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1" r:id="rId3"/>
    <p:sldId id="262" r:id="rId4"/>
    <p:sldId id="263" r:id="rId5"/>
    <p:sldId id="264" r:id="rId6"/>
    <p:sldId id="256" r:id="rId7"/>
    <p:sldId id="260" r:id="rId8"/>
    <p:sldId id="257" r:id="rId9"/>
    <p:sldId id="258" r:id="rId10"/>
    <p:sldId id="259" r:id="rId11"/>
    <p:sldId id="265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16" autoAdjust="0"/>
    <p:restoredTop sz="94590" autoAdjust="0"/>
  </p:normalViewPr>
  <p:slideViewPr>
    <p:cSldViewPr>
      <p:cViewPr varScale="1">
        <p:scale>
          <a:sx n="71" d="100"/>
          <a:sy n="71" d="100"/>
        </p:scale>
        <p:origin x="-3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A9166B-1A90-4B41-924B-BE8D06AD2AEE}" type="doc">
      <dgm:prSet loTypeId="urn:microsoft.com/office/officeart/2005/8/layout/cycle3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7560075-46D5-40C3-8A73-0BABA438A264}">
      <dgm:prSet phldrT="[Text]"/>
      <dgm:spPr/>
      <dgm:t>
        <a:bodyPr/>
        <a:lstStyle/>
        <a:p>
          <a:r>
            <a:rPr lang="en-US" dirty="0" smtClean="0"/>
            <a:t>Assessment</a:t>
          </a:r>
          <a:endParaRPr lang="en-US" dirty="0"/>
        </a:p>
      </dgm:t>
    </dgm:pt>
    <dgm:pt modelId="{43AC2A9C-04D8-49D3-B18E-7425311E6D9B}" type="parTrans" cxnId="{CFFA22FC-028B-47B2-B94D-6F309B735C49}">
      <dgm:prSet/>
      <dgm:spPr/>
      <dgm:t>
        <a:bodyPr/>
        <a:lstStyle/>
        <a:p>
          <a:endParaRPr lang="en-US"/>
        </a:p>
      </dgm:t>
    </dgm:pt>
    <dgm:pt modelId="{52EE92A6-054B-45BD-BFEE-A8BA3F70A928}" type="sibTrans" cxnId="{CFFA22FC-028B-47B2-B94D-6F309B735C49}">
      <dgm:prSet/>
      <dgm:spPr/>
      <dgm:t>
        <a:bodyPr/>
        <a:lstStyle/>
        <a:p>
          <a:endParaRPr lang="en-US"/>
        </a:p>
      </dgm:t>
    </dgm:pt>
    <dgm:pt modelId="{8E609142-A0A6-4C96-AAC6-843AC2372662}">
      <dgm:prSet phldrT="[Text]"/>
      <dgm:spPr/>
      <dgm:t>
        <a:bodyPr/>
        <a:lstStyle/>
        <a:p>
          <a:r>
            <a:rPr lang="en-US" dirty="0" smtClean="0"/>
            <a:t>Land use/ Context</a:t>
          </a:r>
        </a:p>
        <a:p>
          <a:r>
            <a:rPr lang="en-US" dirty="0" smtClean="0"/>
            <a:t>Interested Parties</a:t>
          </a:r>
          <a:endParaRPr lang="en-US" dirty="0"/>
        </a:p>
      </dgm:t>
    </dgm:pt>
    <dgm:pt modelId="{7FAD2AA5-FCD7-4DEF-BE05-ECCF79C72303}" type="parTrans" cxnId="{43C9C2A2-1D1D-48F9-88A4-C143E690B922}">
      <dgm:prSet/>
      <dgm:spPr/>
      <dgm:t>
        <a:bodyPr/>
        <a:lstStyle/>
        <a:p>
          <a:endParaRPr lang="en-US"/>
        </a:p>
      </dgm:t>
    </dgm:pt>
    <dgm:pt modelId="{08F5F3FF-1849-4F8D-8F4C-D595C45ADD39}" type="sibTrans" cxnId="{43C9C2A2-1D1D-48F9-88A4-C143E690B922}">
      <dgm:prSet/>
      <dgm:spPr/>
      <dgm:t>
        <a:bodyPr/>
        <a:lstStyle/>
        <a:p>
          <a:endParaRPr lang="en-US"/>
        </a:p>
      </dgm:t>
    </dgm:pt>
    <dgm:pt modelId="{5F816DCB-85FB-40F1-B774-89DCD6F748EF}">
      <dgm:prSet phldrT="[Text]"/>
      <dgm:spPr/>
      <dgm:t>
        <a:bodyPr/>
        <a:lstStyle/>
        <a:p>
          <a:r>
            <a:rPr lang="en-US" dirty="0" smtClean="0"/>
            <a:t>Management Opportunities</a:t>
          </a:r>
          <a:endParaRPr lang="en-US" dirty="0"/>
        </a:p>
      </dgm:t>
    </dgm:pt>
    <dgm:pt modelId="{FA1FAB72-2A6B-4211-AA8D-8F7AB682297A}" type="parTrans" cxnId="{0BEE0DB0-FBAE-4E62-A979-9787494A7316}">
      <dgm:prSet/>
      <dgm:spPr/>
      <dgm:t>
        <a:bodyPr/>
        <a:lstStyle/>
        <a:p>
          <a:endParaRPr lang="en-US"/>
        </a:p>
      </dgm:t>
    </dgm:pt>
    <dgm:pt modelId="{51CF4C63-B11B-44C2-BF6D-CA9E6A0EE585}" type="sibTrans" cxnId="{0BEE0DB0-FBAE-4E62-A979-9787494A7316}">
      <dgm:prSet/>
      <dgm:spPr/>
      <dgm:t>
        <a:bodyPr/>
        <a:lstStyle/>
        <a:p>
          <a:endParaRPr lang="en-US"/>
        </a:p>
      </dgm:t>
    </dgm:pt>
    <dgm:pt modelId="{D1F77F9C-169B-4C03-9F2B-79C3B69ACBB6}">
      <dgm:prSet phldrT="[Text]"/>
      <dgm:spPr/>
      <dgm:t>
        <a:bodyPr/>
        <a:lstStyle/>
        <a:p>
          <a:r>
            <a:rPr lang="en-US" dirty="0" smtClean="0"/>
            <a:t>Recommendations</a:t>
          </a:r>
          <a:endParaRPr lang="en-US" dirty="0"/>
        </a:p>
      </dgm:t>
    </dgm:pt>
    <dgm:pt modelId="{1DB4878C-CA5D-4976-A42F-1B64221A4A35}" type="parTrans" cxnId="{93D7D2C0-3AD7-4D8C-8352-C53BC56367AC}">
      <dgm:prSet/>
      <dgm:spPr/>
      <dgm:t>
        <a:bodyPr/>
        <a:lstStyle/>
        <a:p>
          <a:endParaRPr lang="en-US"/>
        </a:p>
      </dgm:t>
    </dgm:pt>
    <dgm:pt modelId="{FE9CB51B-D4C4-489B-8EDA-3D4552772593}" type="sibTrans" cxnId="{93D7D2C0-3AD7-4D8C-8352-C53BC56367AC}">
      <dgm:prSet/>
      <dgm:spPr/>
      <dgm:t>
        <a:bodyPr/>
        <a:lstStyle/>
        <a:p>
          <a:endParaRPr lang="en-US"/>
        </a:p>
      </dgm:t>
    </dgm:pt>
    <dgm:pt modelId="{4FEDF3A5-927D-417C-B92D-DB6675F133A8}">
      <dgm:prSet phldrT="[Text]"/>
      <dgm:spPr/>
      <dgm:t>
        <a:bodyPr/>
        <a:lstStyle/>
        <a:p>
          <a:r>
            <a:rPr lang="en-US" dirty="0" smtClean="0"/>
            <a:t>Grant funding process or DNR </a:t>
          </a:r>
          <a:r>
            <a:rPr lang="en-US" dirty="0" err="1" smtClean="0"/>
            <a:t>workplanning</a:t>
          </a:r>
          <a:endParaRPr lang="en-US" dirty="0"/>
        </a:p>
      </dgm:t>
    </dgm:pt>
    <dgm:pt modelId="{92EE852B-E378-4BBA-B52F-87FF6CD37350}" type="parTrans" cxnId="{9F261DD4-7E7B-4C86-923A-1384BC002B0C}">
      <dgm:prSet/>
      <dgm:spPr/>
      <dgm:t>
        <a:bodyPr/>
        <a:lstStyle/>
        <a:p>
          <a:endParaRPr lang="en-US"/>
        </a:p>
      </dgm:t>
    </dgm:pt>
    <dgm:pt modelId="{34FA79FE-350D-4A9E-B959-1460433A3DE2}" type="sibTrans" cxnId="{9F261DD4-7E7B-4C86-923A-1384BC002B0C}">
      <dgm:prSet/>
      <dgm:spPr/>
      <dgm:t>
        <a:bodyPr/>
        <a:lstStyle/>
        <a:p>
          <a:endParaRPr lang="en-US"/>
        </a:p>
      </dgm:t>
    </dgm:pt>
    <dgm:pt modelId="{A8EC0F40-8213-40A2-BFF3-4C433BC0D6A3}">
      <dgm:prSet/>
      <dgm:spPr/>
      <dgm:t>
        <a:bodyPr/>
        <a:lstStyle/>
        <a:p>
          <a:r>
            <a:rPr lang="en-US" smtClean="0"/>
            <a:t>Condition</a:t>
          </a:r>
          <a:endParaRPr lang="en-US"/>
        </a:p>
      </dgm:t>
    </dgm:pt>
    <dgm:pt modelId="{85203627-42D2-40F9-8997-8D0EEA049344}" type="parTrans" cxnId="{19C1277F-F5D3-48C0-8CDB-BDE0530685AC}">
      <dgm:prSet/>
      <dgm:spPr/>
      <dgm:t>
        <a:bodyPr/>
        <a:lstStyle/>
        <a:p>
          <a:endParaRPr lang="en-US"/>
        </a:p>
      </dgm:t>
    </dgm:pt>
    <dgm:pt modelId="{42A0B0B4-0998-461A-9492-D873B38CE527}" type="sibTrans" cxnId="{19C1277F-F5D3-48C0-8CDB-BDE0530685AC}">
      <dgm:prSet/>
      <dgm:spPr/>
      <dgm:t>
        <a:bodyPr/>
        <a:lstStyle/>
        <a:p>
          <a:endParaRPr lang="en-US"/>
        </a:p>
      </dgm:t>
    </dgm:pt>
    <dgm:pt modelId="{C2713A03-1760-482F-A042-B12C32A25EEC}" type="pres">
      <dgm:prSet presAssocID="{6FA9166B-1A90-4B41-924B-BE8D06AD2AEE}" presName="Name0" presStyleCnt="0">
        <dgm:presLayoutVars>
          <dgm:dir/>
          <dgm:resizeHandles val="exact"/>
        </dgm:presLayoutVars>
      </dgm:prSet>
      <dgm:spPr/>
    </dgm:pt>
    <dgm:pt modelId="{2D10A3E4-CADD-4CB0-A9B5-731898963FAE}" type="pres">
      <dgm:prSet presAssocID="{6FA9166B-1A90-4B41-924B-BE8D06AD2AEE}" presName="cycle" presStyleCnt="0"/>
      <dgm:spPr/>
    </dgm:pt>
    <dgm:pt modelId="{BC33AA53-3D80-4072-A787-7A63445E0D53}" type="pres">
      <dgm:prSet presAssocID="{B7560075-46D5-40C3-8A73-0BABA438A264}" presName="nodeFirs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D5DC42-DAC0-4196-9C8A-18E3DA827F6A}" type="pres">
      <dgm:prSet presAssocID="{52EE92A6-054B-45BD-BFEE-A8BA3F70A928}" presName="sibTransFirstNode" presStyleLbl="bgShp" presStyleIdx="0" presStyleCnt="1" custScaleX="115827"/>
      <dgm:spPr/>
    </dgm:pt>
    <dgm:pt modelId="{27A847A2-CB0A-4F3E-AE39-0BDC09D1BCF9}" type="pres">
      <dgm:prSet presAssocID="{A8EC0F40-8213-40A2-BFF3-4C433BC0D6A3}" presName="nodeFollowingNodes" presStyleLbl="node1" presStyleIdx="1" presStyleCnt="6" custRadScaleRad="133785" custRadScaleInc="14397">
        <dgm:presLayoutVars>
          <dgm:bulletEnabled val="1"/>
        </dgm:presLayoutVars>
      </dgm:prSet>
      <dgm:spPr/>
    </dgm:pt>
    <dgm:pt modelId="{C0CF30A7-7F5C-4D27-8AA3-EA3A2AD5AF01}" type="pres">
      <dgm:prSet presAssocID="{8E609142-A0A6-4C96-AAC6-843AC2372662}" presName="nodeFollowingNodes" presStyleLbl="node1" presStyleIdx="2" presStyleCnt="6" custRadScaleRad="128058" custRadScaleInc="-10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5ADD55-92C7-48A5-8192-04B31CA65777}" type="pres">
      <dgm:prSet presAssocID="{5F816DCB-85FB-40F1-B774-89DCD6F748EF}" presName="nodeFollowingNodes" presStyleLbl="node1" presStyleIdx="3" presStyleCnt="6" custRadScaleRad="98451" custRadScaleInc="-58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36D77B-5817-41DB-B096-48EF41B4ADD5}" type="pres">
      <dgm:prSet presAssocID="{D1F77F9C-169B-4C03-9F2B-79C3B69ACBB6}" presName="nodeFollowingNodes" presStyleLbl="node1" presStyleIdx="4" presStyleCnt="6" custRadScaleRad="118794" custRadScaleInc="67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C88022-DF6E-4A5B-A475-4F59D7014544}" type="pres">
      <dgm:prSet presAssocID="{4FEDF3A5-927D-417C-B92D-DB6675F133A8}" presName="nodeFollowingNodes" presStyleLbl="node1" presStyleIdx="5" presStyleCnt="6" custRadScaleRad="118067" custRadScaleInc="-81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061BC7F-0EA1-406C-AFBB-1EB5725FB788}" type="presOf" srcId="{4FEDF3A5-927D-417C-B92D-DB6675F133A8}" destId="{48C88022-DF6E-4A5B-A475-4F59D7014544}" srcOrd="0" destOrd="0" presId="urn:microsoft.com/office/officeart/2005/8/layout/cycle3"/>
    <dgm:cxn modelId="{CFFA22FC-028B-47B2-B94D-6F309B735C49}" srcId="{6FA9166B-1A90-4B41-924B-BE8D06AD2AEE}" destId="{B7560075-46D5-40C3-8A73-0BABA438A264}" srcOrd="0" destOrd="0" parTransId="{43AC2A9C-04D8-49D3-B18E-7425311E6D9B}" sibTransId="{52EE92A6-054B-45BD-BFEE-A8BA3F70A928}"/>
    <dgm:cxn modelId="{EC5ACE19-DB95-4827-90F4-7D733AE68593}" type="presOf" srcId="{A8EC0F40-8213-40A2-BFF3-4C433BC0D6A3}" destId="{27A847A2-CB0A-4F3E-AE39-0BDC09D1BCF9}" srcOrd="0" destOrd="0" presId="urn:microsoft.com/office/officeart/2005/8/layout/cycle3"/>
    <dgm:cxn modelId="{11195830-CB70-4207-B0E5-3BCC2478CBEC}" type="presOf" srcId="{B7560075-46D5-40C3-8A73-0BABA438A264}" destId="{BC33AA53-3D80-4072-A787-7A63445E0D53}" srcOrd="0" destOrd="0" presId="urn:microsoft.com/office/officeart/2005/8/layout/cycle3"/>
    <dgm:cxn modelId="{8A619E28-2684-4BCB-B810-751F90CF1496}" type="presOf" srcId="{52EE92A6-054B-45BD-BFEE-A8BA3F70A928}" destId="{E6D5DC42-DAC0-4196-9C8A-18E3DA827F6A}" srcOrd="0" destOrd="0" presId="urn:microsoft.com/office/officeart/2005/8/layout/cycle3"/>
    <dgm:cxn modelId="{0BEE0DB0-FBAE-4E62-A979-9787494A7316}" srcId="{6FA9166B-1A90-4B41-924B-BE8D06AD2AEE}" destId="{5F816DCB-85FB-40F1-B774-89DCD6F748EF}" srcOrd="3" destOrd="0" parTransId="{FA1FAB72-2A6B-4211-AA8D-8F7AB682297A}" sibTransId="{51CF4C63-B11B-44C2-BF6D-CA9E6A0EE585}"/>
    <dgm:cxn modelId="{8CEB5AD7-67A8-4713-A529-BAD1300CB046}" type="presOf" srcId="{D1F77F9C-169B-4C03-9F2B-79C3B69ACBB6}" destId="{2836D77B-5817-41DB-B096-48EF41B4ADD5}" srcOrd="0" destOrd="0" presId="urn:microsoft.com/office/officeart/2005/8/layout/cycle3"/>
    <dgm:cxn modelId="{93D7D2C0-3AD7-4D8C-8352-C53BC56367AC}" srcId="{6FA9166B-1A90-4B41-924B-BE8D06AD2AEE}" destId="{D1F77F9C-169B-4C03-9F2B-79C3B69ACBB6}" srcOrd="4" destOrd="0" parTransId="{1DB4878C-CA5D-4976-A42F-1B64221A4A35}" sibTransId="{FE9CB51B-D4C4-489B-8EDA-3D4552772593}"/>
    <dgm:cxn modelId="{19C1277F-F5D3-48C0-8CDB-BDE0530685AC}" srcId="{6FA9166B-1A90-4B41-924B-BE8D06AD2AEE}" destId="{A8EC0F40-8213-40A2-BFF3-4C433BC0D6A3}" srcOrd="1" destOrd="0" parTransId="{85203627-42D2-40F9-8997-8D0EEA049344}" sibTransId="{42A0B0B4-0998-461A-9492-D873B38CE527}"/>
    <dgm:cxn modelId="{9F261DD4-7E7B-4C86-923A-1384BC002B0C}" srcId="{6FA9166B-1A90-4B41-924B-BE8D06AD2AEE}" destId="{4FEDF3A5-927D-417C-B92D-DB6675F133A8}" srcOrd="5" destOrd="0" parTransId="{92EE852B-E378-4BBA-B52F-87FF6CD37350}" sibTransId="{34FA79FE-350D-4A9E-B959-1460433A3DE2}"/>
    <dgm:cxn modelId="{43C9C2A2-1D1D-48F9-88A4-C143E690B922}" srcId="{6FA9166B-1A90-4B41-924B-BE8D06AD2AEE}" destId="{8E609142-A0A6-4C96-AAC6-843AC2372662}" srcOrd="2" destOrd="0" parTransId="{7FAD2AA5-FCD7-4DEF-BE05-ECCF79C72303}" sibTransId="{08F5F3FF-1849-4F8D-8F4C-D595C45ADD39}"/>
    <dgm:cxn modelId="{824EE91B-4E9E-4373-940A-7D2A1528932F}" type="presOf" srcId="{5F816DCB-85FB-40F1-B774-89DCD6F748EF}" destId="{DD5ADD55-92C7-48A5-8192-04B31CA65777}" srcOrd="0" destOrd="0" presId="urn:microsoft.com/office/officeart/2005/8/layout/cycle3"/>
    <dgm:cxn modelId="{A49A012B-B90E-4360-9DC1-71B8BE02F818}" type="presOf" srcId="{6FA9166B-1A90-4B41-924B-BE8D06AD2AEE}" destId="{C2713A03-1760-482F-A042-B12C32A25EEC}" srcOrd="0" destOrd="0" presId="urn:microsoft.com/office/officeart/2005/8/layout/cycle3"/>
    <dgm:cxn modelId="{30E23B21-70A8-4528-945A-0F63F257CA29}" type="presOf" srcId="{8E609142-A0A6-4C96-AAC6-843AC2372662}" destId="{C0CF30A7-7F5C-4D27-8AA3-EA3A2AD5AF01}" srcOrd="0" destOrd="0" presId="urn:microsoft.com/office/officeart/2005/8/layout/cycle3"/>
    <dgm:cxn modelId="{C58B8458-CF15-4DA9-A469-1756FCA67DD6}" type="presParOf" srcId="{C2713A03-1760-482F-A042-B12C32A25EEC}" destId="{2D10A3E4-CADD-4CB0-A9B5-731898963FAE}" srcOrd="0" destOrd="0" presId="urn:microsoft.com/office/officeart/2005/8/layout/cycle3"/>
    <dgm:cxn modelId="{CC1061EA-2F3B-4903-8D5E-A765CDE31159}" type="presParOf" srcId="{2D10A3E4-CADD-4CB0-A9B5-731898963FAE}" destId="{BC33AA53-3D80-4072-A787-7A63445E0D53}" srcOrd="0" destOrd="0" presId="urn:microsoft.com/office/officeart/2005/8/layout/cycle3"/>
    <dgm:cxn modelId="{63BD6755-6565-44A3-B467-8E9027659E0D}" type="presParOf" srcId="{2D10A3E4-CADD-4CB0-A9B5-731898963FAE}" destId="{E6D5DC42-DAC0-4196-9C8A-18E3DA827F6A}" srcOrd="1" destOrd="0" presId="urn:microsoft.com/office/officeart/2005/8/layout/cycle3"/>
    <dgm:cxn modelId="{B6A6B502-F075-4A89-96CF-80B766A9097D}" type="presParOf" srcId="{2D10A3E4-CADD-4CB0-A9B5-731898963FAE}" destId="{27A847A2-CB0A-4F3E-AE39-0BDC09D1BCF9}" srcOrd="2" destOrd="0" presId="urn:microsoft.com/office/officeart/2005/8/layout/cycle3"/>
    <dgm:cxn modelId="{FBCC1438-DE49-48BD-9FB8-4EB92D67848E}" type="presParOf" srcId="{2D10A3E4-CADD-4CB0-A9B5-731898963FAE}" destId="{C0CF30A7-7F5C-4D27-8AA3-EA3A2AD5AF01}" srcOrd="3" destOrd="0" presId="urn:microsoft.com/office/officeart/2005/8/layout/cycle3"/>
    <dgm:cxn modelId="{88FF6802-6349-4D28-9650-5AFC52EE505F}" type="presParOf" srcId="{2D10A3E4-CADD-4CB0-A9B5-731898963FAE}" destId="{DD5ADD55-92C7-48A5-8192-04B31CA65777}" srcOrd="4" destOrd="0" presId="urn:microsoft.com/office/officeart/2005/8/layout/cycle3"/>
    <dgm:cxn modelId="{FEB9FF8E-9B6F-4671-B7EF-1D5DEE73B6F5}" type="presParOf" srcId="{2D10A3E4-CADD-4CB0-A9B5-731898963FAE}" destId="{2836D77B-5817-41DB-B096-48EF41B4ADD5}" srcOrd="5" destOrd="0" presId="urn:microsoft.com/office/officeart/2005/8/layout/cycle3"/>
    <dgm:cxn modelId="{2436AA9C-8D0A-461F-9D43-E77D0986E1F8}" type="presParOf" srcId="{2D10A3E4-CADD-4CB0-A9B5-731898963FAE}" destId="{48C88022-DF6E-4A5B-A475-4F59D7014544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D5DC42-DAC0-4196-9C8A-18E3DA827F6A}">
      <dsp:nvSpPr>
        <dsp:cNvPr id="0" name=""/>
        <dsp:cNvSpPr/>
      </dsp:nvSpPr>
      <dsp:spPr>
        <a:xfrm>
          <a:off x="990613" y="-3255"/>
          <a:ext cx="6248373" cy="5394573"/>
        </a:xfrm>
        <a:prstGeom prst="circularArrow">
          <a:avLst>
            <a:gd name="adj1" fmla="val 5274"/>
            <a:gd name="adj2" fmla="val 312630"/>
            <a:gd name="adj3" fmla="val 14226061"/>
            <a:gd name="adj4" fmla="val 17128230"/>
            <a:gd name="adj5" fmla="val 547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33AA53-3D80-4072-A787-7A63445E0D53}">
      <dsp:nvSpPr>
        <dsp:cNvPr id="0" name=""/>
        <dsp:cNvSpPr/>
      </dsp:nvSpPr>
      <dsp:spPr>
        <a:xfrm>
          <a:off x="3088109" y="3286"/>
          <a:ext cx="2053381" cy="10266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Assessment</a:t>
          </a:r>
          <a:endParaRPr lang="en-US" sz="1500" kern="1200" dirty="0"/>
        </a:p>
      </dsp:txBody>
      <dsp:txXfrm>
        <a:off x="3138228" y="53405"/>
        <a:ext cx="1953143" cy="926452"/>
      </dsp:txXfrm>
    </dsp:sp>
    <dsp:sp modelId="{27A847A2-CB0A-4F3E-AE39-0BDC09D1BCF9}">
      <dsp:nvSpPr>
        <dsp:cNvPr id="0" name=""/>
        <dsp:cNvSpPr/>
      </dsp:nvSpPr>
      <dsp:spPr>
        <a:xfrm>
          <a:off x="5791204" y="1066795"/>
          <a:ext cx="2053381" cy="1026690"/>
        </a:xfrm>
        <a:prstGeom prst="roundRect">
          <a:avLst/>
        </a:prstGeom>
        <a:solidFill>
          <a:schemeClr val="accent2">
            <a:hueOff val="-4032637"/>
            <a:satOff val="1754"/>
            <a:lumOff val="51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smtClean="0"/>
            <a:t>Condition</a:t>
          </a:r>
          <a:endParaRPr lang="en-US" sz="1500" kern="1200"/>
        </a:p>
      </dsp:txBody>
      <dsp:txXfrm>
        <a:off x="5841323" y="1116914"/>
        <a:ext cx="1953143" cy="926452"/>
      </dsp:txXfrm>
    </dsp:sp>
    <dsp:sp modelId="{C0CF30A7-7F5C-4D27-8AA3-EA3A2AD5AF01}">
      <dsp:nvSpPr>
        <dsp:cNvPr id="0" name=""/>
        <dsp:cNvSpPr/>
      </dsp:nvSpPr>
      <dsp:spPr>
        <a:xfrm>
          <a:off x="5638800" y="3352801"/>
          <a:ext cx="2053381" cy="1026690"/>
        </a:xfrm>
        <a:prstGeom prst="roundRect">
          <a:avLst/>
        </a:prstGeom>
        <a:solidFill>
          <a:schemeClr val="accent2">
            <a:hueOff val="-8065275"/>
            <a:satOff val="3508"/>
            <a:lumOff val="102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Land use/ Context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Interested Parties</a:t>
          </a:r>
          <a:endParaRPr lang="en-US" sz="1500" kern="1200" dirty="0"/>
        </a:p>
      </dsp:txBody>
      <dsp:txXfrm>
        <a:off x="5688919" y="3402920"/>
        <a:ext cx="1953143" cy="926452"/>
      </dsp:txXfrm>
    </dsp:sp>
    <dsp:sp modelId="{DD5ADD55-92C7-48A5-8192-04B31CA65777}">
      <dsp:nvSpPr>
        <dsp:cNvPr id="0" name=""/>
        <dsp:cNvSpPr/>
      </dsp:nvSpPr>
      <dsp:spPr>
        <a:xfrm>
          <a:off x="3200400" y="4343395"/>
          <a:ext cx="2053381" cy="1026690"/>
        </a:xfrm>
        <a:prstGeom prst="roundRect">
          <a:avLst/>
        </a:prstGeom>
        <a:solidFill>
          <a:schemeClr val="accent2">
            <a:hueOff val="-12097913"/>
            <a:satOff val="5261"/>
            <a:lumOff val="153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Management Opportunities</a:t>
          </a:r>
          <a:endParaRPr lang="en-US" sz="1500" kern="1200" dirty="0"/>
        </a:p>
      </dsp:txBody>
      <dsp:txXfrm>
        <a:off x="3250519" y="4393514"/>
        <a:ext cx="1953143" cy="926452"/>
      </dsp:txXfrm>
    </dsp:sp>
    <dsp:sp modelId="{2836D77B-5817-41DB-B096-48EF41B4ADD5}">
      <dsp:nvSpPr>
        <dsp:cNvPr id="0" name=""/>
        <dsp:cNvSpPr/>
      </dsp:nvSpPr>
      <dsp:spPr>
        <a:xfrm>
          <a:off x="762002" y="3352800"/>
          <a:ext cx="2053381" cy="1026690"/>
        </a:xfrm>
        <a:prstGeom prst="roundRect">
          <a:avLst/>
        </a:prstGeom>
        <a:solidFill>
          <a:schemeClr val="accent2">
            <a:hueOff val="-16130550"/>
            <a:satOff val="7015"/>
            <a:lumOff val="204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Recommendations</a:t>
          </a:r>
          <a:endParaRPr lang="en-US" sz="1500" kern="1200" dirty="0"/>
        </a:p>
      </dsp:txBody>
      <dsp:txXfrm>
        <a:off x="812121" y="3402919"/>
        <a:ext cx="1953143" cy="926452"/>
      </dsp:txXfrm>
    </dsp:sp>
    <dsp:sp modelId="{48C88022-DF6E-4A5B-A475-4F59D7014544}">
      <dsp:nvSpPr>
        <dsp:cNvPr id="0" name=""/>
        <dsp:cNvSpPr/>
      </dsp:nvSpPr>
      <dsp:spPr>
        <a:xfrm>
          <a:off x="762001" y="1066789"/>
          <a:ext cx="2053381" cy="1026690"/>
        </a:xfrm>
        <a:prstGeom prst="roundRect">
          <a:avLst/>
        </a:prstGeom>
        <a:solidFill>
          <a:schemeClr val="accent2">
            <a:hueOff val="-20163188"/>
            <a:satOff val="8769"/>
            <a:lumOff val="255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Grant funding process or DNR </a:t>
          </a:r>
          <a:r>
            <a:rPr lang="en-US" sz="1500" kern="1200" dirty="0" err="1" smtClean="0"/>
            <a:t>workplanning</a:t>
          </a:r>
          <a:endParaRPr lang="en-US" sz="1500" kern="1200" dirty="0"/>
        </a:p>
      </dsp:txBody>
      <dsp:txXfrm>
        <a:off x="812120" y="1116908"/>
        <a:ext cx="1953143" cy="926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3A72DEB-C156-4A63-BCAB-BC11E69A93A6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C10E4B3-4929-4B5F-A31F-80F4193F4B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72DEB-C156-4A63-BCAB-BC11E69A93A6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10E4B3-4929-4B5F-A31F-80F4193F4B4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72DEB-C156-4A63-BCAB-BC11E69A93A6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10E4B3-4929-4B5F-A31F-80F4193F4B4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72DEB-C156-4A63-BCAB-BC11E69A93A6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10E4B3-4929-4B5F-A31F-80F4193F4B4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72DEB-C156-4A63-BCAB-BC11E69A93A6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10E4B3-4929-4B5F-A31F-80F4193F4B4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72DEB-C156-4A63-BCAB-BC11E69A93A6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10E4B3-4929-4B5F-A31F-80F4193F4B4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72DEB-C156-4A63-BCAB-BC11E69A93A6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10E4B3-4929-4B5F-A31F-80F4193F4B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3A72DEB-C156-4A63-BCAB-BC11E69A93A6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10E4B3-4929-4B5F-A31F-80F4193F4B4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3A72DEB-C156-4A63-BCAB-BC11E69A93A6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C10E4B3-4929-4B5F-A31F-80F4193F4B4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72DEB-C156-4A63-BCAB-BC11E69A93A6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10E4B3-4929-4B5F-A31F-80F4193F4B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A72DEB-C156-4A63-BCAB-BC11E69A93A6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10E4B3-4929-4B5F-A31F-80F4193F4B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3A72DEB-C156-4A63-BCAB-BC11E69A93A6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C10E4B3-4929-4B5F-A31F-80F4193F4B4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WQ Recommendations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Winter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2016/17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endParaRPr lang="en-US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Rephrasing and advancing management recommendations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501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2000" y="152400"/>
            <a:ext cx="8077200" cy="11430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WQ Plan Recommendations</a:t>
            </a:r>
            <a:endParaRPr lang="en-US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9012176"/>
              </p:ext>
            </p:extLst>
          </p:nvPr>
        </p:nvGraphicFramePr>
        <p:xfrm>
          <a:off x="457200" y="1143000"/>
          <a:ext cx="82296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352800" y="3124198"/>
            <a:ext cx="2667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Issue: </a:t>
            </a:r>
            <a:r>
              <a:rPr lang="en-US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don’t prescribe answer, identify issue and potential way to address.</a:t>
            </a:r>
            <a:endParaRPr lang="en-US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80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81600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en-US" sz="1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“Bear Creek (huc12)”</a:t>
            </a:r>
          </a:p>
          <a:p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sz="1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Priorities</a:t>
            </a:r>
          </a:p>
          <a:p>
            <a:pPr lvl="2"/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Project collaboration with county</a:t>
            </a:r>
          </a:p>
          <a:p>
            <a:pPr lvl="2"/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Runoff management</a:t>
            </a:r>
          </a:p>
          <a:p>
            <a:pPr lvl="2"/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Sediment Toxicity</a:t>
            </a:r>
            <a:b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sz="1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Goals</a:t>
            </a:r>
          </a:p>
          <a:p>
            <a:pPr lvl="2"/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Consistent assessments in county land &amp; water plan</a:t>
            </a:r>
          </a:p>
          <a:p>
            <a:pPr lvl="2"/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Grant funding for bear creek restoration projects</a:t>
            </a:r>
          </a:p>
          <a:p>
            <a:pPr lvl="2"/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Sediment characterization</a:t>
            </a:r>
          </a:p>
          <a:p>
            <a:pPr lvl="2"/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sz="1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Recommendations</a:t>
            </a:r>
          </a:p>
          <a:p>
            <a:pPr lvl="2"/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WQ and runoff provide monitoring &amp; assessment data to Ashland County Conservation department in 2017 when CLWMP is in update process.</a:t>
            </a:r>
          </a:p>
          <a:p>
            <a:pPr lvl="2"/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Consider Bear Creek a high priority for TRM grant funding to cost share alternative actions to reduce runoff and stream bank erosion.</a:t>
            </a:r>
          </a:p>
          <a:p>
            <a:pPr lvl="2"/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Encourage type City of Ashland to apply for a Great Lakes Initiative or other grant to conduct sediment characterizations in the northern port area.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Example Recommendations</a:t>
            </a:r>
            <a:endParaRPr lang="en-US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91200" y="1600200"/>
            <a:ext cx="312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Fictitious Area</a:t>
            </a:r>
            <a:endParaRPr lang="en-US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41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57200" y="1514301"/>
            <a:ext cx="8229599" cy="3884634"/>
            <a:chOff x="457200" y="1801801"/>
            <a:chExt cx="8229599" cy="3884634"/>
          </a:xfrm>
        </p:grpSpPr>
        <p:sp>
          <p:nvSpPr>
            <p:cNvPr id="7" name="Oval 6"/>
            <p:cNvSpPr/>
            <p:nvPr/>
          </p:nvSpPr>
          <p:spPr>
            <a:xfrm>
              <a:off x="457200" y="3942623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Oval 7"/>
            <p:cNvSpPr/>
            <p:nvPr/>
          </p:nvSpPr>
          <p:spPr>
            <a:xfrm>
              <a:off x="890076" y="3942623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352261"/>
                <a:satOff val="-1126"/>
                <a:lumOff val="-285"/>
                <a:alphaOff val="0"/>
              </a:schemeClr>
            </a:lnRef>
            <a:fillRef idx="1">
              <a:schemeClr val="accent3">
                <a:hueOff val="352261"/>
                <a:satOff val="-1126"/>
                <a:lumOff val="-285"/>
                <a:alphaOff val="0"/>
              </a:schemeClr>
            </a:fillRef>
            <a:effectRef idx="0">
              <a:schemeClr val="accent3">
                <a:hueOff val="352261"/>
                <a:satOff val="-1126"/>
                <a:lumOff val="-2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1322953" y="3942623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704522"/>
                <a:satOff val="-2251"/>
                <a:lumOff val="-570"/>
                <a:alphaOff val="0"/>
              </a:schemeClr>
            </a:lnRef>
            <a:fillRef idx="1">
              <a:schemeClr val="accent3">
                <a:hueOff val="704522"/>
                <a:satOff val="-2251"/>
                <a:lumOff val="-570"/>
                <a:alphaOff val="0"/>
              </a:schemeClr>
            </a:fillRef>
            <a:effectRef idx="0">
              <a:schemeClr val="accent3">
                <a:hueOff val="704522"/>
                <a:satOff val="-2251"/>
                <a:lumOff val="-57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1755007" y="3942623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1056782"/>
                <a:satOff val="-3377"/>
                <a:lumOff val="-856"/>
                <a:alphaOff val="0"/>
              </a:schemeClr>
            </a:lnRef>
            <a:fillRef idx="1">
              <a:schemeClr val="accent3">
                <a:hueOff val="1056782"/>
                <a:satOff val="-3377"/>
                <a:lumOff val="-856"/>
                <a:alphaOff val="0"/>
              </a:schemeClr>
            </a:fillRef>
            <a:effectRef idx="0">
              <a:schemeClr val="accent3">
                <a:hueOff val="1056782"/>
                <a:satOff val="-3377"/>
                <a:lumOff val="-85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2187884" y="3942623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1409043"/>
                <a:satOff val="-4502"/>
                <a:lumOff val="-1141"/>
                <a:alphaOff val="0"/>
              </a:schemeClr>
            </a:lnRef>
            <a:fillRef idx="1">
              <a:schemeClr val="accent3">
                <a:hueOff val="1409043"/>
                <a:satOff val="-4502"/>
                <a:lumOff val="-1141"/>
                <a:alphaOff val="0"/>
              </a:schemeClr>
            </a:fillRef>
            <a:effectRef idx="0">
              <a:schemeClr val="accent3">
                <a:hueOff val="1409043"/>
                <a:satOff val="-4502"/>
                <a:lumOff val="-114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2620761" y="3824530"/>
              <a:ext cx="472379" cy="472760"/>
            </a:xfrm>
            <a:prstGeom prst="ellipse">
              <a:avLst/>
            </a:prstGeom>
          </p:spPr>
          <p:style>
            <a:lnRef idx="2">
              <a:schemeClr val="accent3">
                <a:hueOff val="1761304"/>
                <a:satOff val="-5628"/>
                <a:lumOff val="-1426"/>
                <a:alphaOff val="0"/>
              </a:schemeClr>
            </a:lnRef>
            <a:fillRef idx="1">
              <a:schemeClr val="accent3">
                <a:hueOff val="1761304"/>
                <a:satOff val="-5628"/>
                <a:lumOff val="-1426"/>
                <a:alphaOff val="0"/>
              </a:schemeClr>
            </a:fillRef>
            <a:effectRef idx="0">
              <a:schemeClr val="accent3">
                <a:hueOff val="1761304"/>
                <a:satOff val="-5628"/>
                <a:lumOff val="-142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Freeform 16"/>
            <p:cNvSpPr/>
            <p:nvPr/>
          </p:nvSpPr>
          <p:spPr>
            <a:xfrm>
              <a:off x="3276605" y="3047996"/>
              <a:ext cx="2416321" cy="2025829"/>
            </a:xfrm>
            <a:custGeom>
              <a:avLst/>
              <a:gdLst>
                <a:gd name="connsiteX0" fmla="*/ 0 w 2416321"/>
                <a:gd name="connsiteY0" fmla="*/ 1012915 h 2025829"/>
                <a:gd name="connsiteX1" fmla="*/ 1208161 w 2416321"/>
                <a:gd name="connsiteY1" fmla="*/ 0 h 2025829"/>
                <a:gd name="connsiteX2" fmla="*/ 2416322 w 2416321"/>
                <a:gd name="connsiteY2" fmla="*/ 1012915 h 2025829"/>
                <a:gd name="connsiteX3" fmla="*/ 1208161 w 2416321"/>
                <a:gd name="connsiteY3" fmla="*/ 2025830 h 2025829"/>
                <a:gd name="connsiteX4" fmla="*/ 0 w 2416321"/>
                <a:gd name="connsiteY4" fmla="*/ 1012915 h 2025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16321" h="2025829">
                  <a:moveTo>
                    <a:pt x="0" y="1012915"/>
                  </a:moveTo>
                  <a:cubicBezTo>
                    <a:pt x="0" y="453497"/>
                    <a:pt x="540912" y="0"/>
                    <a:pt x="1208161" y="0"/>
                  </a:cubicBezTo>
                  <a:cubicBezTo>
                    <a:pt x="1875410" y="0"/>
                    <a:pt x="2416322" y="453497"/>
                    <a:pt x="2416322" y="1012915"/>
                  </a:cubicBezTo>
                  <a:cubicBezTo>
                    <a:pt x="2416322" y="1572333"/>
                    <a:pt x="1875410" y="2025830"/>
                    <a:pt x="1208161" y="2025830"/>
                  </a:cubicBezTo>
                  <a:cubicBezTo>
                    <a:pt x="540912" y="2025830"/>
                    <a:pt x="0" y="1572333"/>
                    <a:pt x="0" y="1012915"/>
                  </a:cubicBezTo>
                  <a:close/>
                </a:path>
              </a:pathLst>
            </a:custGeom>
          </p:spPr>
          <p:style>
            <a:lnRef idx="2">
              <a:schemeClr val="accent3">
                <a:hueOff val="3522608"/>
                <a:satOff val="-11256"/>
                <a:lumOff val="-2852"/>
                <a:alphaOff val="0"/>
              </a:schemeClr>
            </a:lnRef>
            <a:fillRef idx="1">
              <a:schemeClr val="accent3">
                <a:hueOff val="3522608"/>
                <a:satOff val="-11256"/>
                <a:lumOff val="-2852"/>
                <a:alphaOff val="0"/>
              </a:schemeClr>
            </a:fillRef>
            <a:effectRef idx="0">
              <a:schemeClr val="accent3">
                <a:hueOff val="3522608"/>
                <a:satOff val="-11256"/>
                <a:lumOff val="-285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00852" tIns="343666" rIns="400852" bIns="343666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700" kern="1200" dirty="0" smtClean="0"/>
                <a:t>Plan update</a:t>
              </a:r>
              <a:endParaRPr lang="en-US" sz="3700" kern="1200" dirty="0"/>
            </a:p>
          </p:txBody>
        </p:sp>
        <p:sp>
          <p:nvSpPr>
            <p:cNvPr id="18" name="Oval 17"/>
            <p:cNvSpPr/>
            <p:nvPr/>
          </p:nvSpPr>
          <p:spPr>
            <a:xfrm>
              <a:off x="5386730" y="2660694"/>
              <a:ext cx="472379" cy="472760"/>
            </a:xfrm>
            <a:prstGeom prst="ellipse">
              <a:avLst/>
            </a:prstGeom>
          </p:spPr>
          <p:style>
            <a:lnRef idx="2">
              <a:schemeClr val="accent3">
                <a:hueOff val="3874869"/>
                <a:satOff val="-12382"/>
                <a:lumOff val="-3137"/>
                <a:alphaOff val="0"/>
              </a:schemeClr>
            </a:lnRef>
            <a:fillRef idx="1">
              <a:schemeClr val="accent3">
                <a:hueOff val="3874869"/>
                <a:satOff val="-12382"/>
                <a:lumOff val="-3137"/>
                <a:alphaOff val="0"/>
              </a:schemeClr>
            </a:fillRef>
            <a:effectRef idx="0">
              <a:schemeClr val="accent3">
                <a:hueOff val="3874869"/>
                <a:satOff val="-12382"/>
                <a:lumOff val="-31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925769" y="2411300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4227130"/>
                <a:satOff val="-13507"/>
                <a:lumOff val="-3423"/>
                <a:alphaOff val="0"/>
              </a:schemeClr>
            </a:lnRef>
            <a:fillRef idx="1">
              <a:schemeClr val="accent3">
                <a:hueOff val="4227130"/>
                <a:satOff val="-13507"/>
                <a:lumOff val="-3423"/>
                <a:alphaOff val="0"/>
              </a:schemeClr>
            </a:fillRef>
            <a:effectRef idx="0">
              <a:schemeClr val="accent3">
                <a:hueOff val="4227130"/>
                <a:satOff val="-13507"/>
                <a:lumOff val="-342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430243" y="2411300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4579391"/>
                <a:satOff val="-14633"/>
                <a:lumOff val="-3708"/>
                <a:alphaOff val="0"/>
              </a:schemeClr>
            </a:lnRef>
            <a:fillRef idx="1">
              <a:schemeClr val="accent3">
                <a:hueOff val="4579391"/>
                <a:satOff val="-14633"/>
                <a:lumOff val="-3708"/>
                <a:alphaOff val="0"/>
              </a:schemeClr>
            </a:fillRef>
            <a:effectRef idx="0">
              <a:schemeClr val="accent3">
                <a:hueOff val="4579391"/>
                <a:satOff val="-14633"/>
                <a:lumOff val="-370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6934718" y="2411300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4931652"/>
                <a:satOff val="-15758"/>
                <a:lumOff val="-3993"/>
                <a:alphaOff val="0"/>
              </a:schemeClr>
            </a:lnRef>
            <a:fillRef idx="1">
              <a:schemeClr val="accent3">
                <a:hueOff val="4931652"/>
                <a:satOff val="-15758"/>
                <a:lumOff val="-3993"/>
                <a:alphaOff val="0"/>
              </a:schemeClr>
            </a:fillRef>
            <a:effectRef idx="0">
              <a:schemeClr val="accent3">
                <a:hueOff val="4931652"/>
                <a:satOff val="-15758"/>
                <a:lumOff val="-399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439192" y="2411300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5283913"/>
                <a:satOff val="-16884"/>
                <a:lumOff val="-4278"/>
                <a:alphaOff val="0"/>
              </a:schemeClr>
            </a:lnRef>
            <a:fillRef idx="1">
              <a:schemeClr val="accent3">
                <a:hueOff val="5283913"/>
                <a:satOff val="-16884"/>
                <a:lumOff val="-4278"/>
                <a:alphaOff val="0"/>
              </a:schemeClr>
            </a:fillRef>
            <a:effectRef idx="0">
              <a:schemeClr val="accent3">
                <a:hueOff val="5283913"/>
                <a:satOff val="-16884"/>
                <a:lumOff val="-42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7944490" y="2411300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5636174"/>
                <a:satOff val="-18010"/>
                <a:lumOff val="-4563"/>
                <a:alphaOff val="0"/>
              </a:schemeClr>
            </a:lnRef>
            <a:fillRef idx="1">
              <a:schemeClr val="accent3">
                <a:hueOff val="5636174"/>
                <a:satOff val="-18010"/>
                <a:lumOff val="-4563"/>
                <a:alphaOff val="0"/>
              </a:schemeClr>
            </a:fillRef>
            <a:effectRef idx="0">
              <a:schemeClr val="accent3">
                <a:hueOff val="5636174"/>
                <a:satOff val="-18010"/>
                <a:lumOff val="-456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448964" y="2411300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5988434"/>
                <a:satOff val="-19135"/>
                <a:lumOff val="-4849"/>
                <a:alphaOff val="0"/>
              </a:schemeClr>
            </a:lnRef>
            <a:fillRef idx="1">
              <a:schemeClr val="accent3">
                <a:hueOff val="5988434"/>
                <a:satOff val="-19135"/>
                <a:lumOff val="-4849"/>
                <a:alphaOff val="0"/>
              </a:schemeClr>
            </a:fillRef>
            <a:effectRef idx="0">
              <a:schemeClr val="accent3">
                <a:hueOff val="5988434"/>
                <a:satOff val="-19135"/>
                <a:lumOff val="-484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5918362" y="1801801"/>
              <a:ext cx="2768437" cy="607556"/>
            </a:xfrm>
            <a:custGeom>
              <a:avLst/>
              <a:gdLst>
                <a:gd name="connsiteX0" fmla="*/ 0 w 2768437"/>
                <a:gd name="connsiteY0" fmla="*/ 0 h 607556"/>
                <a:gd name="connsiteX1" fmla="*/ 2768437 w 2768437"/>
                <a:gd name="connsiteY1" fmla="*/ 0 h 607556"/>
                <a:gd name="connsiteX2" fmla="*/ 2768437 w 2768437"/>
                <a:gd name="connsiteY2" fmla="*/ 607556 h 607556"/>
                <a:gd name="connsiteX3" fmla="*/ 0 w 2768437"/>
                <a:gd name="connsiteY3" fmla="*/ 607556 h 607556"/>
                <a:gd name="connsiteX4" fmla="*/ 0 w 2768437"/>
                <a:gd name="connsiteY4" fmla="*/ 0 h 607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68437" h="607556">
                  <a:moveTo>
                    <a:pt x="0" y="0"/>
                  </a:moveTo>
                  <a:lnTo>
                    <a:pt x="2768437" y="0"/>
                  </a:lnTo>
                  <a:lnTo>
                    <a:pt x="2768437" y="607556"/>
                  </a:lnTo>
                  <a:lnTo>
                    <a:pt x="0" y="60755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lvl="0" algn="l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Pass through grants</a:t>
              </a:r>
              <a:endParaRPr lang="en-US" kern="12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5877214" y="3824530"/>
              <a:ext cx="472379" cy="472760"/>
            </a:xfrm>
            <a:prstGeom prst="ellipse">
              <a:avLst/>
            </a:prstGeom>
          </p:spPr>
          <p:style>
            <a:lnRef idx="2">
              <a:schemeClr val="accent3">
                <a:hueOff val="7045217"/>
                <a:satOff val="-22512"/>
                <a:lumOff val="-5704"/>
                <a:alphaOff val="0"/>
              </a:schemeClr>
            </a:lnRef>
            <a:fillRef idx="1">
              <a:schemeClr val="accent3">
                <a:hueOff val="7045217"/>
                <a:satOff val="-22512"/>
                <a:lumOff val="-5704"/>
                <a:alphaOff val="0"/>
              </a:schemeClr>
            </a:fillRef>
            <a:effectRef idx="0">
              <a:schemeClr val="accent3">
                <a:hueOff val="7045217"/>
                <a:satOff val="-22512"/>
                <a:lumOff val="-570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Oval 26"/>
            <p:cNvSpPr/>
            <p:nvPr/>
          </p:nvSpPr>
          <p:spPr>
            <a:xfrm>
              <a:off x="6580845" y="3942623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7397477"/>
                <a:satOff val="-23638"/>
                <a:lumOff val="-5989"/>
                <a:alphaOff val="0"/>
              </a:schemeClr>
            </a:lnRef>
            <a:fillRef idx="1">
              <a:schemeClr val="accent3">
                <a:hueOff val="7397477"/>
                <a:satOff val="-23638"/>
                <a:lumOff val="-5989"/>
                <a:alphaOff val="0"/>
              </a:schemeClr>
            </a:fillRef>
            <a:effectRef idx="0">
              <a:schemeClr val="accent3">
                <a:hueOff val="7397477"/>
                <a:satOff val="-23638"/>
                <a:lumOff val="-598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Oval 27"/>
            <p:cNvSpPr/>
            <p:nvPr/>
          </p:nvSpPr>
          <p:spPr>
            <a:xfrm>
              <a:off x="7047463" y="3942623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7749738"/>
                <a:satOff val="-24763"/>
                <a:lumOff val="-6275"/>
                <a:alphaOff val="0"/>
              </a:schemeClr>
            </a:lnRef>
            <a:fillRef idx="1">
              <a:schemeClr val="accent3">
                <a:hueOff val="7749738"/>
                <a:satOff val="-24763"/>
                <a:lumOff val="-6275"/>
                <a:alphaOff val="0"/>
              </a:schemeClr>
            </a:fillRef>
            <a:effectRef idx="0">
              <a:schemeClr val="accent3">
                <a:hueOff val="7749738"/>
                <a:satOff val="-24763"/>
                <a:lumOff val="-627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Oval 28"/>
            <p:cNvSpPr/>
            <p:nvPr/>
          </p:nvSpPr>
          <p:spPr>
            <a:xfrm>
              <a:off x="7514904" y="3942623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8101999"/>
                <a:satOff val="-25889"/>
                <a:lumOff val="-6560"/>
                <a:alphaOff val="0"/>
              </a:schemeClr>
            </a:lnRef>
            <a:fillRef idx="1">
              <a:schemeClr val="accent3">
                <a:hueOff val="8101999"/>
                <a:satOff val="-25889"/>
                <a:lumOff val="-6560"/>
                <a:alphaOff val="0"/>
              </a:schemeClr>
            </a:fillRef>
            <a:effectRef idx="0">
              <a:schemeClr val="accent3">
                <a:hueOff val="8101999"/>
                <a:satOff val="-25889"/>
                <a:lumOff val="-656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Oval 29"/>
            <p:cNvSpPr/>
            <p:nvPr/>
          </p:nvSpPr>
          <p:spPr>
            <a:xfrm>
              <a:off x="7981523" y="3942623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8454260"/>
                <a:satOff val="-27015"/>
                <a:lumOff val="-6845"/>
                <a:alphaOff val="0"/>
              </a:schemeClr>
            </a:lnRef>
            <a:fillRef idx="1">
              <a:schemeClr val="accent3">
                <a:hueOff val="8454260"/>
                <a:satOff val="-27015"/>
                <a:lumOff val="-6845"/>
                <a:alphaOff val="0"/>
              </a:schemeClr>
            </a:fillRef>
            <a:effectRef idx="0">
              <a:schemeClr val="accent3">
                <a:hueOff val="8454260"/>
                <a:satOff val="-27015"/>
                <a:lumOff val="-68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Oval 30"/>
            <p:cNvSpPr/>
            <p:nvPr/>
          </p:nvSpPr>
          <p:spPr>
            <a:xfrm>
              <a:off x="8448964" y="3942623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8806521"/>
                <a:satOff val="-28140"/>
                <a:lumOff val="-7130"/>
                <a:alphaOff val="0"/>
              </a:schemeClr>
            </a:lnRef>
            <a:fillRef idx="1">
              <a:schemeClr val="accent3">
                <a:hueOff val="8806521"/>
                <a:satOff val="-28140"/>
                <a:lumOff val="-7130"/>
                <a:alphaOff val="0"/>
              </a:schemeClr>
            </a:fillRef>
            <a:effectRef idx="0">
              <a:schemeClr val="accent3">
                <a:hueOff val="8806521"/>
                <a:satOff val="-28140"/>
                <a:lumOff val="-713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12869" y="3312361"/>
              <a:ext cx="1975739" cy="607556"/>
            </a:xfrm>
            <a:custGeom>
              <a:avLst/>
              <a:gdLst>
                <a:gd name="connsiteX0" fmla="*/ 0 w 1975739"/>
                <a:gd name="connsiteY0" fmla="*/ 0 h 607556"/>
                <a:gd name="connsiteX1" fmla="*/ 1975739 w 1975739"/>
                <a:gd name="connsiteY1" fmla="*/ 0 h 607556"/>
                <a:gd name="connsiteX2" fmla="*/ 1975739 w 1975739"/>
                <a:gd name="connsiteY2" fmla="*/ 607556 h 607556"/>
                <a:gd name="connsiteX3" fmla="*/ 0 w 1975739"/>
                <a:gd name="connsiteY3" fmla="*/ 607556 h 607556"/>
                <a:gd name="connsiteX4" fmla="*/ 0 w 1975739"/>
                <a:gd name="connsiteY4" fmla="*/ 0 h 607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5739" h="607556">
                  <a:moveTo>
                    <a:pt x="0" y="0"/>
                  </a:moveTo>
                  <a:lnTo>
                    <a:pt x="1975739" y="0"/>
                  </a:lnTo>
                  <a:lnTo>
                    <a:pt x="1975739" y="607556"/>
                  </a:lnTo>
                  <a:lnTo>
                    <a:pt x="0" y="60755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lvl="0" algn="l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DNR work planning</a:t>
              </a:r>
              <a:endParaRPr lang="en-US" kern="12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386730" y="4968944"/>
              <a:ext cx="472379" cy="472760"/>
            </a:xfrm>
            <a:prstGeom prst="ellipse">
              <a:avLst/>
            </a:prstGeom>
          </p:spPr>
          <p:style>
            <a:lnRef idx="2">
              <a:schemeClr val="accent3">
                <a:hueOff val="9511042"/>
                <a:satOff val="-30391"/>
                <a:lumOff val="-7701"/>
                <a:alphaOff val="0"/>
              </a:schemeClr>
            </a:lnRef>
            <a:fillRef idx="1">
              <a:schemeClr val="accent3">
                <a:hueOff val="9511042"/>
                <a:satOff val="-30391"/>
                <a:lumOff val="-7701"/>
                <a:alphaOff val="0"/>
              </a:schemeClr>
            </a:fillRef>
            <a:effectRef idx="0">
              <a:schemeClr val="accent3">
                <a:hueOff val="9511042"/>
                <a:satOff val="-30391"/>
                <a:lumOff val="-77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Oval 33"/>
            <p:cNvSpPr/>
            <p:nvPr/>
          </p:nvSpPr>
          <p:spPr>
            <a:xfrm>
              <a:off x="5925769" y="5450250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9863304"/>
                <a:satOff val="-31517"/>
                <a:lumOff val="-7986"/>
                <a:alphaOff val="0"/>
              </a:schemeClr>
            </a:lnRef>
            <a:fillRef idx="1">
              <a:schemeClr val="accent3">
                <a:hueOff val="9863304"/>
                <a:satOff val="-31517"/>
                <a:lumOff val="-7986"/>
                <a:alphaOff val="0"/>
              </a:schemeClr>
            </a:fillRef>
            <a:effectRef idx="0">
              <a:schemeClr val="accent3">
                <a:hueOff val="9863304"/>
                <a:satOff val="-31517"/>
                <a:lumOff val="-798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Oval 34"/>
            <p:cNvSpPr/>
            <p:nvPr/>
          </p:nvSpPr>
          <p:spPr>
            <a:xfrm>
              <a:off x="6430243" y="5450250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10215564"/>
                <a:satOff val="-32643"/>
                <a:lumOff val="-8271"/>
                <a:alphaOff val="0"/>
              </a:schemeClr>
            </a:lnRef>
            <a:fillRef idx="1">
              <a:schemeClr val="accent3">
                <a:hueOff val="10215564"/>
                <a:satOff val="-32643"/>
                <a:lumOff val="-8271"/>
                <a:alphaOff val="0"/>
              </a:schemeClr>
            </a:fillRef>
            <a:effectRef idx="0">
              <a:schemeClr val="accent3">
                <a:hueOff val="10215564"/>
                <a:satOff val="-32643"/>
                <a:lumOff val="-82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Oval 35"/>
            <p:cNvSpPr/>
            <p:nvPr/>
          </p:nvSpPr>
          <p:spPr>
            <a:xfrm>
              <a:off x="6934718" y="5450250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10567825"/>
                <a:satOff val="-33768"/>
                <a:lumOff val="-8556"/>
                <a:alphaOff val="0"/>
              </a:schemeClr>
            </a:lnRef>
            <a:fillRef idx="1">
              <a:schemeClr val="accent3">
                <a:hueOff val="10567825"/>
                <a:satOff val="-33768"/>
                <a:lumOff val="-8556"/>
                <a:alphaOff val="0"/>
              </a:schemeClr>
            </a:fillRef>
            <a:effectRef idx="0">
              <a:schemeClr val="accent3">
                <a:hueOff val="10567825"/>
                <a:satOff val="-33768"/>
                <a:lumOff val="-855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Oval 36"/>
            <p:cNvSpPr/>
            <p:nvPr/>
          </p:nvSpPr>
          <p:spPr>
            <a:xfrm>
              <a:off x="7439192" y="5450250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10920085"/>
                <a:satOff val="-34894"/>
                <a:lumOff val="-8842"/>
                <a:alphaOff val="0"/>
              </a:schemeClr>
            </a:lnRef>
            <a:fillRef idx="1">
              <a:schemeClr val="accent3">
                <a:hueOff val="10920085"/>
                <a:satOff val="-34894"/>
                <a:lumOff val="-8842"/>
                <a:alphaOff val="0"/>
              </a:schemeClr>
            </a:fillRef>
            <a:effectRef idx="0">
              <a:schemeClr val="accent3">
                <a:hueOff val="10920085"/>
                <a:satOff val="-34894"/>
                <a:lumOff val="-884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7944490" y="5450250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11272347"/>
                <a:satOff val="-36019"/>
                <a:lumOff val="-9127"/>
                <a:alphaOff val="0"/>
              </a:schemeClr>
            </a:lnRef>
            <a:fillRef idx="1">
              <a:schemeClr val="accent3">
                <a:hueOff val="11272347"/>
                <a:satOff val="-36019"/>
                <a:lumOff val="-9127"/>
                <a:alphaOff val="0"/>
              </a:schemeClr>
            </a:fillRef>
            <a:effectRef idx="0">
              <a:schemeClr val="accent3">
                <a:hueOff val="11272347"/>
                <a:satOff val="-36019"/>
                <a:lumOff val="-912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448964" y="5450250"/>
              <a:ext cx="236189" cy="236185"/>
            </a:xfrm>
            <a:prstGeom prst="ellipse">
              <a:avLst/>
            </a:prstGeom>
          </p:spPr>
          <p:style>
            <a:lnRef idx="2">
              <a:schemeClr val="accent3">
                <a:hueOff val="11624607"/>
                <a:satOff val="-37145"/>
                <a:lumOff val="-9412"/>
                <a:alphaOff val="0"/>
              </a:schemeClr>
            </a:lnRef>
            <a:fillRef idx="1">
              <a:schemeClr val="accent3">
                <a:hueOff val="11624607"/>
                <a:satOff val="-37145"/>
                <a:lumOff val="-9412"/>
                <a:alphaOff val="0"/>
              </a:schemeClr>
            </a:fillRef>
            <a:effectRef idx="0">
              <a:schemeClr val="accent3">
                <a:hueOff val="11624607"/>
                <a:satOff val="-37145"/>
                <a:lumOff val="-941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Freeform 39"/>
            <p:cNvSpPr/>
            <p:nvPr/>
          </p:nvSpPr>
          <p:spPr>
            <a:xfrm>
              <a:off x="5918362" y="4840363"/>
              <a:ext cx="2768437" cy="607556"/>
            </a:xfrm>
            <a:custGeom>
              <a:avLst/>
              <a:gdLst>
                <a:gd name="connsiteX0" fmla="*/ 0 w 2768437"/>
                <a:gd name="connsiteY0" fmla="*/ 0 h 607556"/>
                <a:gd name="connsiteX1" fmla="*/ 2768437 w 2768437"/>
                <a:gd name="connsiteY1" fmla="*/ 0 h 607556"/>
                <a:gd name="connsiteX2" fmla="*/ 2768437 w 2768437"/>
                <a:gd name="connsiteY2" fmla="*/ 607556 h 607556"/>
                <a:gd name="connsiteX3" fmla="*/ 0 w 2768437"/>
                <a:gd name="connsiteY3" fmla="*/ 607556 h 607556"/>
                <a:gd name="connsiteX4" fmla="*/ 0 w 2768437"/>
                <a:gd name="connsiteY4" fmla="*/ 0 h 607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68437" h="607556">
                  <a:moveTo>
                    <a:pt x="0" y="0"/>
                  </a:moveTo>
                  <a:lnTo>
                    <a:pt x="2768437" y="0"/>
                  </a:lnTo>
                  <a:lnTo>
                    <a:pt x="2768437" y="607556"/>
                  </a:lnTo>
                  <a:lnTo>
                    <a:pt x="0" y="60755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lvl="0" algn="l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Collaborator decisions</a:t>
              </a:r>
              <a:endParaRPr lang="en-US" kern="12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Process flow for recommendations</a:t>
            </a:r>
            <a:endParaRPr lang="en-US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7630" y="3031286"/>
            <a:ext cx="23997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Existing recommendations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238836" y="5867400"/>
            <a:ext cx="8763000" cy="762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D</a:t>
            </a:r>
            <a:r>
              <a:rPr lang="en-US" sz="1400" dirty="0" smtClean="0"/>
              <a:t>ownload of existing</a:t>
            </a:r>
            <a:br>
              <a:rPr lang="en-US" sz="1400" dirty="0" smtClean="0"/>
            </a:br>
            <a:r>
              <a:rPr lang="en-US" sz="1400" dirty="0" smtClean="0"/>
              <a:t>Priorities, goals and </a:t>
            </a:r>
            <a:br>
              <a:rPr lang="en-US" sz="1400" dirty="0" smtClean="0"/>
            </a:br>
            <a:r>
              <a:rPr lang="en-US" sz="1400" dirty="0" smtClean="0"/>
              <a:t>recommendations</a:t>
            </a:r>
          </a:p>
          <a:p>
            <a:pPr lvl="0"/>
            <a:endParaRPr 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3311608" y="5890736"/>
            <a:ext cx="20751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400" dirty="0" smtClean="0"/>
              <a:t>Update Priorities, Goals and Recommendations</a:t>
            </a:r>
            <a:endParaRPr lang="en-US" sz="1400" dirty="0"/>
          </a:p>
        </p:txBody>
      </p:sp>
      <p:sp>
        <p:nvSpPr>
          <p:cNvPr id="44" name="TextBox 43"/>
          <p:cNvSpPr txBox="1"/>
          <p:nvPr/>
        </p:nvSpPr>
        <p:spPr>
          <a:xfrm>
            <a:off x="6337803" y="5890736"/>
            <a:ext cx="24940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400" dirty="0" smtClean="0"/>
              <a:t>Posted online, in document and in Water Condition Viewer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3788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Review all existing recommendations and convert to “issue identification”.</a:t>
            </a:r>
            <a:b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Provide examples of how to work recommendations as “issue identification” focused.</a:t>
            </a:r>
            <a:b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Work closely with grant coordinators and managers to ensure access to and use of recommendations during work plan.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PMT discussion?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Suggestions?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42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Natural Community Validation</a:t>
            </a:r>
            <a:b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Winter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2016/17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Central database storage of NC decisions and automation of the Fish IBI Packag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3453652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Reference site NC reviews (2008)</a:t>
            </a:r>
            <a:b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IR NC review spreadsheets  (2012, 2014, 2016)</a:t>
            </a:r>
          </a:p>
          <a:p>
            <a:pPr lvl="1"/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Fish IBI prompting reviews &amp; data stored in spreadsheet</a:t>
            </a:r>
            <a:b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Project based NC reviews – TWAs &amp; more </a:t>
            </a:r>
          </a:p>
          <a:p>
            <a:pPr lvl="1"/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As project write ups occur – NCs are reviewed. </a:t>
            </a:r>
            <a:b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Use new tools like Fish IBI package to pick up decisions and apply for state wide and site specific analyses.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NC validation process 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203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Checklist of steps for methodology</a:t>
            </a:r>
          </a:p>
          <a:p>
            <a:pPr marL="109728" indent="0">
              <a:buNone/>
            </a:pPr>
            <a:endParaRPr lang="en-US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Formal guidance for dealing with: </a:t>
            </a:r>
          </a:p>
          <a:p>
            <a:pPr lvl="1"/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1 site, 1 survey, 1 assessment unit. </a:t>
            </a:r>
          </a:p>
          <a:p>
            <a:pPr lvl="1"/>
            <a:endParaRPr lang="en-US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1 site, multiple surveys, 1 assessment unit.</a:t>
            </a:r>
          </a:p>
          <a:p>
            <a:pPr lvl="2"/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Conflicting answers over time.</a:t>
            </a:r>
          </a:p>
          <a:p>
            <a:pPr lvl="2"/>
            <a:endParaRPr lang="en-US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More than 1 site, multiple surveys, 1 assessment unit</a:t>
            </a:r>
          </a:p>
          <a:p>
            <a:pPr marL="393192" lvl="1" indent="0">
              <a:buNone/>
            </a:pPr>
            <a:endParaRPr lang="en-US" sz="2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Sample representativeness**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(line traces)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What is needed?</a:t>
            </a:r>
            <a:endParaRPr lang="en-US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C:\Users\helmul\AppData\Local\Microsoft\Windows\Temporary Internet Files\Content.IE5\FI96MYG4\arrow_process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10400" y="2363231"/>
            <a:ext cx="863649" cy="471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helmul\AppData\Local\Microsoft\Windows\Temporary Internet Files\Content.IE5\FI96MYG4\arrow_process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128325" y="3352800"/>
            <a:ext cx="863649" cy="471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989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5092349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008" y="1219200"/>
            <a:ext cx="4324350" cy="242096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6"/>
          <a:stretch/>
        </p:blipFill>
        <p:spPr bwMode="auto">
          <a:xfrm>
            <a:off x="228600" y="3613205"/>
            <a:ext cx="8920089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84449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Users\helmul\AppData\Local\Temp\SNAGHTML90f17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515350" cy="610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55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Fish DB tool</a:t>
            </a:r>
          </a:p>
          <a:p>
            <a:r>
              <a:rPr lang="en-US" dirty="0" smtClean="0"/>
              <a:t>WATERS for storage</a:t>
            </a:r>
          </a:p>
          <a:p>
            <a:r>
              <a:rPr lang="en-US" dirty="0" smtClean="0"/>
              <a:t>Fish IBI package</a:t>
            </a:r>
          </a:p>
          <a:p>
            <a:endParaRPr lang="en-US" dirty="0"/>
          </a:p>
          <a:p>
            <a:pPr marL="109728" indent="0">
              <a:buNone/>
            </a:pPr>
            <a:r>
              <a:rPr lang="en-US" b="1" u="sng" dirty="0" smtClean="0"/>
              <a:t>Next Steps</a:t>
            </a:r>
          </a:p>
          <a:p>
            <a:r>
              <a:rPr lang="en-US" dirty="0" smtClean="0"/>
              <a:t>Kristi, Lori, Lisa &amp; Mike to meet</a:t>
            </a:r>
          </a:p>
          <a:p>
            <a:r>
              <a:rPr lang="en-US" dirty="0" smtClean="0"/>
              <a:t>Move forward with NC review in excel</a:t>
            </a:r>
          </a:p>
          <a:p>
            <a:r>
              <a:rPr lang="en-US" dirty="0" smtClean="0"/>
              <a:t>Lisa to send fish surveys by data entry name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Tools &amp; Steps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2833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Water Condition Viewer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752600"/>
            <a:ext cx="8449866" cy="3584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15866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105</TotalTime>
  <Words>233</Words>
  <Application>Microsoft Office PowerPoint</Application>
  <PresentationFormat>On-screen Show (4:3)</PresentationFormat>
  <Paragraphs>76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Concourse</vt:lpstr>
      <vt:lpstr>WQ Recommendations Winter 2016/17</vt:lpstr>
      <vt:lpstr>WQ Plan Recommendations</vt:lpstr>
      <vt:lpstr>Example Recommendations</vt:lpstr>
      <vt:lpstr>Process flow for recommendations</vt:lpstr>
      <vt:lpstr>Suggestions?</vt:lpstr>
      <vt:lpstr>Natural Community Validation Winter 2016/17</vt:lpstr>
      <vt:lpstr>NC validation process </vt:lpstr>
      <vt:lpstr>What is needed?</vt:lpstr>
      <vt:lpstr>PowerPoint Presentation</vt:lpstr>
      <vt:lpstr>PowerPoint Presentation</vt:lpstr>
      <vt:lpstr>Tools &amp; Steps</vt:lpstr>
      <vt:lpstr>Water Condition Viewer</vt:lpstr>
    </vt:vector>
  </TitlesOfParts>
  <Company>Wisconsin DNR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Natural Community Validation Winter 2016/17</dc:title>
  <dc:creator>Helmuth, Lisa D</dc:creator>
  <cp:lastModifiedBy>Helmuth, Lisa D</cp:lastModifiedBy>
  <cp:revision>10</cp:revision>
  <dcterms:created xsi:type="dcterms:W3CDTF">2016-12-15T18:01:32Z</dcterms:created>
  <dcterms:modified xsi:type="dcterms:W3CDTF">2016-12-15T19:47:02Z</dcterms:modified>
</cp:coreProperties>
</file>