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657" r:id="rId1"/>
  </p:sldMasterIdLst>
  <p:notesMasterIdLst>
    <p:notesMasterId r:id="rId43"/>
  </p:notesMasterIdLst>
  <p:handoutMasterIdLst>
    <p:handoutMasterId r:id="rId44"/>
  </p:handoutMasterIdLst>
  <p:sldIdLst>
    <p:sldId id="410" r:id="rId2"/>
    <p:sldId id="476" r:id="rId3"/>
    <p:sldId id="477" r:id="rId4"/>
    <p:sldId id="257" r:id="rId5"/>
    <p:sldId id="258" r:id="rId6"/>
    <p:sldId id="449" r:id="rId7"/>
    <p:sldId id="345" r:id="rId8"/>
    <p:sldId id="515" r:id="rId9"/>
    <p:sldId id="516" r:id="rId10"/>
    <p:sldId id="517" r:id="rId11"/>
    <p:sldId id="266" r:id="rId12"/>
    <p:sldId id="411" r:id="rId13"/>
    <p:sldId id="505" r:id="rId14"/>
    <p:sldId id="367" r:id="rId15"/>
    <p:sldId id="506" r:id="rId16"/>
    <p:sldId id="370" r:id="rId17"/>
    <p:sldId id="507" r:id="rId18"/>
    <p:sldId id="290" r:id="rId19"/>
    <p:sldId id="508" r:id="rId20"/>
    <p:sldId id="372" r:id="rId21"/>
    <p:sldId id="509" r:id="rId22"/>
    <p:sldId id="497" r:id="rId23"/>
    <p:sldId id="489" r:id="rId24"/>
    <p:sldId id="491" r:id="rId25"/>
    <p:sldId id="492" r:id="rId26"/>
    <p:sldId id="493" r:id="rId27"/>
    <p:sldId id="494" r:id="rId28"/>
    <p:sldId id="496" r:id="rId29"/>
    <p:sldId id="510" r:id="rId30"/>
    <p:sldId id="316" r:id="rId31"/>
    <p:sldId id="511" r:id="rId32"/>
    <p:sldId id="513" r:id="rId33"/>
    <p:sldId id="514" r:id="rId34"/>
    <p:sldId id="500" r:id="rId35"/>
    <p:sldId id="512" r:id="rId36"/>
    <p:sldId id="450" r:id="rId37"/>
    <p:sldId id="330" r:id="rId38"/>
    <p:sldId id="451" r:id="rId39"/>
    <p:sldId id="436" r:id="rId40"/>
    <p:sldId id="432" r:id="rId41"/>
    <p:sldId id="472" r:id="rId42"/>
  </p:sldIdLst>
  <p:sldSz cx="9144000" cy="6858000" type="screen4x3"/>
  <p:notesSz cx="6858000" cy="9296400"/>
  <p:embeddedFontLst>
    <p:embeddedFont>
      <p:font typeface="Candara" pitchFamily="34" charset="0"/>
      <p:regular r:id="rId45"/>
      <p:bold r:id="rId46"/>
      <p:italic r:id="rId47"/>
      <p:boldItalic r:id="rId48"/>
    </p:embeddedFont>
    <p:embeddedFont>
      <p:font typeface="Calibri" pitchFamily="34" charset="0"/>
      <p:regular r:id="rId49"/>
      <p:bold r:id="rId50"/>
      <p:italic r:id="rId51"/>
      <p:boldItalic r:id="rId52"/>
    </p:embeddedFont>
  </p:embeddedFontLst>
  <p:defaultTextStyle>
    <a:defPPr>
      <a:defRPr lang="en-US"/>
    </a:defPPr>
    <a:lvl1pPr algn="l" rtl="0" fontAlgn="base">
      <a:spcBef>
        <a:spcPct val="0"/>
      </a:spcBef>
      <a:spcAft>
        <a:spcPct val="0"/>
      </a:spcAft>
      <a:defRPr sz="3200" kern="1200">
        <a:solidFill>
          <a:schemeClr val="tx1"/>
        </a:solidFill>
        <a:latin typeface="Arial" charset="0"/>
        <a:ea typeface="+mn-ea"/>
        <a:cs typeface="Arial" charset="0"/>
      </a:defRPr>
    </a:lvl1pPr>
    <a:lvl2pPr marL="457200" algn="l" rtl="0" fontAlgn="base">
      <a:spcBef>
        <a:spcPct val="0"/>
      </a:spcBef>
      <a:spcAft>
        <a:spcPct val="0"/>
      </a:spcAft>
      <a:defRPr sz="3200" kern="1200">
        <a:solidFill>
          <a:schemeClr val="tx1"/>
        </a:solidFill>
        <a:latin typeface="Arial" charset="0"/>
        <a:ea typeface="+mn-ea"/>
        <a:cs typeface="Arial" charset="0"/>
      </a:defRPr>
    </a:lvl2pPr>
    <a:lvl3pPr marL="914400" algn="l" rtl="0" fontAlgn="base">
      <a:spcBef>
        <a:spcPct val="0"/>
      </a:spcBef>
      <a:spcAft>
        <a:spcPct val="0"/>
      </a:spcAft>
      <a:defRPr sz="3200" kern="1200">
        <a:solidFill>
          <a:schemeClr val="tx1"/>
        </a:solidFill>
        <a:latin typeface="Arial" charset="0"/>
        <a:ea typeface="+mn-ea"/>
        <a:cs typeface="Arial" charset="0"/>
      </a:defRPr>
    </a:lvl3pPr>
    <a:lvl4pPr marL="1371600" algn="l" rtl="0" fontAlgn="base">
      <a:spcBef>
        <a:spcPct val="0"/>
      </a:spcBef>
      <a:spcAft>
        <a:spcPct val="0"/>
      </a:spcAft>
      <a:defRPr sz="3200" kern="1200">
        <a:solidFill>
          <a:schemeClr val="tx1"/>
        </a:solidFill>
        <a:latin typeface="Arial" charset="0"/>
        <a:ea typeface="+mn-ea"/>
        <a:cs typeface="Arial" charset="0"/>
      </a:defRPr>
    </a:lvl4pPr>
    <a:lvl5pPr marL="1828800" algn="l" rtl="0" fontAlgn="base">
      <a:spcBef>
        <a:spcPct val="0"/>
      </a:spcBef>
      <a:spcAft>
        <a:spcPct val="0"/>
      </a:spcAft>
      <a:defRPr sz="3200" kern="1200">
        <a:solidFill>
          <a:schemeClr val="tx1"/>
        </a:solidFill>
        <a:latin typeface="Arial" charset="0"/>
        <a:ea typeface="+mn-ea"/>
        <a:cs typeface="Arial" charset="0"/>
      </a:defRPr>
    </a:lvl5pPr>
    <a:lvl6pPr marL="2286000" algn="l" defTabSz="914400" rtl="0" eaLnBrk="1" latinLnBrk="0" hangingPunct="1">
      <a:defRPr sz="3200" kern="1200">
        <a:solidFill>
          <a:schemeClr val="tx1"/>
        </a:solidFill>
        <a:latin typeface="Arial" charset="0"/>
        <a:ea typeface="+mn-ea"/>
        <a:cs typeface="Arial" charset="0"/>
      </a:defRPr>
    </a:lvl6pPr>
    <a:lvl7pPr marL="2743200" algn="l" defTabSz="914400" rtl="0" eaLnBrk="1" latinLnBrk="0" hangingPunct="1">
      <a:defRPr sz="3200" kern="1200">
        <a:solidFill>
          <a:schemeClr val="tx1"/>
        </a:solidFill>
        <a:latin typeface="Arial" charset="0"/>
        <a:ea typeface="+mn-ea"/>
        <a:cs typeface="Arial" charset="0"/>
      </a:defRPr>
    </a:lvl7pPr>
    <a:lvl8pPr marL="3200400" algn="l" defTabSz="914400" rtl="0" eaLnBrk="1" latinLnBrk="0" hangingPunct="1">
      <a:defRPr sz="3200" kern="1200">
        <a:solidFill>
          <a:schemeClr val="tx1"/>
        </a:solidFill>
        <a:latin typeface="Arial" charset="0"/>
        <a:ea typeface="+mn-ea"/>
        <a:cs typeface="Arial" charset="0"/>
      </a:defRPr>
    </a:lvl8pPr>
    <a:lvl9pPr marL="3657600" algn="l" defTabSz="914400" rtl="0" eaLnBrk="1" latinLnBrk="0" hangingPunct="1">
      <a:defRPr sz="32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000000"/>
    <a:srgbClr val="FFFF00"/>
    <a:srgbClr val="FFFFFF"/>
    <a:srgbClr val="FF3399"/>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475" autoAdjust="0"/>
  </p:normalViewPr>
  <p:slideViewPr>
    <p:cSldViewPr snapToGrid="0">
      <p:cViewPr varScale="1">
        <p:scale>
          <a:sx n="93" d="100"/>
          <a:sy n="93" d="100"/>
        </p:scale>
        <p:origin x="-50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p:scale>
          <a:sx n="66" d="100"/>
          <a:sy n="66" d="100"/>
        </p:scale>
        <p:origin x="-1482" y="-60"/>
      </p:cViewPr>
      <p:guideLst>
        <p:guide orient="horz" pos="2928"/>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52"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4.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082" name="Rectangle 2"/>
          <p:cNvSpPr>
            <a:spLocks noGrp="1" noChangeArrowheads="1"/>
          </p:cNvSpPr>
          <p:nvPr>
            <p:ph type="hdr" sz="quarter"/>
          </p:nvPr>
        </p:nvSpPr>
        <p:spPr bwMode="auto">
          <a:xfrm>
            <a:off x="0" y="0"/>
            <a:ext cx="2981325" cy="457200"/>
          </a:xfrm>
          <a:prstGeom prst="rect">
            <a:avLst/>
          </a:prstGeom>
          <a:noFill/>
          <a:ln w="9525">
            <a:noFill/>
            <a:miter lim="800000"/>
            <a:headEnd/>
            <a:tailEnd/>
          </a:ln>
          <a:effectLst/>
        </p:spPr>
        <p:txBody>
          <a:bodyPr vert="horz" wrap="square" lIns="91429" tIns="45714" rIns="91429" bIns="45714" numCol="1" anchor="t"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174083" name="Rectangle 3"/>
          <p:cNvSpPr>
            <a:spLocks noGrp="1" noChangeArrowheads="1"/>
          </p:cNvSpPr>
          <p:nvPr>
            <p:ph type="dt" sz="quarter" idx="1"/>
          </p:nvPr>
        </p:nvSpPr>
        <p:spPr bwMode="auto">
          <a:xfrm>
            <a:off x="3876675" y="0"/>
            <a:ext cx="2981325" cy="457200"/>
          </a:xfrm>
          <a:prstGeom prst="rect">
            <a:avLst/>
          </a:prstGeom>
          <a:noFill/>
          <a:ln w="9525">
            <a:noFill/>
            <a:miter lim="800000"/>
            <a:headEnd/>
            <a:tailEnd/>
          </a:ln>
          <a:effectLst/>
        </p:spPr>
        <p:txBody>
          <a:bodyPr vert="horz" wrap="square" lIns="91429" tIns="45714" rIns="91429" bIns="45714" numCol="1" anchor="t" anchorCtr="0" compatLnSpc="1">
            <a:prstTxWarp prst="textNoShape">
              <a:avLst/>
            </a:prstTxWarp>
          </a:bodyPr>
          <a:lstStyle>
            <a:lvl1pPr algn="r" eaLnBrk="0" hangingPunct="0">
              <a:defRPr sz="1200">
                <a:latin typeface="Times New Roman" pitchFamily="18" charset="0"/>
              </a:defRPr>
            </a:lvl1pPr>
          </a:lstStyle>
          <a:p>
            <a:pPr>
              <a:defRPr/>
            </a:pPr>
            <a:endParaRPr lang="en-US"/>
          </a:p>
        </p:txBody>
      </p:sp>
      <p:sp>
        <p:nvSpPr>
          <p:cNvPr id="174084" name="Rectangle 4"/>
          <p:cNvSpPr>
            <a:spLocks noGrp="1" noChangeArrowheads="1"/>
          </p:cNvSpPr>
          <p:nvPr>
            <p:ph type="ftr" sz="quarter" idx="2"/>
          </p:nvPr>
        </p:nvSpPr>
        <p:spPr bwMode="auto">
          <a:xfrm>
            <a:off x="0" y="8839200"/>
            <a:ext cx="2981325" cy="457200"/>
          </a:xfrm>
          <a:prstGeom prst="rect">
            <a:avLst/>
          </a:prstGeom>
          <a:noFill/>
          <a:ln w="9525">
            <a:noFill/>
            <a:miter lim="800000"/>
            <a:headEnd/>
            <a:tailEnd/>
          </a:ln>
          <a:effectLst/>
        </p:spPr>
        <p:txBody>
          <a:bodyPr vert="horz" wrap="square" lIns="91429" tIns="45714" rIns="91429" bIns="45714" numCol="1" anchor="b" anchorCtr="0" compatLnSpc="1">
            <a:prstTxWarp prst="textNoShape">
              <a:avLst/>
            </a:prstTxWarp>
          </a:bodyPr>
          <a:lstStyle>
            <a:lvl1pPr eaLnBrk="0" hangingPunct="0">
              <a:defRPr sz="1200">
                <a:latin typeface="Times New Roman" pitchFamily="18" charset="0"/>
              </a:defRPr>
            </a:lvl1pPr>
          </a:lstStyle>
          <a:p>
            <a:pPr>
              <a:defRPr/>
            </a:pPr>
            <a:endParaRPr lang="en-US"/>
          </a:p>
        </p:txBody>
      </p:sp>
      <p:sp>
        <p:nvSpPr>
          <p:cNvPr id="174085" name="Rectangle 5"/>
          <p:cNvSpPr>
            <a:spLocks noGrp="1" noChangeArrowheads="1"/>
          </p:cNvSpPr>
          <p:nvPr>
            <p:ph type="sldNum" sz="quarter" idx="3"/>
          </p:nvPr>
        </p:nvSpPr>
        <p:spPr bwMode="auto">
          <a:xfrm>
            <a:off x="3876675" y="8839200"/>
            <a:ext cx="2981325" cy="457200"/>
          </a:xfrm>
          <a:prstGeom prst="rect">
            <a:avLst/>
          </a:prstGeom>
          <a:noFill/>
          <a:ln w="9525">
            <a:noFill/>
            <a:miter lim="800000"/>
            <a:headEnd/>
            <a:tailEnd/>
          </a:ln>
          <a:effectLst/>
        </p:spPr>
        <p:txBody>
          <a:bodyPr vert="horz" wrap="square" lIns="91429" tIns="45714" rIns="91429" bIns="45714" numCol="1" anchor="b" anchorCtr="0" compatLnSpc="1">
            <a:prstTxWarp prst="textNoShape">
              <a:avLst/>
            </a:prstTxWarp>
          </a:bodyPr>
          <a:lstStyle>
            <a:lvl1pPr algn="r" eaLnBrk="0" hangingPunct="0">
              <a:defRPr sz="1200">
                <a:latin typeface="Times New Roman" pitchFamily="18" charset="0"/>
              </a:defRPr>
            </a:lvl1pPr>
          </a:lstStyle>
          <a:p>
            <a:pPr>
              <a:defRPr/>
            </a:pPr>
            <a:fld id="{282AF7E5-667E-41C5-B9EC-44EA64F5DC64}"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3166" tIns="46583" rIns="93166" bIns="46583" numCol="1" anchor="t" anchorCtr="0" compatLnSpc="1">
            <a:prstTxWarp prst="textNoShape">
              <a:avLst/>
            </a:prstTxWarp>
          </a:bodyPr>
          <a:lstStyle>
            <a:lvl1pPr defTabSz="930275" eaLnBrk="0" hangingPunct="0">
              <a:defRPr sz="1200">
                <a:latin typeface="Times New Roman" pitchFamily="18" charset="0"/>
              </a:defRPr>
            </a:lvl1pPr>
          </a:lstStyle>
          <a:p>
            <a:pPr>
              <a:defRPr/>
            </a:pPr>
            <a:endParaRPr lang="en-US"/>
          </a:p>
        </p:txBody>
      </p:sp>
      <p:sp>
        <p:nvSpPr>
          <p:cNvPr id="5123" name="Rectangle 1027"/>
          <p:cNvSpPr>
            <a:spLocks noGrp="1" noChangeArrowheads="1"/>
          </p:cNvSpPr>
          <p:nvPr>
            <p:ph type="dt" idx="1"/>
          </p:nvPr>
        </p:nvSpPr>
        <p:spPr bwMode="auto">
          <a:xfrm>
            <a:off x="3886200" y="0"/>
            <a:ext cx="2971800" cy="465138"/>
          </a:xfrm>
          <a:prstGeom prst="rect">
            <a:avLst/>
          </a:prstGeom>
          <a:noFill/>
          <a:ln w="9525">
            <a:noFill/>
            <a:miter lim="800000"/>
            <a:headEnd/>
            <a:tailEnd/>
          </a:ln>
          <a:effectLst/>
        </p:spPr>
        <p:txBody>
          <a:bodyPr vert="horz" wrap="square" lIns="93166" tIns="46583" rIns="93166" bIns="46583" numCol="1" anchor="t" anchorCtr="0" compatLnSpc="1">
            <a:prstTxWarp prst="textNoShape">
              <a:avLst/>
            </a:prstTxWarp>
          </a:bodyPr>
          <a:lstStyle>
            <a:lvl1pPr algn="r" defTabSz="930275" eaLnBrk="0" hangingPunct="0">
              <a:defRPr sz="1200">
                <a:latin typeface="Times New Roman" pitchFamily="18" charset="0"/>
              </a:defRPr>
            </a:lvl1pPr>
          </a:lstStyle>
          <a:p>
            <a:pPr>
              <a:defRPr/>
            </a:pPr>
            <a:endParaRPr lang="en-US"/>
          </a:p>
        </p:txBody>
      </p:sp>
      <p:sp>
        <p:nvSpPr>
          <p:cNvPr id="46084" name="Rectangle 1028"/>
          <p:cNvSpPr>
            <a:spLocks noGrp="1" noRot="1" noChangeAspect="1" noChangeArrowheads="1" noTextEdit="1"/>
          </p:cNvSpPr>
          <p:nvPr>
            <p:ph type="sldImg" idx="2"/>
          </p:nvPr>
        </p:nvSpPr>
        <p:spPr bwMode="auto">
          <a:xfrm>
            <a:off x="1106488" y="696913"/>
            <a:ext cx="4646612" cy="3486150"/>
          </a:xfrm>
          <a:prstGeom prst="rect">
            <a:avLst/>
          </a:prstGeom>
          <a:noFill/>
          <a:ln w="9525">
            <a:solidFill>
              <a:srgbClr val="000000"/>
            </a:solidFill>
            <a:miter lim="800000"/>
            <a:headEnd/>
            <a:tailEnd/>
          </a:ln>
        </p:spPr>
      </p:sp>
      <p:sp>
        <p:nvSpPr>
          <p:cNvPr id="5125" name="Rectangle 1029"/>
          <p:cNvSpPr>
            <a:spLocks noGrp="1" noChangeArrowheads="1"/>
          </p:cNvSpPr>
          <p:nvPr>
            <p:ph type="body" sz="quarter" idx="3"/>
          </p:nvPr>
        </p:nvSpPr>
        <p:spPr bwMode="auto">
          <a:xfrm>
            <a:off x="914400" y="4416425"/>
            <a:ext cx="5029200" cy="4183063"/>
          </a:xfrm>
          <a:prstGeom prst="rect">
            <a:avLst/>
          </a:prstGeom>
          <a:noFill/>
          <a:ln w="9525">
            <a:noFill/>
            <a:miter lim="800000"/>
            <a:headEnd/>
            <a:tailEnd/>
          </a:ln>
          <a:effectLst/>
        </p:spPr>
        <p:txBody>
          <a:bodyPr vert="horz" wrap="square" lIns="93166" tIns="46583" rIns="93166" bIns="4658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8831263"/>
            <a:ext cx="2971800" cy="465137"/>
          </a:xfrm>
          <a:prstGeom prst="rect">
            <a:avLst/>
          </a:prstGeom>
          <a:noFill/>
          <a:ln w="9525">
            <a:noFill/>
            <a:miter lim="800000"/>
            <a:headEnd/>
            <a:tailEnd/>
          </a:ln>
          <a:effectLst/>
        </p:spPr>
        <p:txBody>
          <a:bodyPr vert="horz" wrap="square" lIns="93166" tIns="46583" rIns="93166" bIns="46583" numCol="1" anchor="b" anchorCtr="0" compatLnSpc="1">
            <a:prstTxWarp prst="textNoShape">
              <a:avLst/>
            </a:prstTxWarp>
          </a:bodyPr>
          <a:lstStyle>
            <a:lvl1pPr defTabSz="930275" eaLnBrk="0" hangingPunct="0">
              <a:defRPr sz="1200">
                <a:latin typeface="Times New Roman" pitchFamily="18" charset="0"/>
              </a:defRPr>
            </a:lvl1pPr>
          </a:lstStyle>
          <a:p>
            <a:pPr>
              <a:defRPr/>
            </a:pPr>
            <a:endParaRPr lang="en-US"/>
          </a:p>
        </p:txBody>
      </p:sp>
      <p:sp>
        <p:nvSpPr>
          <p:cNvPr id="5127" name="Rectangle 1031"/>
          <p:cNvSpPr>
            <a:spLocks noGrp="1" noChangeArrowheads="1"/>
          </p:cNvSpPr>
          <p:nvPr>
            <p:ph type="sldNum" sz="quarter" idx="5"/>
          </p:nvPr>
        </p:nvSpPr>
        <p:spPr bwMode="auto">
          <a:xfrm>
            <a:off x="3886200" y="8831263"/>
            <a:ext cx="2971800" cy="465137"/>
          </a:xfrm>
          <a:prstGeom prst="rect">
            <a:avLst/>
          </a:prstGeom>
          <a:noFill/>
          <a:ln w="9525">
            <a:noFill/>
            <a:miter lim="800000"/>
            <a:headEnd/>
            <a:tailEnd/>
          </a:ln>
          <a:effectLst/>
        </p:spPr>
        <p:txBody>
          <a:bodyPr vert="horz" wrap="square" lIns="93166" tIns="46583" rIns="93166" bIns="46583" numCol="1" anchor="b" anchorCtr="0" compatLnSpc="1">
            <a:prstTxWarp prst="textNoShape">
              <a:avLst/>
            </a:prstTxWarp>
          </a:bodyPr>
          <a:lstStyle>
            <a:lvl1pPr algn="r" defTabSz="930275" eaLnBrk="0" hangingPunct="0">
              <a:defRPr sz="1200">
                <a:latin typeface="Times New Roman" pitchFamily="18" charset="0"/>
              </a:defRPr>
            </a:lvl1pPr>
          </a:lstStyle>
          <a:p>
            <a:pPr>
              <a:defRPr/>
            </a:pPr>
            <a:fld id="{A16F88BC-A567-476C-8BCF-1CC69B23B66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31"/>
          <p:cNvSpPr>
            <a:spLocks noGrp="1" noChangeArrowheads="1"/>
          </p:cNvSpPr>
          <p:nvPr>
            <p:ph type="sldNum" sz="quarter" idx="5"/>
          </p:nvPr>
        </p:nvSpPr>
        <p:spPr>
          <a:noFill/>
        </p:spPr>
        <p:txBody>
          <a:bodyPr/>
          <a:lstStyle/>
          <a:p>
            <a:fld id="{40E6743A-5742-4A9E-B72D-CE60C6BBAB43}" type="slidenum">
              <a:rPr lang="en-US" smtClean="0"/>
              <a:pPr/>
              <a:t>1</a:t>
            </a:fld>
            <a:endParaRPr 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031"/>
          <p:cNvSpPr>
            <a:spLocks noGrp="1" noChangeArrowheads="1"/>
          </p:cNvSpPr>
          <p:nvPr>
            <p:ph type="sldNum" sz="quarter" idx="5"/>
          </p:nvPr>
        </p:nvSpPr>
        <p:spPr>
          <a:noFill/>
        </p:spPr>
        <p:txBody>
          <a:bodyPr/>
          <a:lstStyle/>
          <a:p>
            <a:fld id="{3AA3B739-5EB8-44EF-8BBB-6B41142267D4}" type="slidenum">
              <a:rPr lang="en-US" smtClean="0"/>
              <a:pPr/>
              <a:t>2</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r>
              <a:rPr lang="en-US" smtClean="0"/>
              <a:t>Wisconsin’s AIS programs are supported by the Wisconsin Lakes Partnership.</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31"/>
          <p:cNvSpPr>
            <a:spLocks noGrp="1" noChangeArrowheads="1"/>
          </p:cNvSpPr>
          <p:nvPr>
            <p:ph type="sldNum" sz="quarter" idx="5"/>
          </p:nvPr>
        </p:nvSpPr>
        <p:spPr>
          <a:noFill/>
        </p:spPr>
        <p:txBody>
          <a:bodyPr/>
          <a:lstStyle/>
          <a:p>
            <a:fld id="{15E78514-FB9B-4787-B54F-693F8E420396}" type="slidenum">
              <a:rPr lang="en-US" smtClean="0"/>
              <a:pPr/>
              <a:t>3</a:t>
            </a:fld>
            <a:endParaRPr lang="en-US"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marL="227013" indent="-227013"/>
            <a:r>
              <a:rPr lang="en-US" smtClean="0"/>
              <a:t>Roadmap for presentation—main topics to cover</a:t>
            </a:r>
          </a:p>
          <a:p>
            <a:pPr marL="227013" indent="-227013">
              <a:buFontTx/>
              <a:buAutoNum type="arabicPeriod"/>
            </a:pPr>
            <a:r>
              <a:rPr lang="en-US" smtClean="0"/>
              <a:t>Background/introduction</a:t>
            </a:r>
          </a:p>
          <a:p>
            <a:pPr marL="227013" indent="-227013">
              <a:buFontTx/>
              <a:buAutoNum type="arabicPeriod"/>
            </a:pPr>
            <a:r>
              <a:rPr lang="en-US" smtClean="0"/>
              <a:t>Species examples</a:t>
            </a:r>
          </a:p>
          <a:p>
            <a:pPr marL="227013" indent="-227013">
              <a:buFontTx/>
              <a:buAutoNum type="arabicPeriod"/>
            </a:pPr>
            <a:r>
              <a:rPr lang="en-US" smtClean="0"/>
              <a:t>Wisconsin AIS programs</a:t>
            </a:r>
          </a:p>
          <a:p>
            <a:pPr marL="227013" indent="-227013">
              <a:buFontTx/>
              <a:buAutoNum type="arabicPeriod"/>
            </a:pPr>
            <a:r>
              <a:rPr lang="en-US" smtClean="0"/>
              <a:t>AIS grant program</a:t>
            </a:r>
          </a:p>
          <a:p>
            <a:pPr marL="227013" indent="-227013">
              <a:buFontTx/>
              <a:buAutoNum type="arabicPeriod"/>
            </a:pPr>
            <a:r>
              <a:rPr lang="en-US" smtClean="0"/>
              <a:t>AIS laws &amp; regulations</a:t>
            </a:r>
          </a:p>
          <a:p>
            <a:pPr marL="227013" indent="-227013"/>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031"/>
          <p:cNvSpPr>
            <a:spLocks noGrp="1" noChangeArrowheads="1"/>
          </p:cNvSpPr>
          <p:nvPr>
            <p:ph type="sldNum" sz="quarter" idx="5"/>
          </p:nvPr>
        </p:nvSpPr>
        <p:spPr>
          <a:noFill/>
        </p:spPr>
        <p:txBody>
          <a:bodyPr/>
          <a:lstStyle/>
          <a:p>
            <a:fld id="{FC839729-6D25-49ED-B6FD-6A6925B1919C}" type="slidenum">
              <a:rPr lang="en-US" smtClean="0"/>
              <a:pPr/>
              <a:t>4</a:t>
            </a:fld>
            <a:endParaRPr lang="en-US"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r>
              <a:rPr lang="en-US" smtClean="0"/>
              <a:t>Many are familiar with invasive species and the problems they cause, but want to give a little introduction to make sure that all on the same page and up to speed.</a:t>
            </a:r>
          </a:p>
          <a:p>
            <a:endParaRPr lang="en-US" smtClean="0"/>
          </a:p>
          <a:p>
            <a:r>
              <a:rPr lang="en-US" smtClean="0"/>
              <a:t>Definition: Invasive species are non-native plants, animals and pathogens that may cause economic, environmental and recreational harm, or affect human health.</a:t>
            </a:r>
          </a:p>
          <a:p>
            <a:endParaRPr lang="en-US" smtClean="0"/>
          </a:p>
          <a:p>
            <a:r>
              <a:rPr lang="en-US" smtClean="0"/>
              <a:t>Invasive because in native environments predators, parasites, pathogens, and competitors keep these species in check and create a balance, but in a new environment those checks and balances aren’t there.</a:t>
            </a:r>
          </a:p>
          <a:p>
            <a:endParaRPr lang="en-US" smtClean="0"/>
          </a:p>
          <a:p>
            <a:r>
              <a:rPr lang="en-US" smtClean="0"/>
              <a:t>These species can out-compete native species because they are aggressive, reproduce quickly and mature early.</a:t>
            </a:r>
          </a:p>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031"/>
          <p:cNvSpPr>
            <a:spLocks noGrp="1" noChangeArrowheads="1"/>
          </p:cNvSpPr>
          <p:nvPr>
            <p:ph type="sldNum" sz="quarter" idx="5"/>
          </p:nvPr>
        </p:nvSpPr>
        <p:spPr>
          <a:noFill/>
        </p:spPr>
        <p:txBody>
          <a:bodyPr/>
          <a:lstStyle/>
          <a:p>
            <a:fld id="{255CE001-9F18-4D3E-90D4-9D727A0D6C9F}" type="slidenum">
              <a:rPr lang="en-US" smtClean="0"/>
              <a:pPr/>
              <a:t>5</a:t>
            </a:fld>
            <a:endParaRPr lang="en-US"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r>
              <a:rPr lang="en-US" smtClean="0"/>
              <a:t>Invasive species can be introduced and moved around by a variety of activities such as:</a:t>
            </a:r>
          </a:p>
          <a:p>
            <a:r>
              <a:rPr lang="en-US" smtClean="0"/>
              <a:t>-ballast water of ocean-going ships</a:t>
            </a:r>
          </a:p>
          <a:p>
            <a:r>
              <a:rPr lang="en-US" smtClean="0"/>
              <a:t>-sport fish stocking</a:t>
            </a:r>
          </a:p>
          <a:p>
            <a:r>
              <a:rPr lang="en-US" smtClean="0"/>
              <a:t>-accidental releases associated with bait business, aquaculture industry, aquarium trade, and horticultural practices</a:t>
            </a:r>
          </a:p>
          <a:p>
            <a:endParaRPr lang="en-US" smtClean="0"/>
          </a:p>
          <a:p>
            <a:r>
              <a:rPr lang="en-US" smtClean="0"/>
              <a:t>Common theme is that they are primarily moved by humans.</a:t>
            </a:r>
          </a:p>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031"/>
          <p:cNvSpPr>
            <a:spLocks noGrp="1" noChangeArrowheads="1"/>
          </p:cNvSpPr>
          <p:nvPr>
            <p:ph type="sldNum" sz="quarter" idx="5"/>
          </p:nvPr>
        </p:nvSpPr>
        <p:spPr>
          <a:noFill/>
        </p:spPr>
        <p:txBody>
          <a:bodyPr/>
          <a:lstStyle/>
          <a:p>
            <a:fld id="{45526943-C40A-4065-9F4A-D570928AFBC7}" type="slidenum">
              <a:rPr lang="en-US" smtClean="0"/>
              <a:pPr/>
              <a:t>6</a:t>
            </a:fld>
            <a:endParaRPr lang="en-US"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r>
              <a:rPr lang="en-US" smtClean="0"/>
              <a:t>Once in our waters and wetlands, aquatic invasive species rely on humans to spread from one water body to another.  This is often accomplished by “hitching a ride” on:</a:t>
            </a:r>
          </a:p>
          <a:p>
            <a:r>
              <a:rPr lang="en-US" smtClean="0"/>
              <a:t>-boats, trailers equipment moved from one water to another</a:t>
            </a:r>
          </a:p>
          <a:p>
            <a:r>
              <a:rPr lang="en-US" smtClean="0"/>
              <a:t>-bait buckets and livewells</a:t>
            </a:r>
          </a:p>
          <a:p>
            <a:r>
              <a:rPr lang="en-US" smtClean="0"/>
              <a:t>-sea planes, SCUBA gear, personal watercraft</a:t>
            </a:r>
          </a:p>
          <a:p>
            <a:endParaRPr lang="en-US" smtClean="0"/>
          </a:p>
          <a:p>
            <a:r>
              <a:rPr lang="en-US" smtClean="0"/>
              <a:t>Accidental release from aquariums and water gardens also contributes to spread</a:t>
            </a:r>
          </a:p>
          <a:p>
            <a:endParaRPr lang="en-US" smtClean="0"/>
          </a:p>
          <a:p>
            <a:r>
              <a:rPr lang="en-US" smtClean="0"/>
              <a:t>Once introduced, some species can spread to adjacent waters without human help (plant seeds/fragments, fish via tributaries)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031"/>
          <p:cNvSpPr>
            <a:spLocks noGrp="1" noChangeArrowheads="1"/>
          </p:cNvSpPr>
          <p:nvPr>
            <p:ph type="sldNum" sz="quarter" idx="5"/>
          </p:nvPr>
        </p:nvSpPr>
        <p:spPr>
          <a:noFill/>
        </p:spPr>
        <p:txBody>
          <a:bodyPr/>
          <a:lstStyle/>
          <a:p>
            <a:fld id="{E9E82992-0BF6-4A56-9400-78B0166F2896}" type="slidenum">
              <a:rPr lang="en-US" smtClean="0"/>
              <a:pPr/>
              <a:t>7</a:t>
            </a:fld>
            <a:endParaRPr lang="en-US"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a:lnSpc>
                <a:spcPct val="80000"/>
              </a:lnSpc>
            </a:pPr>
            <a:r>
              <a:rPr lang="en-US" sz="1000" smtClean="0"/>
              <a:t>Aquatic invasive species cause major economic, ecological and recreational impacts.</a:t>
            </a:r>
          </a:p>
          <a:p>
            <a:pPr>
              <a:lnSpc>
                <a:spcPct val="80000"/>
              </a:lnSpc>
            </a:pPr>
            <a:endParaRPr lang="en-US" sz="1000" smtClean="0"/>
          </a:p>
          <a:p>
            <a:pPr>
              <a:lnSpc>
                <a:spcPct val="80000"/>
              </a:lnSpc>
            </a:pPr>
            <a:r>
              <a:rPr lang="en-US" sz="1000" i="1" smtClean="0"/>
              <a:t>Economic impacts –</a:t>
            </a:r>
            <a:r>
              <a:rPr lang="en-US" sz="1000" smtClean="0"/>
              <a:t> The costs to control invasive species are extremely high. </a:t>
            </a:r>
          </a:p>
          <a:p>
            <a:pPr>
              <a:lnSpc>
                <a:spcPct val="80000"/>
              </a:lnSpc>
            </a:pPr>
            <a:r>
              <a:rPr lang="en-US" sz="1000" smtClean="0"/>
              <a:t>Invasive species have the ability to harm native sport fish populations. The Great Lakes support a $4 billion fishing industry that is threatened by current and future invasives. </a:t>
            </a:r>
          </a:p>
          <a:p>
            <a:pPr>
              <a:lnSpc>
                <a:spcPct val="80000"/>
              </a:lnSpc>
            </a:pPr>
            <a:r>
              <a:rPr lang="en-US" sz="1000" smtClean="0"/>
              <a:t>Tourism is one of Wisconsin’s largest industries and is dependant on Wisconsin’s lakes, streams, and natural resources that attract travelers. However, aquatic invasive species are harming these resources. Invasive plants form dense mats that make boating, fishing, and swimming difficult. Zebra mussels encrust piers, lift stations, and boats, sometimes leading to costly repairs.</a:t>
            </a:r>
          </a:p>
          <a:p>
            <a:pPr>
              <a:lnSpc>
                <a:spcPct val="80000"/>
              </a:lnSpc>
            </a:pPr>
            <a:r>
              <a:rPr lang="en-US" sz="1000" smtClean="0"/>
              <a:t>Individual lake organizations spend tens of thousands of dollars per year to simply manage (not eradicate) invasive plant populations. For example, in 2003, it cost Wisconsin lake organizations over $1 million to chemically treat lakes for Eurasian water-milfoil and curly-leaf pondweed. Power plants and industries spend millions of dollars combating the zebra mussels that threaten to clog their water intakes.</a:t>
            </a:r>
          </a:p>
          <a:p>
            <a:pPr>
              <a:lnSpc>
                <a:spcPct val="80000"/>
              </a:lnSpc>
            </a:pPr>
            <a:endParaRPr lang="en-US" sz="1000" i="1" smtClean="0"/>
          </a:p>
          <a:p>
            <a:pPr>
              <a:lnSpc>
                <a:spcPct val="80000"/>
              </a:lnSpc>
            </a:pPr>
            <a:r>
              <a:rPr lang="en-US" sz="1000" i="1" smtClean="0"/>
              <a:t>Ecological impacts- </a:t>
            </a:r>
            <a:r>
              <a:rPr lang="en-US" sz="1000" smtClean="0"/>
              <a:t>Invasive species have the ability to change habitats and threaten the plants and animals that live in them. </a:t>
            </a:r>
          </a:p>
          <a:p>
            <a:pPr>
              <a:lnSpc>
                <a:spcPct val="80000"/>
              </a:lnSpc>
            </a:pPr>
            <a:r>
              <a:rPr lang="en-US" sz="1000" smtClean="0"/>
              <a:t>For example, the Rusty crayfish eats small fish, insects, and fish eggs, and feeds on aquatic vegetation, depriving native fishes of food and cover. Zebra mussels encrust the shells of our native mussels, making it difficult for them to survive. These invasive mussels also consume the tiny plants and animals that young fish rely on for food. Plants like Eurasian water-milfoil form dense mats that shade out native plant species. Wetlands overrun with purple loosestrife no longer support animals that depend on native plants for food and shelter. </a:t>
            </a:r>
          </a:p>
          <a:p>
            <a:pPr>
              <a:lnSpc>
                <a:spcPct val="80000"/>
              </a:lnSpc>
            </a:pPr>
            <a:endParaRPr lang="en-US" sz="1000" i="1" smtClean="0"/>
          </a:p>
          <a:p>
            <a:pPr>
              <a:lnSpc>
                <a:spcPct val="80000"/>
              </a:lnSpc>
            </a:pPr>
            <a:r>
              <a:rPr lang="en-US" sz="1000" i="1" smtClean="0"/>
              <a:t>Recreational impacts- </a:t>
            </a:r>
            <a:r>
              <a:rPr lang="en-US" sz="1000" smtClean="0"/>
              <a:t>As mentioned previously, Invasive plants form dense mats that make boating, fishing, and swimming difficult. Zebra mussel shells that are washed up on beaches can cut the feet of unsuspecting swimmers.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16F88BC-A567-476C-8BCF-1CC69B23B66A}" type="slidenum">
              <a:rPr lang="en-US" smtClean="0"/>
              <a:pPr>
                <a:defRPr/>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31"/>
          <p:cNvSpPr>
            <a:spLocks noGrp="1" noChangeArrowheads="1"/>
          </p:cNvSpPr>
          <p:nvPr>
            <p:ph type="sldNum" sz="quarter" idx="5"/>
          </p:nvPr>
        </p:nvSpPr>
        <p:spPr>
          <a:noFill/>
        </p:spPr>
        <p:txBody>
          <a:bodyPr/>
          <a:lstStyle/>
          <a:p>
            <a:fld id="{838983FF-1DEE-4185-B22A-D2692E10A96F}" type="slidenum">
              <a:rPr lang="en-US" smtClean="0"/>
              <a:pPr/>
              <a:t>11</a:t>
            </a:fld>
            <a:endParaRPr lang="en-US"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r>
              <a:rPr lang="en-US" dirty="0" smtClean="0"/>
              <a:t>Next will look at a few of the worst offenders—remember that they are only a few of the species that are causing problems in WI waters.</a:t>
            </a:r>
          </a:p>
          <a:p>
            <a:endParaRPr lang="en-US" dirty="0" smtClean="0"/>
          </a:p>
          <a:p>
            <a:r>
              <a:rPr lang="en-US" dirty="0" smtClean="0"/>
              <a:t>Zebra Mussels</a:t>
            </a:r>
          </a:p>
          <a:p>
            <a:r>
              <a:rPr lang="en-US" dirty="0" smtClean="0"/>
              <a:t>-hardy, prolific mollusks that can clog water intakes, encrust piers and docks, and damage native mussel populations.</a:t>
            </a:r>
          </a:p>
          <a:p>
            <a:r>
              <a:rPr lang="en-US" dirty="0" smtClean="0"/>
              <a:t>-small filter feeders (adults 1-2 inches in size) that strain plankton from water</a:t>
            </a:r>
          </a:p>
          <a:p>
            <a:r>
              <a:rPr lang="en-US" dirty="0" smtClean="0"/>
              <a:t>-clarify water—seems like a good thing, but reduces food for young fish, and can lead to algae blooms</a:t>
            </a:r>
          </a:p>
          <a:p>
            <a:r>
              <a:rPr lang="en-US" dirty="0" smtClean="0"/>
              <a:t>-adults and larvae can be spread in water or on equipment</a:t>
            </a:r>
          </a:p>
          <a:p>
            <a:r>
              <a:rPr lang="en-US" dirty="0" smtClean="0"/>
              <a:t>-very costly to power utilities and municipalities (damage to water intakes)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p:spPr>
        <p:txBody>
          <a:bodyPr/>
          <a:lstStyle/>
          <a:p>
            <a:r>
              <a:rPr lang="en-US" smtClean="0"/>
              <a:t>Quagga mussels were introduced and are transported in the same ways as zebra mussels.</a:t>
            </a:r>
          </a:p>
          <a:p>
            <a:endParaRPr lang="en-US" smtClean="0"/>
          </a:p>
          <a:p>
            <a:r>
              <a:rPr lang="en-US" smtClean="0"/>
              <a:t>There is a wide range of temperatures and depths that quaggas can survive in – typically tolerate temperatures from 39 to 68 degrees.  However, exceptions have been found.</a:t>
            </a:r>
          </a:p>
          <a:p>
            <a:endParaRPr lang="en-US" smtClean="0"/>
          </a:p>
          <a:p>
            <a:r>
              <a:rPr lang="en-US" smtClean="0"/>
              <a:t>They attach to soft substrates, as well as hard surfaces, and can fill in the spaces left by zebra mussels.  Most commonly found at 100 feet and deeper, they have been found in depths from 3 to 541 feet…and are expected to go deeper over time.</a:t>
            </a:r>
          </a:p>
          <a:p>
            <a:endParaRPr lang="en-US" smtClean="0"/>
          </a:p>
        </p:txBody>
      </p:sp>
      <p:sp>
        <p:nvSpPr>
          <p:cNvPr id="55300" name="Slide Number Placeholder 3"/>
          <p:cNvSpPr>
            <a:spLocks noGrp="1"/>
          </p:cNvSpPr>
          <p:nvPr>
            <p:ph type="sldNum" sz="quarter" idx="5"/>
          </p:nvPr>
        </p:nvSpPr>
        <p:spPr>
          <a:noFill/>
        </p:spPr>
        <p:txBody>
          <a:bodyPr/>
          <a:lstStyle/>
          <a:p>
            <a:fld id="{9739B756-BE9B-47C2-B686-7549CC3FBC07}" type="slidenum">
              <a:rPr lang="en-US" smtClean="0"/>
              <a:pPr/>
              <a:t>12</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31"/>
          <p:cNvSpPr>
            <a:spLocks noGrp="1" noChangeArrowheads="1"/>
          </p:cNvSpPr>
          <p:nvPr>
            <p:ph type="sldNum" sz="quarter" idx="5"/>
          </p:nvPr>
        </p:nvSpPr>
        <p:spPr>
          <a:noFill/>
        </p:spPr>
        <p:txBody>
          <a:bodyPr/>
          <a:lstStyle/>
          <a:p>
            <a:fld id="{7490E9DC-0145-4084-9BCA-7D943717B5C4}" type="slidenum">
              <a:rPr lang="en-US" smtClean="0"/>
              <a:pPr/>
              <a:t>14</a:t>
            </a:fld>
            <a:endParaRPr lang="en-US" smtClean="0"/>
          </a:p>
        </p:txBody>
      </p:sp>
      <p:sp>
        <p:nvSpPr>
          <p:cNvPr id="56323" name="Rectangle 2"/>
          <p:cNvSpPr>
            <a:spLocks noGrp="1" noChangeArrowheads="1"/>
          </p:cNvSpPr>
          <p:nvPr>
            <p:ph type="body" idx="1"/>
          </p:nvPr>
        </p:nvSpPr>
        <p:spPr>
          <a:noFill/>
          <a:ln/>
        </p:spPr>
        <p:txBody>
          <a:bodyPr/>
          <a:lstStyle/>
          <a:p>
            <a:r>
              <a:rPr lang="en-US" smtClean="0"/>
              <a:t>Eurasian Water-milfoil</a:t>
            </a:r>
          </a:p>
          <a:p>
            <a:r>
              <a:rPr lang="en-US" smtClean="0"/>
              <a:t>-feathery underwater aquatic plant that can form thick mats in shallow areas of lakes and rivers</a:t>
            </a:r>
          </a:p>
          <a:p>
            <a:r>
              <a:rPr lang="en-US" smtClean="0"/>
              <a:t>-crowds out native plants, interferes with recreation</a:t>
            </a:r>
          </a:p>
          <a:p>
            <a:r>
              <a:rPr lang="en-US" smtClean="0"/>
              <a:t>-can reproduce via small stem fragments, so can spread easily and over long distances</a:t>
            </a:r>
          </a:p>
          <a:p>
            <a:r>
              <a:rPr lang="en-US" smtClean="0"/>
              <a:t>-control is very expensive and eradication is virtually impossible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031"/>
          <p:cNvSpPr>
            <a:spLocks noGrp="1" noChangeArrowheads="1"/>
          </p:cNvSpPr>
          <p:nvPr>
            <p:ph type="sldNum" sz="quarter" idx="5"/>
          </p:nvPr>
        </p:nvSpPr>
        <p:spPr>
          <a:noFill/>
        </p:spPr>
        <p:txBody>
          <a:bodyPr/>
          <a:lstStyle/>
          <a:p>
            <a:fld id="{AA5FD408-0F7A-4495-A8EE-248639DDEF74}" type="slidenum">
              <a:rPr lang="en-US" smtClean="0"/>
              <a:pPr/>
              <a:t>16</a:t>
            </a:fld>
            <a:endParaRPr lang="en-US" smtClean="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r>
              <a:rPr lang="en-US" smtClean="0"/>
              <a:t>Purple Loosestrife</a:t>
            </a:r>
          </a:p>
          <a:p>
            <a:r>
              <a:rPr lang="en-US" smtClean="0"/>
              <a:t>-invasive perennial wetland plant 3-7 feet tall with purple flower spikes</a:t>
            </a:r>
          </a:p>
          <a:p>
            <a:r>
              <a:rPr lang="en-US" smtClean="0"/>
              <a:t>-crowds out native wetland plants, reducing food and habitat for native wildlife</a:t>
            </a:r>
          </a:p>
          <a:p>
            <a:r>
              <a:rPr lang="en-US" smtClean="0"/>
              <a:t>-spreading at a rate of close to 300,000 acres per year</a:t>
            </a:r>
          </a:p>
          <a:p>
            <a:r>
              <a:rPr lang="en-US" smtClean="0"/>
              <a:t>-widely dispersed—found in all WI counties, but largest populations in southeastern part of state, Wisconsin River, and Wolf &amp; Fox drainage systems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031"/>
          <p:cNvSpPr>
            <a:spLocks noGrp="1" noChangeArrowheads="1"/>
          </p:cNvSpPr>
          <p:nvPr>
            <p:ph type="sldNum" sz="quarter" idx="5"/>
          </p:nvPr>
        </p:nvSpPr>
        <p:spPr>
          <a:noFill/>
        </p:spPr>
        <p:txBody>
          <a:bodyPr/>
          <a:lstStyle/>
          <a:p>
            <a:fld id="{2D684F8B-BFE1-4D43-AEF4-309FA7280D7C}" type="slidenum">
              <a:rPr lang="en-US" smtClean="0"/>
              <a:pPr/>
              <a:t>18</a:t>
            </a:fld>
            <a:endParaRPr lang="en-US" smtClean="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r>
              <a:rPr lang="en-US" smtClean="0"/>
              <a:t>Rusty crayfish – </a:t>
            </a:r>
          </a:p>
          <a:p>
            <a:pPr>
              <a:buFontTx/>
              <a:buChar char="-"/>
            </a:pPr>
            <a:r>
              <a:rPr lang="en-US" smtClean="0"/>
              <a:t>Introduced into WI by anglers using the crayfish as bait in the 1960s</a:t>
            </a:r>
          </a:p>
          <a:p>
            <a:pPr>
              <a:buFontTx/>
              <a:buChar char="-"/>
            </a:pPr>
            <a:r>
              <a:rPr lang="en-US" smtClean="0"/>
              <a:t>Rusty crayfish are quite well spread throughout WI – inhabits many inland streams</a:t>
            </a:r>
          </a:p>
          <a:p>
            <a:pPr>
              <a:buFontTx/>
              <a:buChar char="-"/>
            </a:pPr>
            <a:r>
              <a:rPr lang="en-US" smtClean="0"/>
              <a:t>Are extremely messy eaters.  They act like mini-lawnmowers, snipping away at vegetation.  As a result, are often helpful in spreading aquatic invasives plants such as Eurasian water-milfoil that spreads via fragmentation.</a:t>
            </a:r>
          </a:p>
          <a:p>
            <a:pPr>
              <a:buFontTx/>
              <a:buChar char="-"/>
            </a:pPr>
            <a:r>
              <a:rPr lang="en-US" smtClean="0"/>
              <a:t>Also have aggressive personalities.  Many anglers tell stories of pulling up fishing lines with rusty crayfish attached that are full of attitude.  Rustys act this way towards native crayfish and fish as well.  They compete with these native species for food and cover.</a:t>
            </a:r>
          </a:p>
          <a:p>
            <a:pPr>
              <a:buFontTx/>
              <a:buChar char="-"/>
            </a:pPr>
            <a:r>
              <a:rPr lang="en-US" smtClean="0"/>
              <a:t>Fun ID tip!  One way you can identify a rusty crayfish is by the dark, rust-colored spot on each side of the carapace.  It looks as if someone had dark paint on their fingers and then picked up the crayfish.  While most rustys will have these characteristic spots, how dark and evident the spots are will vary from crayfish to crayfish.</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031"/>
          <p:cNvSpPr>
            <a:spLocks noGrp="1" noChangeArrowheads="1"/>
          </p:cNvSpPr>
          <p:nvPr>
            <p:ph type="sldNum" sz="quarter" idx="5"/>
          </p:nvPr>
        </p:nvSpPr>
        <p:spPr>
          <a:noFill/>
        </p:spPr>
        <p:txBody>
          <a:bodyPr/>
          <a:lstStyle/>
          <a:p>
            <a:fld id="{FE6CE0CC-B5BE-4836-A437-0F27411D447B}" type="slidenum">
              <a:rPr lang="en-US" smtClean="0"/>
              <a:pPr/>
              <a:t>20</a:t>
            </a:fld>
            <a:endParaRPr lang="en-US"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r>
              <a:rPr lang="en-US" smtClean="0"/>
              <a:t>Curly-leaf pondweed -</a:t>
            </a:r>
          </a:p>
          <a:p>
            <a:pPr>
              <a:buFontTx/>
              <a:buChar char="-"/>
            </a:pPr>
            <a:r>
              <a:rPr lang="en-US" smtClean="0"/>
              <a:t>Native to Eurasia, Africa, &amp; Australia</a:t>
            </a:r>
          </a:p>
          <a:p>
            <a:pPr>
              <a:buFontTx/>
              <a:buChar char="-"/>
            </a:pPr>
            <a:r>
              <a:rPr lang="en-US" smtClean="0"/>
              <a:t>Introduced by hobbyists as plant to use in aquariums</a:t>
            </a:r>
          </a:p>
          <a:p>
            <a:pPr>
              <a:buFontTx/>
              <a:buChar char="-"/>
            </a:pPr>
            <a:r>
              <a:rPr lang="en-US" smtClean="0"/>
              <a:t>Begins growing earlier than many other aquatic plants.  New plants form under the ice in winter, making it one of the first invasive aquatic plants to emerge in spring.  By getting a head start in the spring, it can outcompete other plants.</a:t>
            </a:r>
          </a:p>
          <a:p>
            <a:pPr>
              <a:buFontTx/>
              <a:buChar char="-"/>
            </a:pPr>
            <a:r>
              <a:rPr lang="en-US" smtClean="0"/>
              <a:t>Prefers soft substrates and shallow water depths</a:t>
            </a:r>
          </a:p>
          <a:p>
            <a:pPr>
              <a:buFontTx/>
              <a:buChar char="-"/>
            </a:pPr>
            <a:r>
              <a:rPr lang="en-US" smtClean="0"/>
              <a:t>Mainly spreads using burr-like winter buds called turions.</a:t>
            </a:r>
          </a:p>
          <a:p>
            <a:pPr>
              <a:buFontTx/>
              <a:buChar char="-"/>
            </a:pPr>
            <a:r>
              <a:rPr lang="en-US" smtClean="0"/>
              <a:t>Can form dense mats on surface of lake that can interfere with recreation.</a:t>
            </a:r>
          </a:p>
          <a:p>
            <a:pPr>
              <a:buFontTx/>
              <a:buChar char="-"/>
            </a:pPr>
            <a:r>
              <a:rPr lang="en-US" smtClean="0"/>
              <a:t>In mid-summer, when most other plants are growing, curly-leaf dies off.  The die off can result in a loss of dissolved-oxygen and can increase nutrients that contribute to algal blooms.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A05CA50-6A9F-4DEA-BF95-45D78CA7C74D}" type="slidenum">
              <a:rPr lang="en-US" smtClean="0"/>
              <a:pPr/>
              <a:t>22</a:t>
            </a:fld>
            <a:endParaRPr lang="en-US"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B9D4D17C-999F-4A1E-A4C6-1A17C81E4294}" type="slidenum">
              <a:rPr lang="en-US" smtClean="0"/>
              <a:pPr/>
              <a:t>24</a:t>
            </a:fld>
            <a:endParaRPr lang="en-US"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r>
              <a:rPr lang="en-US" dirty="0" smtClean="0"/>
              <a:t>Roadside ditches, farmed wetlands, I-43 bridge extensive wetland of </a:t>
            </a:r>
            <a:r>
              <a:rPr lang="en-US" dirty="0" err="1" smtClean="0"/>
              <a:t>phragmites</a:t>
            </a:r>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1031"/>
          <p:cNvSpPr>
            <a:spLocks noGrp="1" noChangeArrowheads="1"/>
          </p:cNvSpPr>
          <p:nvPr>
            <p:ph type="sldNum" sz="quarter" idx="5"/>
          </p:nvPr>
        </p:nvSpPr>
        <p:spPr>
          <a:noFill/>
        </p:spPr>
        <p:txBody>
          <a:bodyPr/>
          <a:lstStyle/>
          <a:p>
            <a:fld id="{C02C53A7-595A-4925-B05C-EAD8E8C4F44D}" type="slidenum">
              <a:rPr lang="en-US" smtClean="0"/>
              <a:pPr/>
              <a:t>30</a:t>
            </a:fld>
            <a:endParaRPr lang="en-US" smtClean="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r>
              <a:rPr lang="en-US" smtClean="0"/>
              <a:t>Spiny Waterflea</a:t>
            </a:r>
          </a:p>
          <a:p>
            <a:r>
              <a:rPr lang="en-US" smtClean="0"/>
              <a:t>-important one to be aware of—still early enough to catch it and slow/stop spread—only found in one WI inland lake</a:t>
            </a:r>
          </a:p>
          <a:p>
            <a:r>
              <a:rPr lang="en-US" smtClean="0"/>
              <a:t>-tiny crustacean predators</a:t>
            </a:r>
          </a:p>
          <a:p>
            <a:r>
              <a:rPr lang="en-US" smtClean="0"/>
              <a:t>-disrupt food chain</a:t>
            </a:r>
          </a:p>
          <a:p>
            <a:r>
              <a:rPr lang="en-US" smtClean="0"/>
              <a:t>-not palatable to young fish—spine gets caught in gullet</a:t>
            </a:r>
          </a:p>
          <a:p>
            <a:r>
              <a:rPr lang="en-US" smtClean="0"/>
              <a:t>-collect in masses and foul fishing lines and equipment</a:t>
            </a:r>
          </a:p>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31"/>
          <p:cNvSpPr>
            <a:spLocks noGrp="1" noChangeArrowheads="1"/>
          </p:cNvSpPr>
          <p:nvPr>
            <p:ph type="sldNum" sz="quarter" idx="5"/>
          </p:nvPr>
        </p:nvSpPr>
        <p:spPr>
          <a:noFill/>
        </p:spPr>
        <p:txBody>
          <a:bodyPr/>
          <a:lstStyle/>
          <a:p>
            <a:fld id="{1A096933-1443-4D17-B1E3-1F351576B2D0}" type="slidenum">
              <a:rPr lang="en-US" smtClean="0"/>
              <a:pPr/>
              <a:t>36</a:t>
            </a:fld>
            <a:endParaRPr lang="en-US" smtClean="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r>
              <a:rPr lang="en-US" smtClean="0"/>
              <a:t>These are only a few of the aquatic invaders causing problems in WI.  Many other species of fish, plants, and invertebrates are present in WI lakes.  </a:t>
            </a:r>
          </a:p>
          <a:p>
            <a:endParaRPr lang="en-US" smtClean="0"/>
          </a:p>
          <a:p>
            <a:r>
              <a:rPr lang="en-US" smtClean="0"/>
              <a:t>Problematic species differ from lake to lake and region to region.  It’s important to have a good understanding of which species are in your lake and surrounding lakes—helps focus control and prevention efforts.  Check with local DNR staff or other experts to find out which species are in your area.</a:t>
            </a:r>
          </a:p>
          <a:p>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031"/>
          <p:cNvSpPr>
            <a:spLocks noGrp="1" noChangeArrowheads="1"/>
          </p:cNvSpPr>
          <p:nvPr>
            <p:ph type="sldNum" sz="quarter" idx="5"/>
          </p:nvPr>
        </p:nvSpPr>
        <p:spPr>
          <a:noFill/>
        </p:spPr>
        <p:txBody>
          <a:bodyPr/>
          <a:lstStyle/>
          <a:p>
            <a:fld id="{D8B7A3DF-3C6B-4520-8500-7EA644936E5A}" type="slidenum">
              <a:rPr lang="en-US" smtClean="0"/>
              <a:pPr/>
              <a:t>37</a:t>
            </a:fld>
            <a:endParaRPr lang="en-US" smtClean="0"/>
          </a:p>
        </p:txBody>
      </p:sp>
      <p:sp>
        <p:nvSpPr>
          <p:cNvPr id="64515" name="Rectangle 1026"/>
          <p:cNvSpPr>
            <a:spLocks noGrp="1" noRot="1" noChangeAspect="1" noChangeArrowheads="1" noTextEdit="1"/>
          </p:cNvSpPr>
          <p:nvPr>
            <p:ph type="sldImg"/>
          </p:nvPr>
        </p:nvSpPr>
        <p:spPr>
          <a:ln/>
        </p:spPr>
      </p:sp>
      <p:sp>
        <p:nvSpPr>
          <p:cNvPr id="64516" name="Rectangle 1027"/>
          <p:cNvSpPr>
            <a:spLocks noGrp="1" noChangeArrowheads="1"/>
          </p:cNvSpPr>
          <p:nvPr>
            <p:ph type="body" idx="1"/>
          </p:nvPr>
        </p:nvSpPr>
        <p:spPr>
          <a:noFill/>
          <a:ln/>
        </p:spPr>
        <p:txBody>
          <a:bodyPr/>
          <a:lstStyle/>
          <a:p>
            <a:r>
              <a:rPr lang="en-US" smtClean="0"/>
              <a:t>Unfortunately, species move around rapidly in our global economy and society, and new invaders are always appearing on our borders.  Hydrilla, water hyacinth and Asian carp are only a few of the invasive species that are moving toward Wisconsin.  </a:t>
            </a:r>
          </a:p>
          <a:p>
            <a:endParaRPr lang="en-US" smtClean="0"/>
          </a:p>
          <a:p>
            <a:r>
              <a:rPr lang="en-US" smtClean="0"/>
              <a:t>The constant flow of new invasive species highlights the importance of prevention techniques to keep them out of our waters.</a:t>
            </a:r>
          </a:p>
          <a:p>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031"/>
          <p:cNvSpPr>
            <a:spLocks noGrp="1" noChangeArrowheads="1"/>
          </p:cNvSpPr>
          <p:nvPr>
            <p:ph type="sldNum" sz="quarter" idx="5"/>
          </p:nvPr>
        </p:nvSpPr>
        <p:spPr>
          <a:noFill/>
        </p:spPr>
        <p:txBody>
          <a:bodyPr/>
          <a:lstStyle/>
          <a:p>
            <a:fld id="{BCF6BE4F-9FD2-4090-A7F0-09318962970D}" type="slidenum">
              <a:rPr lang="en-US" smtClean="0"/>
              <a:pPr/>
              <a:t>38</a:t>
            </a:fld>
            <a:endParaRPr lang="en-US" smtClean="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r>
              <a:rPr lang="en-US" smtClean="0"/>
              <a:t>DNR has many efforts underway to prevent and control the spread of aquatic invasive species.  Next few slides will highlight different elements of the program.</a:t>
            </a:r>
          </a:p>
          <a:p>
            <a:endParaRPr lang="en-US" smtClean="0"/>
          </a:p>
          <a:p>
            <a:r>
              <a:rPr lang="en-US" smtClean="0"/>
              <a:t>Education &amp; Outreach </a:t>
            </a:r>
          </a:p>
          <a:p>
            <a:r>
              <a:rPr lang="en-US" smtClean="0"/>
              <a:t>-partnership with DNR, UW Extension, Wisconsin Association of Lakes, and UW Sea Grant</a:t>
            </a:r>
          </a:p>
          <a:p>
            <a:r>
              <a:rPr lang="en-US" smtClean="0"/>
              <a:t>-working with citizens and resource professionals to teach boaters, anglers and other water users how to prevent the spread of aquatic invasive species</a:t>
            </a:r>
          </a:p>
          <a:p>
            <a:r>
              <a:rPr lang="en-US" smtClean="0"/>
              <a:t>-many resources and educational tools available—publications, signs, displays, presentations, etc</a:t>
            </a:r>
          </a:p>
          <a:p>
            <a:r>
              <a:rPr lang="en-US" smtClean="0"/>
              <a:t>-also working with other audiences with the potential to introduce/spread species—aquarium &amp; pet trade, water gardeners</a:t>
            </a:r>
          </a:p>
          <a:p>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1031"/>
          <p:cNvSpPr>
            <a:spLocks noGrp="1" noChangeArrowheads="1"/>
          </p:cNvSpPr>
          <p:nvPr>
            <p:ph type="sldNum" sz="quarter" idx="5"/>
          </p:nvPr>
        </p:nvSpPr>
        <p:spPr>
          <a:noFill/>
        </p:spPr>
        <p:txBody>
          <a:bodyPr/>
          <a:lstStyle/>
          <a:p>
            <a:fld id="{6F12CDDA-F7CC-4CFD-9535-AB3A67F2B4EC}" type="slidenum">
              <a:rPr lang="en-US" smtClean="0"/>
              <a:pPr/>
              <a:t>39</a:t>
            </a:fld>
            <a:endParaRPr lang="en-US" smtClean="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r>
              <a:rPr lang="en-US" smtClean="0"/>
              <a:t>Volunteer Monitoring</a:t>
            </a:r>
          </a:p>
          <a:p>
            <a:r>
              <a:rPr lang="en-US" smtClean="0"/>
              <a:t>As with watercraft inspection, both DNR staff and volunteers monitor lakes for invasive species—staff monitor for spiny waterfleas and zebra mussel larvae.  Volunteers monitor for adult zebra mussels, invasive plants, rusty crayfish and invasive snails.</a:t>
            </a:r>
          </a:p>
          <a:p>
            <a:endParaRPr lang="en-US" smtClean="0"/>
          </a:p>
          <a:p>
            <a:r>
              <a:rPr lang="en-US" smtClean="0"/>
              <a:t>Data collected by volunteers are very important in tracking and mapping the spread of invasive species.</a:t>
            </a:r>
          </a:p>
          <a:p>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31"/>
          <p:cNvSpPr>
            <a:spLocks noGrp="1" noChangeArrowheads="1"/>
          </p:cNvSpPr>
          <p:nvPr>
            <p:ph type="sldNum" sz="quarter" idx="5"/>
          </p:nvPr>
        </p:nvSpPr>
        <p:spPr>
          <a:noFill/>
        </p:spPr>
        <p:txBody>
          <a:bodyPr/>
          <a:lstStyle/>
          <a:p>
            <a:fld id="{53AC78AA-A3D6-453B-AA88-9C2122C8CD61}" type="slidenum">
              <a:rPr lang="en-US" smtClean="0"/>
              <a:pPr/>
              <a:t>40</a:t>
            </a:fld>
            <a:endParaRPr lang="en-US" smtClean="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r>
              <a:rPr lang="en-US" smtClean="0"/>
              <a:t>Purple Loosestrife Biocontrol</a:t>
            </a:r>
          </a:p>
          <a:p>
            <a:r>
              <a:rPr lang="en-US" smtClean="0"/>
              <a:t>-Partnership between DNR and UW Extension</a:t>
            </a:r>
          </a:p>
          <a:p>
            <a:r>
              <a:rPr lang="en-US" smtClean="0"/>
              <a:t>-citizen based project uses safe, highly tested beetles that feed on purple loosestrife to control populations</a:t>
            </a:r>
          </a:p>
          <a:p>
            <a:r>
              <a:rPr lang="en-US" smtClean="0"/>
              <a:t>-two types of beetles – weevils and two species of leaf-eating beetles (one pictured in slide)</a:t>
            </a:r>
          </a:p>
          <a:p>
            <a:r>
              <a:rPr lang="en-US" smtClean="0"/>
              <a:t>-volunteers can raise and release beetles into local wetlands</a:t>
            </a:r>
          </a:p>
          <a:p>
            <a:r>
              <a:rPr lang="en-US" smtClean="0"/>
              <a:t>-a great success story—one of our only examples of long-term non-chemical control, and great way for citizens to get involved</a:t>
            </a:r>
          </a:p>
          <a:p>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1031"/>
          <p:cNvSpPr>
            <a:spLocks noGrp="1" noChangeArrowheads="1"/>
          </p:cNvSpPr>
          <p:nvPr>
            <p:ph type="sldNum" sz="quarter" idx="5"/>
          </p:nvPr>
        </p:nvSpPr>
        <p:spPr>
          <a:noFill/>
        </p:spPr>
        <p:txBody>
          <a:bodyPr/>
          <a:lstStyle/>
          <a:p>
            <a:fld id="{8B52AC55-6BF3-4C5F-9F55-654E05CBD8E9}" type="slidenum">
              <a:rPr lang="en-US" smtClean="0"/>
              <a:pPr/>
              <a:t>41</a:t>
            </a:fld>
            <a:endParaRPr lang="en-US"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026"/>
          <p:cNvGrpSpPr>
            <a:grpSpLocks/>
          </p:cNvGrpSpPr>
          <p:nvPr/>
        </p:nvGrpSpPr>
        <p:grpSpPr bwMode="auto">
          <a:xfrm>
            <a:off x="3175" y="4267200"/>
            <a:ext cx="9140825" cy="2590800"/>
            <a:chOff x="2" y="2688"/>
            <a:chExt cx="5758" cy="1632"/>
          </a:xfrm>
        </p:grpSpPr>
        <p:sp>
          <p:nvSpPr>
            <p:cNvPr id="5" name="Freeform 1027"/>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eaLnBrk="0" hangingPunct="0">
                <a:defRPr/>
              </a:pPr>
              <a:endParaRPr lang="en-US">
                <a:cs typeface="+mn-cs"/>
              </a:endParaRPr>
            </a:p>
          </p:txBody>
        </p:sp>
        <p:grpSp>
          <p:nvGrpSpPr>
            <p:cNvPr id="6" name="Group 1028"/>
            <p:cNvGrpSpPr>
              <a:grpSpLocks/>
            </p:cNvGrpSpPr>
            <p:nvPr userDrawn="1"/>
          </p:nvGrpSpPr>
          <p:grpSpPr bwMode="auto">
            <a:xfrm>
              <a:off x="3528" y="3715"/>
              <a:ext cx="792" cy="521"/>
              <a:chOff x="3527" y="3715"/>
              <a:chExt cx="792" cy="521"/>
            </a:xfrm>
          </p:grpSpPr>
          <p:sp>
            <p:nvSpPr>
              <p:cNvPr id="57" name="Oval 1029"/>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eaLnBrk="0" hangingPunct="0">
                  <a:defRPr/>
                </a:pPr>
                <a:endParaRPr lang="en-US"/>
              </a:p>
            </p:txBody>
          </p:sp>
          <p:sp>
            <p:nvSpPr>
              <p:cNvPr id="58" name="Oval 1030"/>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59" name="Oval 1031"/>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0" hangingPunct="0">
                  <a:defRPr/>
                </a:pPr>
                <a:endParaRPr lang="en-US"/>
              </a:p>
            </p:txBody>
          </p:sp>
          <p:sp>
            <p:nvSpPr>
              <p:cNvPr id="60" name="Oval 1032"/>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61" name="Oval 1033"/>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0" hangingPunct="0">
                  <a:defRPr/>
                </a:pPr>
                <a:endParaRPr lang="en-US"/>
              </a:p>
            </p:txBody>
          </p:sp>
          <p:sp>
            <p:nvSpPr>
              <p:cNvPr id="62" name="Freeform 1034"/>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63" name="Freeform 1035"/>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eaLnBrk="0" hangingPunct="0">
                  <a:defRPr/>
                </a:pPr>
                <a:endParaRPr lang="en-US">
                  <a:cs typeface="+mn-cs"/>
                </a:endParaRPr>
              </a:p>
            </p:txBody>
          </p:sp>
          <p:sp>
            <p:nvSpPr>
              <p:cNvPr id="64" name="Freeform 1036"/>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0" hangingPunct="0">
                  <a:defRPr/>
                </a:pPr>
                <a:endParaRPr lang="en-US">
                  <a:cs typeface="+mn-cs"/>
                </a:endParaRPr>
              </a:p>
            </p:txBody>
          </p:sp>
          <p:sp>
            <p:nvSpPr>
              <p:cNvPr id="65" name="Freeform 1037"/>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eaLnBrk="0" hangingPunct="0">
                  <a:defRPr/>
                </a:pPr>
                <a:endParaRPr lang="en-US">
                  <a:cs typeface="+mn-cs"/>
                </a:endParaRPr>
              </a:p>
            </p:txBody>
          </p:sp>
          <p:sp>
            <p:nvSpPr>
              <p:cNvPr id="66" name="Freeform 1038"/>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eaLnBrk="0" hangingPunct="0">
                  <a:defRPr/>
                </a:pPr>
                <a:endParaRPr lang="en-US">
                  <a:cs typeface="+mn-cs"/>
                </a:endParaRPr>
              </a:p>
            </p:txBody>
          </p:sp>
          <p:sp>
            <p:nvSpPr>
              <p:cNvPr id="67" name="Oval 1039"/>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0" hangingPunct="0">
                  <a:defRPr/>
                </a:pPr>
                <a:endParaRPr lang="en-US"/>
              </a:p>
            </p:txBody>
          </p:sp>
        </p:grpSp>
        <p:grpSp>
          <p:nvGrpSpPr>
            <p:cNvPr id="7" name="Group 1040"/>
            <p:cNvGrpSpPr>
              <a:grpSpLocks/>
            </p:cNvGrpSpPr>
            <p:nvPr userDrawn="1"/>
          </p:nvGrpSpPr>
          <p:grpSpPr bwMode="auto">
            <a:xfrm>
              <a:off x="1776" y="3631"/>
              <a:ext cx="1626" cy="683"/>
              <a:chOff x="1776" y="3631"/>
              <a:chExt cx="1626" cy="683"/>
            </a:xfrm>
          </p:grpSpPr>
          <p:sp>
            <p:nvSpPr>
              <p:cNvPr id="39" name="Oval 1041"/>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eaLnBrk="0" hangingPunct="0">
                  <a:defRPr/>
                </a:pPr>
                <a:endParaRPr lang="en-US"/>
              </a:p>
            </p:txBody>
          </p:sp>
          <p:sp>
            <p:nvSpPr>
              <p:cNvPr id="40" name="Oval 1042"/>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eaLnBrk="0" hangingPunct="0">
                  <a:defRPr/>
                </a:pPr>
                <a:endParaRPr lang="en-US"/>
              </a:p>
            </p:txBody>
          </p:sp>
          <p:sp>
            <p:nvSpPr>
              <p:cNvPr id="41" name="Oval 1043"/>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eaLnBrk="0" hangingPunct="0">
                  <a:defRPr/>
                </a:pPr>
                <a:endParaRPr lang="en-US"/>
              </a:p>
            </p:txBody>
          </p:sp>
          <p:sp>
            <p:nvSpPr>
              <p:cNvPr id="42" name="Oval 1044"/>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43" name="Oval 1045"/>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44" name="Oval 1046"/>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45" name="Oval 1047"/>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eaLnBrk="0" hangingPunct="0">
                  <a:defRPr/>
                </a:pPr>
                <a:endParaRPr lang="en-US"/>
              </a:p>
            </p:txBody>
          </p:sp>
          <p:sp>
            <p:nvSpPr>
              <p:cNvPr id="46" name="Oval 1048"/>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eaLnBrk="0" hangingPunct="0">
                  <a:defRPr/>
                </a:pPr>
                <a:endParaRPr lang="en-US"/>
              </a:p>
            </p:txBody>
          </p:sp>
          <p:sp>
            <p:nvSpPr>
              <p:cNvPr id="47" name="Freeform 1049"/>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48" name="Freeform 1050"/>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eaLnBrk="0" hangingPunct="0">
                  <a:defRPr/>
                </a:pPr>
                <a:endParaRPr lang="en-US">
                  <a:cs typeface="+mn-cs"/>
                </a:endParaRPr>
              </a:p>
            </p:txBody>
          </p:sp>
          <p:sp>
            <p:nvSpPr>
              <p:cNvPr id="49" name="Freeform 1051"/>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eaLnBrk="0" hangingPunct="0">
                  <a:defRPr/>
                </a:pPr>
                <a:endParaRPr lang="en-US">
                  <a:cs typeface="+mn-cs"/>
                </a:endParaRPr>
              </a:p>
            </p:txBody>
          </p:sp>
          <p:sp>
            <p:nvSpPr>
              <p:cNvPr id="50" name="Freeform 1052"/>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eaLnBrk="0" hangingPunct="0">
                  <a:defRPr/>
                </a:pPr>
                <a:endParaRPr lang="en-US">
                  <a:cs typeface="+mn-cs"/>
                </a:endParaRPr>
              </a:p>
            </p:txBody>
          </p:sp>
          <p:sp>
            <p:nvSpPr>
              <p:cNvPr id="51" name="Freeform 1053"/>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eaLnBrk="0" hangingPunct="0">
                  <a:defRPr/>
                </a:pPr>
                <a:endParaRPr lang="en-US">
                  <a:cs typeface="+mn-cs"/>
                </a:endParaRPr>
              </a:p>
            </p:txBody>
          </p:sp>
          <p:sp>
            <p:nvSpPr>
              <p:cNvPr id="52" name="Freeform 1054"/>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eaLnBrk="0" hangingPunct="0">
                  <a:defRPr/>
                </a:pPr>
                <a:endParaRPr lang="en-US">
                  <a:cs typeface="+mn-cs"/>
                </a:endParaRPr>
              </a:p>
            </p:txBody>
          </p:sp>
          <p:sp>
            <p:nvSpPr>
              <p:cNvPr id="53" name="Freeform 1055"/>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0" hangingPunct="0">
                  <a:defRPr/>
                </a:pPr>
                <a:endParaRPr lang="en-US">
                  <a:cs typeface="+mn-cs"/>
                </a:endParaRPr>
              </a:p>
            </p:txBody>
          </p:sp>
          <p:sp>
            <p:nvSpPr>
              <p:cNvPr id="54" name="Freeform 1056"/>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0" hangingPunct="0">
                  <a:defRPr/>
                </a:pPr>
                <a:endParaRPr lang="en-US">
                  <a:cs typeface="+mn-cs"/>
                </a:endParaRPr>
              </a:p>
            </p:txBody>
          </p:sp>
          <p:sp>
            <p:nvSpPr>
              <p:cNvPr id="55" name="Freeform 1057"/>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0" hangingPunct="0">
                  <a:defRPr/>
                </a:pPr>
                <a:endParaRPr lang="en-US">
                  <a:cs typeface="+mn-cs"/>
                </a:endParaRPr>
              </a:p>
            </p:txBody>
          </p:sp>
          <p:sp>
            <p:nvSpPr>
              <p:cNvPr id="56" name="Freeform 1058"/>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eaLnBrk="0" hangingPunct="0">
                  <a:defRPr/>
                </a:pPr>
                <a:endParaRPr lang="en-US">
                  <a:cs typeface="+mn-cs"/>
                </a:endParaRPr>
              </a:p>
            </p:txBody>
          </p:sp>
        </p:grpSp>
        <p:grpSp>
          <p:nvGrpSpPr>
            <p:cNvPr id="8" name="Group 1059"/>
            <p:cNvGrpSpPr>
              <a:grpSpLocks/>
            </p:cNvGrpSpPr>
            <p:nvPr userDrawn="1"/>
          </p:nvGrpSpPr>
          <p:grpSpPr bwMode="auto">
            <a:xfrm>
              <a:off x="4128" y="3360"/>
              <a:ext cx="1351" cy="821"/>
              <a:chOff x="4128" y="3360"/>
              <a:chExt cx="1351" cy="821"/>
            </a:xfrm>
          </p:grpSpPr>
          <p:sp>
            <p:nvSpPr>
              <p:cNvPr id="22" name="Freeform 1060"/>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3" name="Freeform 1061"/>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4" name="Freeform 1062"/>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5" name="Freeform 1063"/>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0" hangingPunct="0">
                  <a:defRPr/>
                </a:pPr>
                <a:endParaRPr lang="en-US">
                  <a:cs typeface="+mn-cs"/>
                </a:endParaRPr>
              </a:p>
            </p:txBody>
          </p:sp>
          <p:sp>
            <p:nvSpPr>
              <p:cNvPr id="26" name="Freeform 1064"/>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0" hangingPunct="0">
                  <a:defRPr/>
                </a:pPr>
                <a:endParaRPr lang="en-US">
                  <a:cs typeface="+mn-cs"/>
                </a:endParaRPr>
              </a:p>
            </p:txBody>
          </p:sp>
          <p:sp>
            <p:nvSpPr>
              <p:cNvPr id="27" name="Freeform 1065"/>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0" hangingPunct="0">
                  <a:defRPr/>
                </a:pPr>
                <a:endParaRPr lang="en-US">
                  <a:cs typeface="+mn-cs"/>
                </a:endParaRPr>
              </a:p>
            </p:txBody>
          </p:sp>
          <p:sp>
            <p:nvSpPr>
              <p:cNvPr id="28" name="Freeform 1066"/>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0" hangingPunct="0">
                  <a:defRPr/>
                </a:pPr>
                <a:endParaRPr lang="en-US">
                  <a:cs typeface="+mn-cs"/>
                </a:endParaRPr>
              </a:p>
            </p:txBody>
          </p:sp>
          <p:sp>
            <p:nvSpPr>
              <p:cNvPr id="29" name="Freeform 1067"/>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eaLnBrk="0" hangingPunct="0">
                  <a:defRPr/>
                </a:pPr>
                <a:endParaRPr lang="en-US">
                  <a:cs typeface="+mn-cs"/>
                </a:endParaRPr>
              </a:p>
            </p:txBody>
          </p:sp>
          <p:sp>
            <p:nvSpPr>
              <p:cNvPr id="30" name="Freeform 1068"/>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eaLnBrk="0" hangingPunct="0">
                  <a:defRPr/>
                </a:pPr>
                <a:endParaRPr lang="en-US">
                  <a:cs typeface="+mn-cs"/>
                </a:endParaRPr>
              </a:p>
            </p:txBody>
          </p:sp>
          <p:sp>
            <p:nvSpPr>
              <p:cNvPr id="31" name="Freeform 1069"/>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32" name="Freeform 1070"/>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33" name="Oval 1071"/>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eaLnBrk="0" hangingPunct="0">
                  <a:defRPr/>
                </a:pPr>
                <a:endParaRPr lang="en-US"/>
              </a:p>
            </p:txBody>
          </p:sp>
          <p:sp>
            <p:nvSpPr>
              <p:cNvPr id="34" name="Oval 1072"/>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35" name="Oval 1073"/>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0" hangingPunct="0">
                  <a:defRPr/>
                </a:pPr>
                <a:endParaRPr lang="en-US"/>
              </a:p>
            </p:txBody>
          </p:sp>
          <p:sp>
            <p:nvSpPr>
              <p:cNvPr id="36" name="Oval 1074"/>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37" name="Oval 1075"/>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0" hangingPunct="0">
                  <a:defRPr/>
                </a:pPr>
                <a:endParaRPr lang="en-US"/>
              </a:p>
            </p:txBody>
          </p:sp>
          <p:sp>
            <p:nvSpPr>
              <p:cNvPr id="38" name="Oval 1076"/>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eaLnBrk="0" hangingPunct="0">
                  <a:defRPr/>
                </a:pPr>
                <a:endParaRPr lang="en-US"/>
              </a:p>
            </p:txBody>
          </p:sp>
        </p:grpSp>
        <p:grpSp>
          <p:nvGrpSpPr>
            <p:cNvPr id="9" name="Group 1077"/>
            <p:cNvGrpSpPr>
              <a:grpSpLocks/>
            </p:cNvGrpSpPr>
            <p:nvPr userDrawn="1"/>
          </p:nvGrpSpPr>
          <p:grpSpPr bwMode="auto">
            <a:xfrm>
              <a:off x="5280" y="3024"/>
              <a:ext cx="425" cy="258"/>
              <a:chOff x="5280" y="3024"/>
              <a:chExt cx="425" cy="258"/>
            </a:xfrm>
          </p:grpSpPr>
          <p:sp>
            <p:nvSpPr>
              <p:cNvPr id="10" name="Freeform 1078"/>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sp>
            <p:nvSpPr>
              <p:cNvPr id="11" name="Freeform 1079"/>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sp>
            <p:nvSpPr>
              <p:cNvPr id="12" name="Freeform 1080"/>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sp>
            <p:nvSpPr>
              <p:cNvPr id="13" name="Freeform 1081"/>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sp>
            <p:nvSpPr>
              <p:cNvPr id="14" name="Freeform 1082"/>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15" name="Freeform 1083"/>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16" name="Freeform 1084"/>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grpSp>
            <p:nvGrpSpPr>
              <p:cNvPr id="17" name="Group 1085"/>
              <p:cNvGrpSpPr>
                <a:grpSpLocks/>
              </p:cNvGrpSpPr>
              <p:nvPr/>
            </p:nvGrpSpPr>
            <p:grpSpPr bwMode="auto">
              <a:xfrm>
                <a:off x="5381" y="3085"/>
                <a:ext cx="227" cy="132"/>
                <a:chOff x="5381" y="3085"/>
                <a:chExt cx="227" cy="132"/>
              </a:xfrm>
            </p:grpSpPr>
            <p:sp>
              <p:nvSpPr>
                <p:cNvPr id="18" name="Oval 1086"/>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eaLnBrk="0" hangingPunct="0">
                    <a:defRPr/>
                  </a:pPr>
                  <a:endParaRPr lang="en-US"/>
                </a:p>
              </p:txBody>
            </p:sp>
            <p:sp>
              <p:nvSpPr>
                <p:cNvPr id="19" name="Oval 1087"/>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eaLnBrk="0" hangingPunct="0">
                    <a:defRPr/>
                  </a:pPr>
                  <a:endParaRPr lang="en-US"/>
                </a:p>
              </p:txBody>
            </p:sp>
            <p:sp>
              <p:nvSpPr>
                <p:cNvPr id="20" name="Oval 1088"/>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eaLnBrk="0" hangingPunct="0">
                    <a:defRPr/>
                  </a:pPr>
                  <a:endParaRPr lang="en-US"/>
                </a:p>
              </p:txBody>
            </p:sp>
            <p:sp>
              <p:nvSpPr>
                <p:cNvPr id="21" name="Oval 1089"/>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eaLnBrk="0" hangingPunct="0">
                    <a:defRPr/>
                  </a:pPr>
                  <a:endParaRPr lang="en-US"/>
                </a:p>
              </p:txBody>
            </p:sp>
          </p:grpSp>
        </p:grpSp>
      </p:grpSp>
      <p:sp>
        <p:nvSpPr>
          <p:cNvPr id="202818" name="Rectangle 1090"/>
          <p:cNvSpPr>
            <a:spLocks noGrp="1" noChangeArrowheads="1"/>
          </p:cNvSpPr>
          <p:nvPr>
            <p:ph type="ctrTitle" sz="quarter"/>
          </p:nvPr>
        </p:nvSpPr>
        <p:spPr>
          <a:xfrm>
            <a:off x="685800" y="1692275"/>
            <a:ext cx="7772400" cy="1736725"/>
          </a:xfrm>
        </p:spPr>
        <p:txBody>
          <a:bodyPr anchor="b"/>
          <a:lstStyle>
            <a:lvl1pPr>
              <a:defRPr sz="5400"/>
            </a:lvl1pPr>
          </a:lstStyle>
          <a:p>
            <a:r>
              <a:rPr lang="en-US"/>
              <a:t>Click to edit Master title style</a:t>
            </a:r>
          </a:p>
        </p:txBody>
      </p:sp>
      <p:sp>
        <p:nvSpPr>
          <p:cNvPr id="202819" name="Rectangle 109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68" name="Rectangle 1092"/>
          <p:cNvSpPr>
            <a:spLocks noGrp="1" noChangeArrowheads="1"/>
          </p:cNvSpPr>
          <p:nvPr>
            <p:ph type="dt" sz="quarter" idx="10"/>
          </p:nvPr>
        </p:nvSpPr>
        <p:spPr>
          <a:xfrm>
            <a:off x="457200" y="6248400"/>
            <a:ext cx="2133600" cy="457200"/>
          </a:xfrm>
        </p:spPr>
        <p:txBody>
          <a:bodyPr/>
          <a:lstStyle>
            <a:lvl1pPr>
              <a:defRPr/>
            </a:lvl1pPr>
          </a:lstStyle>
          <a:p>
            <a:pPr>
              <a:defRPr/>
            </a:pPr>
            <a:endParaRPr lang="en-US"/>
          </a:p>
        </p:txBody>
      </p:sp>
      <p:sp>
        <p:nvSpPr>
          <p:cNvPr id="69" name="Rectangle 1093"/>
          <p:cNvSpPr>
            <a:spLocks noGrp="1" noChangeArrowheads="1"/>
          </p:cNvSpPr>
          <p:nvPr>
            <p:ph type="ftr" sz="quarter" idx="11"/>
          </p:nvPr>
        </p:nvSpPr>
        <p:spPr>
          <a:xfrm>
            <a:off x="3124200" y="6248400"/>
            <a:ext cx="2895600" cy="457200"/>
          </a:xfrm>
        </p:spPr>
        <p:txBody>
          <a:bodyPr/>
          <a:lstStyle>
            <a:lvl1pPr>
              <a:defRPr/>
            </a:lvl1pPr>
          </a:lstStyle>
          <a:p>
            <a:pPr>
              <a:defRPr/>
            </a:pPr>
            <a:endParaRPr lang="en-US"/>
          </a:p>
        </p:txBody>
      </p:sp>
      <p:sp>
        <p:nvSpPr>
          <p:cNvPr id="70" name="Rectangle 1094"/>
          <p:cNvSpPr>
            <a:spLocks noGrp="1" noChangeArrowheads="1"/>
          </p:cNvSpPr>
          <p:nvPr>
            <p:ph type="sldNum" sz="quarter" idx="12"/>
          </p:nvPr>
        </p:nvSpPr>
        <p:spPr>
          <a:xfrm>
            <a:off x="6553200" y="6248400"/>
            <a:ext cx="2133600" cy="457200"/>
          </a:xfrm>
        </p:spPr>
        <p:txBody>
          <a:bodyPr/>
          <a:lstStyle>
            <a:lvl1pPr>
              <a:defRPr/>
            </a:lvl1pPr>
          </a:lstStyle>
          <a:p>
            <a:pPr>
              <a:defRPr/>
            </a:pPr>
            <a:fld id="{38A29721-43D2-4657-81B0-8CAB0C863B1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a:ln/>
        </p:spPr>
        <p:txBody>
          <a:bodyPr/>
          <a:lstStyle>
            <a:lvl1pPr>
              <a:defRPr/>
            </a:lvl1pPr>
          </a:lstStyle>
          <a:p>
            <a:pPr>
              <a:defRPr/>
            </a:pPr>
            <a:endParaRPr lang="en-US"/>
          </a:p>
        </p:txBody>
      </p:sp>
      <p:sp>
        <p:nvSpPr>
          <p:cNvPr id="5" name="Rectangle 70"/>
          <p:cNvSpPr>
            <a:spLocks noGrp="1" noChangeArrowheads="1"/>
          </p:cNvSpPr>
          <p:nvPr>
            <p:ph type="ftr" sz="quarter" idx="11"/>
          </p:nvPr>
        </p:nvSpPr>
        <p:spPr>
          <a:ln/>
        </p:spPr>
        <p:txBody>
          <a:bodyPr/>
          <a:lstStyle>
            <a:lvl1pPr>
              <a:defRPr/>
            </a:lvl1pPr>
          </a:lstStyle>
          <a:p>
            <a:pPr>
              <a:defRPr/>
            </a:pPr>
            <a:endParaRPr lang="en-US"/>
          </a:p>
        </p:txBody>
      </p:sp>
      <p:sp>
        <p:nvSpPr>
          <p:cNvPr id="6" name="Rectangle 71"/>
          <p:cNvSpPr>
            <a:spLocks noGrp="1" noChangeArrowheads="1"/>
          </p:cNvSpPr>
          <p:nvPr>
            <p:ph type="sldNum" sz="quarter" idx="12"/>
          </p:nvPr>
        </p:nvSpPr>
        <p:spPr>
          <a:ln/>
        </p:spPr>
        <p:txBody>
          <a:bodyPr/>
          <a:lstStyle>
            <a:lvl1pPr>
              <a:defRPr/>
            </a:lvl1pPr>
          </a:lstStyle>
          <a:p>
            <a:pPr>
              <a:defRPr/>
            </a:pPr>
            <a:fld id="{EF4C9B3C-22D1-4175-8AF4-933626B7114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9"/>
          <p:cNvSpPr>
            <a:spLocks noGrp="1" noChangeArrowheads="1"/>
          </p:cNvSpPr>
          <p:nvPr>
            <p:ph type="dt" sz="half" idx="10"/>
          </p:nvPr>
        </p:nvSpPr>
        <p:spPr>
          <a:ln/>
        </p:spPr>
        <p:txBody>
          <a:bodyPr/>
          <a:lstStyle>
            <a:lvl1pPr>
              <a:defRPr/>
            </a:lvl1pPr>
          </a:lstStyle>
          <a:p>
            <a:pPr>
              <a:defRPr/>
            </a:pPr>
            <a:endParaRPr lang="en-US"/>
          </a:p>
        </p:txBody>
      </p:sp>
      <p:sp>
        <p:nvSpPr>
          <p:cNvPr id="5" name="Rectangle 70"/>
          <p:cNvSpPr>
            <a:spLocks noGrp="1" noChangeArrowheads="1"/>
          </p:cNvSpPr>
          <p:nvPr>
            <p:ph type="ftr" sz="quarter" idx="11"/>
          </p:nvPr>
        </p:nvSpPr>
        <p:spPr>
          <a:ln/>
        </p:spPr>
        <p:txBody>
          <a:bodyPr/>
          <a:lstStyle>
            <a:lvl1pPr>
              <a:defRPr/>
            </a:lvl1pPr>
          </a:lstStyle>
          <a:p>
            <a:pPr>
              <a:defRPr/>
            </a:pPr>
            <a:endParaRPr lang="en-US"/>
          </a:p>
        </p:txBody>
      </p:sp>
      <p:sp>
        <p:nvSpPr>
          <p:cNvPr id="6" name="Rectangle 71"/>
          <p:cNvSpPr>
            <a:spLocks noGrp="1" noChangeArrowheads="1"/>
          </p:cNvSpPr>
          <p:nvPr>
            <p:ph type="sldNum" sz="quarter" idx="12"/>
          </p:nvPr>
        </p:nvSpPr>
        <p:spPr>
          <a:ln/>
        </p:spPr>
        <p:txBody>
          <a:bodyPr/>
          <a:lstStyle>
            <a:lvl1pPr>
              <a:defRPr/>
            </a:lvl1pPr>
          </a:lstStyle>
          <a:p>
            <a:pPr>
              <a:defRPr/>
            </a:pPr>
            <a:fld id="{AB565F64-2C1F-4995-9943-ED88FBF01A00}"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9"/>
          <p:cNvSpPr>
            <a:spLocks noGrp="1" noChangeArrowheads="1"/>
          </p:cNvSpPr>
          <p:nvPr>
            <p:ph type="dt" sz="half" idx="10"/>
          </p:nvPr>
        </p:nvSpPr>
        <p:spPr>
          <a:ln/>
        </p:spPr>
        <p:txBody>
          <a:bodyPr/>
          <a:lstStyle>
            <a:lvl1pPr>
              <a:defRPr/>
            </a:lvl1pPr>
          </a:lstStyle>
          <a:p>
            <a:pPr>
              <a:defRPr/>
            </a:pPr>
            <a:endParaRPr lang="en-US"/>
          </a:p>
        </p:txBody>
      </p:sp>
      <p:sp>
        <p:nvSpPr>
          <p:cNvPr id="6" name="Rectangle 70"/>
          <p:cNvSpPr>
            <a:spLocks noGrp="1" noChangeArrowheads="1"/>
          </p:cNvSpPr>
          <p:nvPr>
            <p:ph type="ftr" sz="quarter" idx="11"/>
          </p:nvPr>
        </p:nvSpPr>
        <p:spPr>
          <a:ln/>
        </p:spPr>
        <p:txBody>
          <a:bodyPr/>
          <a:lstStyle>
            <a:lvl1pPr>
              <a:defRPr/>
            </a:lvl1pPr>
          </a:lstStyle>
          <a:p>
            <a:pPr>
              <a:defRPr/>
            </a:pPr>
            <a:endParaRPr lang="en-US"/>
          </a:p>
        </p:txBody>
      </p:sp>
      <p:sp>
        <p:nvSpPr>
          <p:cNvPr id="7" name="Rectangle 71"/>
          <p:cNvSpPr>
            <a:spLocks noGrp="1" noChangeArrowheads="1"/>
          </p:cNvSpPr>
          <p:nvPr>
            <p:ph type="sldNum" sz="quarter" idx="12"/>
          </p:nvPr>
        </p:nvSpPr>
        <p:spPr>
          <a:ln/>
        </p:spPr>
        <p:txBody>
          <a:bodyPr/>
          <a:lstStyle>
            <a:lvl1pPr>
              <a:defRPr/>
            </a:lvl1pPr>
          </a:lstStyle>
          <a:p>
            <a:pPr>
              <a:defRPr/>
            </a:pPr>
            <a:fld id="{67ACA155-A666-4FFF-B325-511BFAF62C1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9"/>
          <p:cNvSpPr>
            <a:spLocks noGrp="1" noChangeArrowheads="1"/>
          </p:cNvSpPr>
          <p:nvPr>
            <p:ph type="dt" sz="half" idx="10"/>
          </p:nvPr>
        </p:nvSpPr>
        <p:spPr>
          <a:ln/>
        </p:spPr>
        <p:txBody>
          <a:bodyPr/>
          <a:lstStyle>
            <a:lvl1pPr>
              <a:defRPr/>
            </a:lvl1pPr>
          </a:lstStyle>
          <a:p>
            <a:pPr>
              <a:defRPr/>
            </a:pPr>
            <a:endParaRPr lang="en-US"/>
          </a:p>
        </p:txBody>
      </p:sp>
      <p:sp>
        <p:nvSpPr>
          <p:cNvPr id="8" name="Rectangle 70"/>
          <p:cNvSpPr>
            <a:spLocks noGrp="1" noChangeArrowheads="1"/>
          </p:cNvSpPr>
          <p:nvPr>
            <p:ph type="ftr" sz="quarter" idx="11"/>
          </p:nvPr>
        </p:nvSpPr>
        <p:spPr>
          <a:ln/>
        </p:spPr>
        <p:txBody>
          <a:bodyPr/>
          <a:lstStyle>
            <a:lvl1pPr>
              <a:defRPr/>
            </a:lvl1pPr>
          </a:lstStyle>
          <a:p>
            <a:pPr>
              <a:defRPr/>
            </a:pPr>
            <a:endParaRPr lang="en-US"/>
          </a:p>
        </p:txBody>
      </p:sp>
      <p:sp>
        <p:nvSpPr>
          <p:cNvPr id="9" name="Rectangle 71"/>
          <p:cNvSpPr>
            <a:spLocks noGrp="1" noChangeArrowheads="1"/>
          </p:cNvSpPr>
          <p:nvPr>
            <p:ph type="sldNum" sz="quarter" idx="12"/>
          </p:nvPr>
        </p:nvSpPr>
        <p:spPr>
          <a:ln/>
        </p:spPr>
        <p:txBody>
          <a:bodyPr/>
          <a:lstStyle>
            <a:lvl1pPr>
              <a:defRPr/>
            </a:lvl1pPr>
          </a:lstStyle>
          <a:p>
            <a:pPr>
              <a:defRPr/>
            </a:pPr>
            <a:fld id="{C52DB398-8F3F-4C21-ABB3-2446F2D2E50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9"/>
          <p:cNvSpPr>
            <a:spLocks noGrp="1" noChangeArrowheads="1"/>
          </p:cNvSpPr>
          <p:nvPr>
            <p:ph type="dt" sz="half" idx="10"/>
          </p:nvPr>
        </p:nvSpPr>
        <p:spPr>
          <a:ln/>
        </p:spPr>
        <p:txBody>
          <a:bodyPr/>
          <a:lstStyle>
            <a:lvl1pPr>
              <a:defRPr/>
            </a:lvl1pPr>
          </a:lstStyle>
          <a:p>
            <a:pPr>
              <a:defRPr/>
            </a:pPr>
            <a:endParaRPr lang="en-US"/>
          </a:p>
        </p:txBody>
      </p:sp>
      <p:sp>
        <p:nvSpPr>
          <p:cNvPr id="4" name="Rectangle 70"/>
          <p:cNvSpPr>
            <a:spLocks noGrp="1" noChangeArrowheads="1"/>
          </p:cNvSpPr>
          <p:nvPr>
            <p:ph type="ftr" sz="quarter" idx="11"/>
          </p:nvPr>
        </p:nvSpPr>
        <p:spPr>
          <a:ln/>
        </p:spPr>
        <p:txBody>
          <a:bodyPr/>
          <a:lstStyle>
            <a:lvl1pPr>
              <a:defRPr/>
            </a:lvl1pPr>
          </a:lstStyle>
          <a:p>
            <a:pPr>
              <a:defRPr/>
            </a:pPr>
            <a:endParaRPr lang="en-US"/>
          </a:p>
        </p:txBody>
      </p:sp>
      <p:sp>
        <p:nvSpPr>
          <p:cNvPr id="5" name="Rectangle 71"/>
          <p:cNvSpPr>
            <a:spLocks noGrp="1" noChangeArrowheads="1"/>
          </p:cNvSpPr>
          <p:nvPr>
            <p:ph type="sldNum" sz="quarter" idx="12"/>
          </p:nvPr>
        </p:nvSpPr>
        <p:spPr>
          <a:ln/>
        </p:spPr>
        <p:txBody>
          <a:bodyPr/>
          <a:lstStyle>
            <a:lvl1pPr>
              <a:defRPr/>
            </a:lvl1pPr>
          </a:lstStyle>
          <a:p>
            <a:pPr>
              <a:defRPr/>
            </a:pPr>
            <a:fld id="{19FA74AB-04F2-4635-A88D-AEB426FF16B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a:defRPr/>
            </a:pPr>
            <a:endParaRPr lang="en-US"/>
          </a:p>
        </p:txBody>
      </p:sp>
      <p:sp>
        <p:nvSpPr>
          <p:cNvPr id="3" name="Rectangle 70"/>
          <p:cNvSpPr>
            <a:spLocks noGrp="1" noChangeArrowheads="1"/>
          </p:cNvSpPr>
          <p:nvPr>
            <p:ph type="ftr" sz="quarter" idx="11"/>
          </p:nvPr>
        </p:nvSpPr>
        <p:spPr>
          <a:ln/>
        </p:spPr>
        <p:txBody>
          <a:bodyPr/>
          <a:lstStyle>
            <a:lvl1pPr>
              <a:defRPr/>
            </a:lvl1pPr>
          </a:lstStyle>
          <a:p>
            <a:pPr>
              <a:defRPr/>
            </a:pPr>
            <a:endParaRPr lang="en-US"/>
          </a:p>
        </p:txBody>
      </p:sp>
      <p:sp>
        <p:nvSpPr>
          <p:cNvPr id="4" name="Rectangle 71"/>
          <p:cNvSpPr>
            <a:spLocks noGrp="1" noChangeArrowheads="1"/>
          </p:cNvSpPr>
          <p:nvPr>
            <p:ph type="sldNum" sz="quarter" idx="12"/>
          </p:nvPr>
        </p:nvSpPr>
        <p:spPr>
          <a:ln/>
        </p:spPr>
        <p:txBody>
          <a:bodyPr/>
          <a:lstStyle>
            <a:lvl1pPr>
              <a:defRPr/>
            </a:lvl1pPr>
          </a:lstStyle>
          <a:p>
            <a:pPr>
              <a:defRPr/>
            </a:pPr>
            <a:fld id="{BD184217-D945-497B-99DB-45B704A4C93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9"/>
          <p:cNvSpPr>
            <a:spLocks noGrp="1" noChangeArrowheads="1"/>
          </p:cNvSpPr>
          <p:nvPr>
            <p:ph type="dt" sz="half" idx="10"/>
          </p:nvPr>
        </p:nvSpPr>
        <p:spPr>
          <a:ln/>
        </p:spPr>
        <p:txBody>
          <a:bodyPr/>
          <a:lstStyle>
            <a:lvl1pPr>
              <a:defRPr/>
            </a:lvl1pPr>
          </a:lstStyle>
          <a:p>
            <a:pPr>
              <a:defRPr/>
            </a:pPr>
            <a:endParaRPr lang="en-US"/>
          </a:p>
        </p:txBody>
      </p:sp>
      <p:sp>
        <p:nvSpPr>
          <p:cNvPr id="6" name="Rectangle 70"/>
          <p:cNvSpPr>
            <a:spLocks noGrp="1" noChangeArrowheads="1"/>
          </p:cNvSpPr>
          <p:nvPr>
            <p:ph type="ftr" sz="quarter" idx="11"/>
          </p:nvPr>
        </p:nvSpPr>
        <p:spPr>
          <a:ln/>
        </p:spPr>
        <p:txBody>
          <a:bodyPr/>
          <a:lstStyle>
            <a:lvl1pPr>
              <a:defRPr/>
            </a:lvl1pPr>
          </a:lstStyle>
          <a:p>
            <a:pPr>
              <a:defRPr/>
            </a:pPr>
            <a:endParaRPr lang="en-US"/>
          </a:p>
        </p:txBody>
      </p:sp>
      <p:sp>
        <p:nvSpPr>
          <p:cNvPr id="7" name="Rectangle 71"/>
          <p:cNvSpPr>
            <a:spLocks noGrp="1" noChangeArrowheads="1"/>
          </p:cNvSpPr>
          <p:nvPr>
            <p:ph type="sldNum" sz="quarter" idx="12"/>
          </p:nvPr>
        </p:nvSpPr>
        <p:spPr>
          <a:ln/>
        </p:spPr>
        <p:txBody>
          <a:bodyPr/>
          <a:lstStyle>
            <a:lvl1pPr>
              <a:defRPr/>
            </a:lvl1pPr>
          </a:lstStyle>
          <a:p>
            <a:pPr>
              <a:defRPr/>
            </a:pPr>
            <a:fld id="{33B96663-0F6D-41D0-80AD-75FA16724DF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9"/>
          <p:cNvSpPr>
            <a:spLocks noGrp="1" noChangeArrowheads="1"/>
          </p:cNvSpPr>
          <p:nvPr>
            <p:ph type="dt" sz="half" idx="10"/>
          </p:nvPr>
        </p:nvSpPr>
        <p:spPr>
          <a:ln/>
        </p:spPr>
        <p:txBody>
          <a:bodyPr/>
          <a:lstStyle>
            <a:lvl1pPr>
              <a:defRPr/>
            </a:lvl1pPr>
          </a:lstStyle>
          <a:p>
            <a:pPr>
              <a:defRPr/>
            </a:pPr>
            <a:endParaRPr lang="en-US"/>
          </a:p>
        </p:txBody>
      </p:sp>
      <p:sp>
        <p:nvSpPr>
          <p:cNvPr id="6" name="Rectangle 70"/>
          <p:cNvSpPr>
            <a:spLocks noGrp="1" noChangeArrowheads="1"/>
          </p:cNvSpPr>
          <p:nvPr>
            <p:ph type="ftr" sz="quarter" idx="11"/>
          </p:nvPr>
        </p:nvSpPr>
        <p:spPr>
          <a:ln/>
        </p:spPr>
        <p:txBody>
          <a:bodyPr/>
          <a:lstStyle>
            <a:lvl1pPr>
              <a:defRPr/>
            </a:lvl1pPr>
          </a:lstStyle>
          <a:p>
            <a:pPr>
              <a:defRPr/>
            </a:pPr>
            <a:endParaRPr lang="en-US"/>
          </a:p>
        </p:txBody>
      </p:sp>
      <p:sp>
        <p:nvSpPr>
          <p:cNvPr id="7" name="Rectangle 71"/>
          <p:cNvSpPr>
            <a:spLocks noGrp="1" noChangeArrowheads="1"/>
          </p:cNvSpPr>
          <p:nvPr>
            <p:ph type="sldNum" sz="quarter" idx="12"/>
          </p:nvPr>
        </p:nvSpPr>
        <p:spPr>
          <a:ln/>
        </p:spPr>
        <p:txBody>
          <a:bodyPr/>
          <a:lstStyle>
            <a:lvl1pPr>
              <a:defRPr/>
            </a:lvl1pPr>
          </a:lstStyle>
          <a:p>
            <a:pPr>
              <a:defRPr/>
            </a:pPr>
            <a:fld id="{04422E1C-584C-4565-8252-0902DFC7B3E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a:ln/>
        </p:spPr>
        <p:txBody>
          <a:bodyPr/>
          <a:lstStyle>
            <a:lvl1pPr>
              <a:defRPr/>
            </a:lvl1pPr>
          </a:lstStyle>
          <a:p>
            <a:pPr>
              <a:defRPr/>
            </a:pPr>
            <a:endParaRPr lang="en-US"/>
          </a:p>
        </p:txBody>
      </p:sp>
      <p:sp>
        <p:nvSpPr>
          <p:cNvPr id="5" name="Rectangle 70"/>
          <p:cNvSpPr>
            <a:spLocks noGrp="1" noChangeArrowheads="1"/>
          </p:cNvSpPr>
          <p:nvPr>
            <p:ph type="ftr" sz="quarter" idx="11"/>
          </p:nvPr>
        </p:nvSpPr>
        <p:spPr>
          <a:ln/>
        </p:spPr>
        <p:txBody>
          <a:bodyPr/>
          <a:lstStyle>
            <a:lvl1pPr>
              <a:defRPr/>
            </a:lvl1pPr>
          </a:lstStyle>
          <a:p>
            <a:pPr>
              <a:defRPr/>
            </a:pPr>
            <a:endParaRPr lang="en-US"/>
          </a:p>
        </p:txBody>
      </p:sp>
      <p:sp>
        <p:nvSpPr>
          <p:cNvPr id="6" name="Rectangle 71"/>
          <p:cNvSpPr>
            <a:spLocks noGrp="1" noChangeArrowheads="1"/>
          </p:cNvSpPr>
          <p:nvPr>
            <p:ph type="sldNum" sz="quarter" idx="12"/>
          </p:nvPr>
        </p:nvSpPr>
        <p:spPr>
          <a:ln/>
        </p:spPr>
        <p:txBody>
          <a:bodyPr/>
          <a:lstStyle>
            <a:lvl1pPr>
              <a:defRPr/>
            </a:lvl1pPr>
          </a:lstStyle>
          <a:p>
            <a:pPr>
              <a:defRPr/>
            </a:pPr>
            <a:fld id="{A3A56E7E-9B33-4587-B58F-528CF37E54D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483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483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9"/>
          <p:cNvSpPr>
            <a:spLocks noGrp="1" noChangeArrowheads="1"/>
          </p:cNvSpPr>
          <p:nvPr>
            <p:ph type="dt" sz="half" idx="10"/>
          </p:nvPr>
        </p:nvSpPr>
        <p:spPr>
          <a:ln/>
        </p:spPr>
        <p:txBody>
          <a:bodyPr/>
          <a:lstStyle>
            <a:lvl1pPr>
              <a:defRPr/>
            </a:lvl1pPr>
          </a:lstStyle>
          <a:p>
            <a:pPr>
              <a:defRPr/>
            </a:pPr>
            <a:endParaRPr lang="en-US"/>
          </a:p>
        </p:txBody>
      </p:sp>
      <p:sp>
        <p:nvSpPr>
          <p:cNvPr id="5" name="Rectangle 70"/>
          <p:cNvSpPr>
            <a:spLocks noGrp="1" noChangeArrowheads="1"/>
          </p:cNvSpPr>
          <p:nvPr>
            <p:ph type="ftr" sz="quarter" idx="11"/>
          </p:nvPr>
        </p:nvSpPr>
        <p:spPr>
          <a:ln/>
        </p:spPr>
        <p:txBody>
          <a:bodyPr/>
          <a:lstStyle>
            <a:lvl1pPr>
              <a:defRPr/>
            </a:lvl1pPr>
          </a:lstStyle>
          <a:p>
            <a:pPr>
              <a:defRPr/>
            </a:pPr>
            <a:endParaRPr lang="en-US"/>
          </a:p>
        </p:txBody>
      </p:sp>
      <p:sp>
        <p:nvSpPr>
          <p:cNvPr id="6" name="Rectangle 71"/>
          <p:cNvSpPr>
            <a:spLocks noGrp="1" noChangeArrowheads="1"/>
          </p:cNvSpPr>
          <p:nvPr>
            <p:ph type="sldNum" sz="quarter" idx="12"/>
          </p:nvPr>
        </p:nvSpPr>
        <p:spPr>
          <a:ln/>
        </p:spPr>
        <p:txBody>
          <a:bodyPr/>
          <a:lstStyle>
            <a:lvl1pPr>
              <a:defRPr/>
            </a:lvl1pPr>
          </a:lstStyle>
          <a:p>
            <a:pPr>
              <a:defRPr/>
            </a:pPr>
            <a:fld id="{6549BF36-AF99-44E1-8915-3EFC46172C1E}"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600200"/>
            <a:ext cx="4038600" cy="4525963"/>
          </a:xfrm>
        </p:spPr>
        <p:txBody>
          <a:bodyPr/>
          <a:lstStyle/>
          <a:p>
            <a:pPr lvl="0"/>
            <a:endParaRPr lang="en-US" noProof="0"/>
          </a:p>
        </p:txBody>
      </p:sp>
      <p:sp>
        <p:nvSpPr>
          <p:cNvPr id="5" name="Rectangle 69"/>
          <p:cNvSpPr>
            <a:spLocks noGrp="1" noChangeArrowheads="1"/>
          </p:cNvSpPr>
          <p:nvPr>
            <p:ph type="dt" sz="half" idx="10"/>
          </p:nvPr>
        </p:nvSpPr>
        <p:spPr>
          <a:ln/>
        </p:spPr>
        <p:txBody>
          <a:bodyPr/>
          <a:lstStyle>
            <a:lvl1pPr>
              <a:defRPr/>
            </a:lvl1pPr>
          </a:lstStyle>
          <a:p>
            <a:pPr>
              <a:defRPr/>
            </a:pPr>
            <a:endParaRPr lang="en-US"/>
          </a:p>
        </p:txBody>
      </p:sp>
      <p:sp>
        <p:nvSpPr>
          <p:cNvPr id="6" name="Rectangle 70"/>
          <p:cNvSpPr>
            <a:spLocks noGrp="1" noChangeArrowheads="1"/>
          </p:cNvSpPr>
          <p:nvPr>
            <p:ph type="ftr" sz="quarter" idx="11"/>
          </p:nvPr>
        </p:nvSpPr>
        <p:spPr>
          <a:ln/>
        </p:spPr>
        <p:txBody>
          <a:bodyPr/>
          <a:lstStyle>
            <a:lvl1pPr>
              <a:defRPr/>
            </a:lvl1pPr>
          </a:lstStyle>
          <a:p>
            <a:pPr>
              <a:defRPr/>
            </a:pPr>
            <a:endParaRPr lang="en-US"/>
          </a:p>
        </p:txBody>
      </p:sp>
      <p:sp>
        <p:nvSpPr>
          <p:cNvPr id="7" name="Rectangle 71"/>
          <p:cNvSpPr>
            <a:spLocks noGrp="1" noChangeArrowheads="1"/>
          </p:cNvSpPr>
          <p:nvPr>
            <p:ph type="sldNum" sz="quarter" idx="12"/>
          </p:nvPr>
        </p:nvSpPr>
        <p:spPr>
          <a:ln/>
        </p:spPr>
        <p:txBody>
          <a:bodyPr/>
          <a:lstStyle>
            <a:lvl1pPr>
              <a:defRPr/>
            </a:lvl1pPr>
          </a:lstStyle>
          <a:p>
            <a:pPr>
              <a:defRPr/>
            </a:pPr>
            <a:fld id="{6321A491-6D5A-4644-8BF1-DA4C1DC119C6}"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457200" y="1600200"/>
            <a:ext cx="4038600" cy="4525963"/>
          </a:xfrm>
        </p:spPr>
        <p:txBody>
          <a:bodyPr/>
          <a:lstStyle/>
          <a:p>
            <a:pPr lvl="0"/>
            <a:endParaRPr lang="en-US" noProof="0"/>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9"/>
          <p:cNvSpPr>
            <a:spLocks noGrp="1" noChangeArrowheads="1"/>
          </p:cNvSpPr>
          <p:nvPr>
            <p:ph type="dt" sz="half" idx="10"/>
          </p:nvPr>
        </p:nvSpPr>
        <p:spPr>
          <a:ln/>
        </p:spPr>
        <p:txBody>
          <a:bodyPr/>
          <a:lstStyle>
            <a:lvl1pPr>
              <a:defRPr/>
            </a:lvl1pPr>
          </a:lstStyle>
          <a:p>
            <a:pPr>
              <a:defRPr/>
            </a:pPr>
            <a:endParaRPr lang="en-US"/>
          </a:p>
        </p:txBody>
      </p:sp>
      <p:sp>
        <p:nvSpPr>
          <p:cNvPr id="6" name="Rectangle 70"/>
          <p:cNvSpPr>
            <a:spLocks noGrp="1" noChangeArrowheads="1"/>
          </p:cNvSpPr>
          <p:nvPr>
            <p:ph type="ftr" sz="quarter" idx="11"/>
          </p:nvPr>
        </p:nvSpPr>
        <p:spPr>
          <a:ln/>
        </p:spPr>
        <p:txBody>
          <a:bodyPr/>
          <a:lstStyle>
            <a:lvl1pPr>
              <a:defRPr/>
            </a:lvl1pPr>
          </a:lstStyle>
          <a:p>
            <a:pPr>
              <a:defRPr/>
            </a:pPr>
            <a:endParaRPr lang="en-US"/>
          </a:p>
        </p:txBody>
      </p:sp>
      <p:sp>
        <p:nvSpPr>
          <p:cNvPr id="7" name="Rectangle 71"/>
          <p:cNvSpPr>
            <a:spLocks noGrp="1" noChangeArrowheads="1"/>
          </p:cNvSpPr>
          <p:nvPr>
            <p:ph type="sldNum" sz="quarter" idx="12"/>
          </p:nvPr>
        </p:nvSpPr>
        <p:spPr>
          <a:ln/>
        </p:spPr>
        <p:txBody>
          <a:bodyPr/>
          <a:lstStyle>
            <a:lvl1pPr>
              <a:defRPr/>
            </a:lvl1pPr>
          </a:lstStyle>
          <a:p>
            <a:pPr>
              <a:defRPr/>
            </a:pPr>
            <a:fld id="{4C711624-4FAA-4D90-9AA9-D8E913C46221}"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a:p>
        </p:txBody>
      </p:sp>
      <p:sp>
        <p:nvSpPr>
          <p:cNvPr id="4" name="Rectangle 69"/>
          <p:cNvSpPr>
            <a:spLocks noGrp="1" noChangeArrowheads="1"/>
          </p:cNvSpPr>
          <p:nvPr>
            <p:ph type="dt" sz="half" idx="10"/>
          </p:nvPr>
        </p:nvSpPr>
        <p:spPr>
          <a:ln/>
        </p:spPr>
        <p:txBody>
          <a:bodyPr/>
          <a:lstStyle>
            <a:lvl1pPr>
              <a:defRPr/>
            </a:lvl1pPr>
          </a:lstStyle>
          <a:p>
            <a:pPr>
              <a:defRPr/>
            </a:pPr>
            <a:endParaRPr lang="en-US"/>
          </a:p>
        </p:txBody>
      </p:sp>
      <p:sp>
        <p:nvSpPr>
          <p:cNvPr id="5" name="Rectangle 70"/>
          <p:cNvSpPr>
            <a:spLocks noGrp="1" noChangeArrowheads="1"/>
          </p:cNvSpPr>
          <p:nvPr>
            <p:ph type="ftr" sz="quarter" idx="11"/>
          </p:nvPr>
        </p:nvSpPr>
        <p:spPr>
          <a:ln/>
        </p:spPr>
        <p:txBody>
          <a:bodyPr/>
          <a:lstStyle>
            <a:lvl1pPr>
              <a:defRPr/>
            </a:lvl1pPr>
          </a:lstStyle>
          <a:p>
            <a:pPr>
              <a:defRPr/>
            </a:pPr>
            <a:endParaRPr lang="en-US"/>
          </a:p>
        </p:txBody>
      </p:sp>
      <p:sp>
        <p:nvSpPr>
          <p:cNvPr id="6" name="Rectangle 71"/>
          <p:cNvSpPr>
            <a:spLocks noGrp="1" noChangeArrowheads="1"/>
          </p:cNvSpPr>
          <p:nvPr>
            <p:ph type="sldNum" sz="quarter" idx="12"/>
          </p:nvPr>
        </p:nvSpPr>
        <p:spPr>
          <a:ln/>
        </p:spPr>
        <p:txBody>
          <a:bodyPr/>
          <a:lstStyle>
            <a:lvl1pPr>
              <a:defRPr/>
            </a:lvl1pPr>
          </a:lstStyle>
          <a:p>
            <a:pPr>
              <a:defRPr/>
            </a:pPr>
            <a:fld id="{0A8551C5-6EEA-4CE4-B2FB-081AF3D531A9}"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9"/>
          <p:cNvSpPr>
            <a:spLocks noGrp="1" noChangeArrowheads="1"/>
          </p:cNvSpPr>
          <p:nvPr>
            <p:ph type="dt" sz="half" idx="10"/>
          </p:nvPr>
        </p:nvSpPr>
        <p:spPr>
          <a:ln/>
        </p:spPr>
        <p:txBody>
          <a:bodyPr/>
          <a:lstStyle>
            <a:lvl1pPr>
              <a:defRPr/>
            </a:lvl1pPr>
          </a:lstStyle>
          <a:p>
            <a:pPr>
              <a:defRPr/>
            </a:pPr>
            <a:endParaRPr lang="en-US"/>
          </a:p>
        </p:txBody>
      </p:sp>
      <p:sp>
        <p:nvSpPr>
          <p:cNvPr id="6" name="Rectangle 70"/>
          <p:cNvSpPr>
            <a:spLocks noGrp="1" noChangeArrowheads="1"/>
          </p:cNvSpPr>
          <p:nvPr>
            <p:ph type="ftr" sz="quarter" idx="11"/>
          </p:nvPr>
        </p:nvSpPr>
        <p:spPr>
          <a:ln/>
        </p:spPr>
        <p:txBody>
          <a:bodyPr/>
          <a:lstStyle>
            <a:lvl1pPr>
              <a:defRPr/>
            </a:lvl1pPr>
          </a:lstStyle>
          <a:p>
            <a:pPr>
              <a:defRPr/>
            </a:pPr>
            <a:endParaRPr lang="en-US"/>
          </a:p>
        </p:txBody>
      </p:sp>
      <p:sp>
        <p:nvSpPr>
          <p:cNvPr id="7" name="Rectangle 71"/>
          <p:cNvSpPr>
            <a:spLocks noGrp="1" noChangeArrowheads="1"/>
          </p:cNvSpPr>
          <p:nvPr>
            <p:ph type="sldNum" sz="quarter" idx="12"/>
          </p:nvPr>
        </p:nvSpPr>
        <p:spPr>
          <a:ln/>
        </p:spPr>
        <p:txBody>
          <a:bodyPr/>
          <a:lstStyle>
            <a:lvl1pPr>
              <a:defRPr/>
            </a:lvl1pPr>
          </a:lstStyle>
          <a:p>
            <a:pPr>
              <a:defRPr/>
            </a:pPr>
            <a:fld id="{0BA4AA12-AF67-4CD6-81E7-4F0D785A674B}"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9"/>
          <p:cNvSpPr>
            <a:spLocks noGrp="1" noChangeArrowheads="1"/>
          </p:cNvSpPr>
          <p:nvPr>
            <p:ph type="dt" sz="half" idx="10"/>
          </p:nvPr>
        </p:nvSpPr>
        <p:spPr>
          <a:ln/>
        </p:spPr>
        <p:txBody>
          <a:bodyPr/>
          <a:lstStyle>
            <a:lvl1pPr>
              <a:defRPr/>
            </a:lvl1pPr>
          </a:lstStyle>
          <a:p>
            <a:pPr>
              <a:defRPr/>
            </a:pPr>
            <a:endParaRPr lang="en-US"/>
          </a:p>
        </p:txBody>
      </p:sp>
      <p:sp>
        <p:nvSpPr>
          <p:cNvPr id="7" name="Rectangle 70"/>
          <p:cNvSpPr>
            <a:spLocks noGrp="1" noChangeArrowheads="1"/>
          </p:cNvSpPr>
          <p:nvPr>
            <p:ph type="ftr" sz="quarter" idx="11"/>
          </p:nvPr>
        </p:nvSpPr>
        <p:spPr>
          <a:ln/>
        </p:spPr>
        <p:txBody>
          <a:bodyPr/>
          <a:lstStyle>
            <a:lvl1pPr>
              <a:defRPr/>
            </a:lvl1pPr>
          </a:lstStyle>
          <a:p>
            <a:pPr>
              <a:defRPr/>
            </a:pPr>
            <a:endParaRPr lang="en-US"/>
          </a:p>
        </p:txBody>
      </p:sp>
      <p:sp>
        <p:nvSpPr>
          <p:cNvPr id="8" name="Rectangle 71"/>
          <p:cNvSpPr>
            <a:spLocks noGrp="1" noChangeArrowheads="1"/>
          </p:cNvSpPr>
          <p:nvPr>
            <p:ph type="sldNum" sz="quarter" idx="12"/>
          </p:nvPr>
        </p:nvSpPr>
        <p:spPr>
          <a:ln/>
        </p:spPr>
        <p:txBody>
          <a:bodyPr/>
          <a:lstStyle>
            <a:lvl1pPr>
              <a:defRPr/>
            </a:lvl1pPr>
          </a:lstStyle>
          <a:p>
            <a:pPr>
              <a:defRPr/>
            </a:pPr>
            <a:fld id="{180E2DD3-069F-4224-8685-738F8440143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1730"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eaLnBrk="0" hangingPunct="0">
              <a:defRPr/>
            </a:pPr>
            <a:endParaRPr lang="en-US">
              <a:cs typeface="+mn-cs"/>
            </a:endParaRPr>
          </a:p>
        </p:txBody>
      </p:sp>
      <p:grpSp>
        <p:nvGrpSpPr>
          <p:cNvPr id="1027" name="Group 3"/>
          <p:cNvGrpSpPr>
            <a:grpSpLocks/>
          </p:cNvGrpSpPr>
          <p:nvPr/>
        </p:nvGrpSpPr>
        <p:grpSpPr bwMode="auto">
          <a:xfrm>
            <a:off x="3175" y="4267200"/>
            <a:ext cx="9140825" cy="2590800"/>
            <a:chOff x="2" y="2688"/>
            <a:chExt cx="5758" cy="1632"/>
          </a:xfrm>
        </p:grpSpPr>
        <p:sp>
          <p:nvSpPr>
            <p:cNvPr id="201732"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eaLnBrk="0" hangingPunct="0">
                <a:defRPr/>
              </a:pPr>
              <a:endParaRPr lang="en-US">
                <a:cs typeface="+mn-cs"/>
              </a:endParaRPr>
            </a:p>
          </p:txBody>
        </p:sp>
        <p:grpSp>
          <p:nvGrpSpPr>
            <p:cNvPr id="1034" name="Group 5"/>
            <p:cNvGrpSpPr>
              <a:grpSpLocks/>
            </p:cNvGrpSpPr>
            <p:nvPr userDrawn="1"/>
          </p:nvGrpSpPr>
          <p:grpSpPr bwMode="auto">
            <a:xfrm>
              <a:off x="3528" y="3715"/>
              <a:ext cx="792" cy="521"/>
              <a:chOff x="3527" y="3715"/>
              <a:chExt cx="792" cy="521"/>
            </a:xfrm>
          </p:grpSpPr>
          <p:sp>
            <p:nvSpPr>
              <p:cNvPr id="201734"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eaLnBrk="0" hangingPunct="0">
                  <a:defRPr/>
                </a:pPr>
                <a:endParaRPr lang="en-US"/>
              </a:p>
            </p:txBody>
          </p:sp>
          <p:sp>
            <p:nvSpPr>
              <p:cNvPr id="201735"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36"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0" hangingPunct="0">
                  <a:defRPr/>
                </a:pPr>
                <a:endParaRPr lang="en-US"/>
              </a:p>
            </p:txBody>
          </p:sp>
          <p:sp>
            <p:nvSpPr>
              <p:cNvPr id="201737"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38"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0" hangingPunct="0">
                  <a:defRPr/>
                </a:pPr>
                <a:endParaRPr lang="en-US"/>
              </a:p>
            </p:txBody>
          </p:sp>
          <p:sp>
            <p:nvSpPr>
              <p:cNvPr id="201739"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40"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eaLnBrk="0" hangingPunct="0">
                  <a:defRPr/>
                </a:pPr>
                <a:endParaRPr lang="en-US">
                  <a:cs typeface="+mn-cs"/>
                </a:endParaRPr>
              </a:p>
            </p:txBody>
          </p:sp>
          <p:sp>
            <p:nvSpPr>
              <p:cNvPr id="201741"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42"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eaLnBrk="0" hangingPunct="0">
                  <a:defRPr/>
                </a:pPr>
                <a:endParaRPr lang="en-US">
                  <a:cs typeface="+mn-cs"/>
                </a:endParaRPr>
              </a:p>
            </p:txBody>
          </p:sp>
          <p:sp>
            <p:nvSpPr>
              <p:cNvPr id="201743"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eaLnBrk="0" hangingPunct="0">
                  <a:defRPr/>
                </a:pPr>
                <a:endParaRPr lang="en-US">
                  <a:cs typeface="+mn-cs"/>
                </a:endParaRPr>
              </a:p>
            </p:txBody>
          </p:sp>
          <p:sp>
            <p:nvSpPr>
              <p:cNvPr id="201744"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0" hangingPunct="0">
                  <a:defRPr/>
                </a:pPr>
                <a:endParaRPr lang="en-US"/>
              </a:p>
            </p:txBody>
          </p:sp>
        </p:grpSp>
        <p:grpSp>
          <p:nvGrpSpPr>
            <p:cNvPr id="1035" name="Group 17"/>
            <p:cNvGrpSpPr>
              <a:grpSpLocks/>
            </p:cNvGrpSpPr>
            <p:nvPr userDrawn="1"/>
          </p:nvGrpSpPr>
          <p:grpSpPr bwMode="auto">
            <a:xfrm>
              <a:off x="1776" y="3631"/>
              <a:ext cx="1626" cy="683"/>
              <a:chOff x="1776" y="3631"/>
              <a:chExt cx="1626" cy="683"/>
            </a:xfrm>
          </p:grpSpPr>
          <p:sp>
            <p:nvSpPr>
              <p:cNvPr id="201746"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eaLnBrk="0" hangingPunct="0">
                  <a:defRPr/>
                </a:pPr>
                <a:endParaRPr lang="en-US"/>
              </a:p>
            </p:txBody>
          </p:sp>
          <p:sp>
            <p:nvSpPr>
              <p:cNvPr id="201747"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eaLnBrk="0" hangingPunct="0">
                  <a:defRPr/>
                </a:pPr>
                <a:endParaRPr lang="en-US"/>
              </a:p>
            </p:txBody>
          </p:sp>
          <p:sp>
            <p:nvSpPr>
              <p:cNvPr id="201748"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eaLnBrk="0" hangingPunct="0">
                  <a:defRPr/>
                </a:pPr>
                <a:endParaRPr lang="en-US"/>
              </a:p>
            </p:txBody>
          </p:sp>
          <p:sp>
            <p:nvSpPr>
              <p:cNvPr id="201749"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50"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51"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52"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eaLnBrk="0" hangingPunct="0">
                  <a:defRPr/>
                </a:pPr>
                <a:endParaRPr lang="en-US"/>
              </a:p>
            </p:txBody>
          </p:sp>
          <p:sp>
            <p:nvSpPr>
              <p:cNvPr id="201753"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eaLnBrk="0" hangingPunct="0">
                  <a:defRPr/>
                </a:pPr>
                <a:endParaRPr lang="en-US"/>
              </a:p>
            </p:txBody>
          </p:sp>
          <p:sp>
            <p:nvSpPr>
              <p:cNvPr id="201754"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55"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eaLnBrk="0" hangingPunct="0">
                  <a:defRPr/>
                </a:pPr>
                <a:endParaRPr lang="en-US">
                  <a:cs typeface="+mn-cs"/>
                </a:endParaRPr>
              </a:p>
            </p:txBody>
          </p:sp>
          <p:sp>
            <p:nvSpPr>
              <p:cNvPr id="201756"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eaLnBrk="0" hangingPunct="0">
                  <a:defRPr/>
                </a:pPr>
                <a:endParaRPr lang="en-US">
                  <a:cs typeface="+mn-cs"/>
                </a:endParaRPr>
              </a:p>
            </p:txBody>
          </p:sp>
          <p:sp>
            <p:nvSpPr>
              <p:cNvPr id="201757"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58" name="Freeform 30"/>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eaLnBrk="0" hangingPunct="0">
                  <a:defRPr/>
                </a:pPr>
                <a:endParaRPr lang="en-US">
                  <a:cs typeface="+mn-cs"/>
                </a:endParaRPr>
              </a:p>
            </p:txBody>
          </p:sp>
          <p:sp>
            <p:nvSpPr>
              <p:cNvPr id="201759"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eaLnBrk="0" hangingPunct="0">
                  <a:defRPr/>
                </a:pPr>
                <a:endParaRPr lang="en-US">
                  <a:cs typeface="+mn-cs"/>
                </a:endParaRPr>
              </a:p>
            </p:txBody>
          </p:sp>
          <p:sp>
            <p:nvSpPr>
              <p:cNvPr id="201760"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61"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62"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63"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eaLnBrk="0" hangingPunct="0">
                  <a:defRPr/>
                </a:pPr>
                <a:endParaRPr lang="en-US">
                  <a:cs typeface="+mn-cs"/>
                </a:endParaRPr>
              </a:p>
            </p:txBody>
          </p:sp>
        </p:grpSp>
        <p:grpSp>
          <p:nvGrpSpPr>
            <p:cNvPr id="1036" name="Group 36"/>
            <p:cNvGrpSpPr>
              <a:grpSpLocks/>
            </p:cNvGrpSpPr>
            <p:nvPr userDrawn="1"/>
          </p:nvGrpSpPr>
          <p:grpSpPr bwMode="auto">
            <a:xfrm>
              <a:off x="4128" y="3360"/>
              <a:ext cx="1351" cy="821"/>
              <a:chOff x="4128" y="3360"/>
              <a:chExt cx="1351" cy="821"/>
            </a:xfrm>
          </p:grpSpPr>
          <p:sp>
            <p:nvSpPr>
              <p:cNvPr id="201765"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66"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67"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68"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69"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70"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71"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eaLnBrk="0" hangingPunct="0">
                  <a:defRPr/>
                </a:pPr>
                <a:endParaRPr lang="en-US">
                  <a:cs typeface="+mn-cs"/>
                </a:endParaRPr>
              </a:p>
            </p:txBody>
          </p:sp>
          <p:sp>
            <p:nvSpPr>
              <p:cNvPr id="201772" name="Freeform 44"/>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eaLnBrk="0" hangingPunct="0">
                  <a:defRPr/>
                </a:pPr>
                <a:endParaRPr lang="en-US">
                  <a:cs typeface="+mn-cs"/>
                </a:endParaRPr>
              </a:p>
            </p:txBody>
          </p:sp>
          <p:sp>
            <p:nvSpPr>
              <p:cNvPr id="201773"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eaLnBrk="0" hangingPunct="0">
                  <a:defRPr/>
                </a:pPr>
                <a:endParaRPr lang="en-US">
                  <a:cs typeface="+mn-cs"/>
                </a:endParaRPr>
              </a:p>
            </p:txBody>
          </p:sp>
          <p:sp>
            <p:nvSpPr>
              <p:cNvPr id="201774"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75"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76"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eaLnBrk="0" hangingPunct="0">
                  <a:defRPr/>
                </a:pPr>
                <a:endParaRPr lang="en-US"/>
              </a:p>
            </p:txBody>
          </p:sp>
          <p:sp>
            <p:nvSpPr>
              <p:cNvPr id="201777"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78"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0" hangingPunct="0">
                  <a:defRPr/>
                </a:pPr>
                <a:endParaRPr lang="en-US"/>
              </a:p>
            </p:txBody>
          </p:sp>
          <p:sp>
            <p:nvSpPr>
              <p:cNvPr id="201779"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80"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eaLnBrk="0" hangingPunct="0">
                  <a:defRPr/>
                </a:pPr>
                <a:endParaRPr lang="en-US"/>
              </a:p>
            </p:txBody>
          </p:sp>
          <p:sp>
            <p:nvSpPr>
              <p:cNvPr id="201781"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eaLnBrk="0" hangingPunct="0">
                  <a:defRPr/>
                </a:pPr>
                <a:endParaRPr lang="en-US"/>
              </a:p>
            </p:txBody>
          </p:sp>
        </p:grpSp>
        <p:grpSp>
          <p:nvGrpSpPr>
            <p:cNvPr id="1037" name="Group 54"/>
            <p:cNvGrpSpPr>
              <a:grpSpLocks/>
            </p:cNvGrpSpPr>
            <p:nvPr userDrawn="1"/>
          </p:nvGrpSpPr>
          <p:grpSpPr bwMode="auto">
            <a:xfrm>
              <a:off x="5280" y="3024"/>
              <a:ext cx="425" cy="258"/>
              <a:chOff x="5280" y="3024"/>
              <a:chExt cx="425" cy="258"/>
            </a:xfrm>
          </p:grpSpPr>
          <p:sp>
            <p:nvSpPr>
              <p:cNvPr id="201783" name="Freeform 55"/>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sp>
            <p:nvSpPr>
              <p:cNvPr id="201784" name="Freeform 56"/>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sp>
            <p:nvSpPr>
              <p:cNvPr id="201785"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sp>
            <p:nvSpPr>
              <p:cNvPr id="201786"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sp>
            <p:nvSpPr>
              <p:cNvPr id="201787" name="Freeform 59"/>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88"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eaLnBrk="0" hangingPunct="0">
                  <a:defRPr/>
                </a:pPr>
                <a:endParaRPr lang="en-US">
                  <a:cs typeface="+mn-cs"/>
                </a:endParaRPr>
              </a:p>
            </p:txBody>
          </p:sp>
          <p:sp>
            <p:nvSpPr>
              <p:cNvPr id="201789" name="Freeform 61"/>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eaLnBrk="0" hangingPunct="0">
                  <a:defRPr/>
                </a:pPr>
                <a:endParaRPr lang="en-US">
                  <a:cs typeface="+mn-cs"/>
                </a:endParaRPr>
              </a:p>
            </p:txBody>
          </p:sp>
          <p:grpSp>
            <p:nvGrpSpPr>
              <p:cNvPr id="1045" name="Group 62"/>
              <p:cNvGrpSpPr>
                <a:grpSpLocks/>
              </p:cNvGrpSpPr>
              <p:nvPr/>
            </p:nvGrpSpPr>
            <p:grpSpPr bwMode="auto">
              <a:xfrm>
                <a:off x="5381" y="3085"/>
                <a:ext cx="227" cy="132"/>
                <a:chOff x="5381" y="3085"/>
                <a:chExt cx="227" cy="132"/>
              </a:xfrm>
            </p:grpSpPr>
            <p:sp>
              <p:nvSpPr>
                <p:cNvPr id="201791"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92"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eaLnBrk="0" hangingPunct="0">
                    <a:defRPr/>
                  </a:pPr>
                  <a:endParaRPr lang="en-US"/>
                </a:p>
              </p:txBody>
            </p:sp>
            <p:sp>
              <p:nvSpPr>
                <p:cNvPr id="201793"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eaLnBrk="0" hangingPunct="0">
                    <a:defRPr/>
                  </a:pPr>
                  <a:endParaRPr lang="en-US"/>
                </a:p>
              </p:txBody>
            </p:sp>
            <p:sp>
              <p:nvSpPr>
                <p:cNvPr id="201794"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eaLnBrk="0" hangingPunct="0">
                    <a:defRPr/>
                  </a:pPr>
                  <a:endParaRPr lang="en-US"/>
                </a:p>
              </p:txBody>
            </p:sp>
          </p:grpSp>
        </p:grpSp>
      </p:grpSp>
      <p:sp>
        <p:nvSpPr>
          <p:cNvPr id="201795"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201796"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1797"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pPr>
              <a:defRPr/>
            </a:pPr>
            <a:endParaRPr lang="en-US"/>
          </a:p>
        </p:txBody>
      </p:sp>
      <p:sp>
        <p:nvSpPr>
          <p:cNvPr id="201798"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pPr>
              <a:defRPr/>
            </a:pPr>
            <a:endParaRPr lang="en-US"/>
          </a:p>
        </p:txBody>
      </p:sp>
      <p:sp>
        <p:nvSpPr>
          <p:cNvPr id="201799"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defRPr>
            </a:lvl1pPr>
          </a:lstStyle>
          <a:p>
            <a:pPr>
              <a:defRPr/>
            </a:pPr>
            <a:fld id="{69434D47-6E06-40B3-BDF1-2857BA9C15BA}"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742"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Calibri"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Calibri"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Calibri"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Calibri"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hyperlink" Target="http://www.invasive.org/images/768x512/1291004.jpg"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 Id="rId5" Type="http://schemas.openxmlformats.org/officeDocument/2006/relationships/image" Target="../media/image38.jpeg"/><Relationship Id="rId4" Type="http://schemas.openxmlformats.org/officeDocument/2006/relationships/image" Target="../media/image37.jpeg"/></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45.jpeg"/><Relationship Id="rId4" Type="http://schemas.openxmlformats.org/officeDocument/2006/relationships/hyperlink" Target="http://www.google.com/imgres?imgurl=http://www.appslabs.com.au/images/Daphnia%20with%20young%201.jpg&amp;imgrefurl=http://www.appslabs.com.au/daphnia.htm&amp;usg=__8zOIU_YjbvH6JnImynOpYTtcQlU=&amp;h=349&amp;w=500&amp;sz=35&amp;hl=en&amp;start=8&amp;zoom=1&amp;itbs=1&amp;tbnid=ak51oQoEiT2d1M:&amp;tbnh=91&amp;tbnw=130&amp;prev=/images?q=daphnia&amp;hl=en&amp;sa=G&amp;gbv=2&amp;tbm=isch&amp;ei=fm3MTavrBarl0QGK3pjTBA"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5.jpeg"/></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3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4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8.jpeg"/></Relationships>
</file>

<file path=ppt/slides/_rels/slide4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050"/>
          <p:cNvSpPr>
            <a:spLocks noGrp="1" noChangeArrowheads="1"/>
          </p:cNvSpPr>
          <p:nvPr>
            <p:ph type="ctrTitle"/>
          </p:nvPr>
        </p:nvSpPr>
        <p:spPr>
          <a:xfrm>
            <a:off x="2089150" y="742950"/>
            <a:ext cx="6983413" cy="1746250"/>
          </a:xfrm>
        </p:spPr>
        <p:txBody>
          <a:bodyPr/>
          <a:lstStyle/>
          <a:p>
            <a:pPr algn="l" eaLnBrk="1" hangingPunct="1">
              <a:defRPr/>
            </a:pPr>
            <a:r>
              <a:rPr lang="en-US" sz="5800" b="1" dirty="0">
                <a:latin typeface="Candara" pitchFamily="34" charset="0"/>
              </a:rPr>
              <a:t>Aquatic Invasive </a:t>
            </a:r>
            <a:br>
              <a:rPr lang="en-US" sz="5800" b="1" dirty="0">
                <a:latin typeface="Candara" pitchFamily="34" charset="0"/>
              </a:rPr>
            </a:br>
            <a:r>
              <a:rPr lang="en-US" sz="5800" b="1" dirty="0">
                <a:latin typeface="Candara" pitchFamily="34" charset="0"/>
              </a:rPr>
              <a:t>Species in Wisconsin</a:t>
            </a:r>
          </a:p>
        </p:txBody>
      </p:sp>
      <p:pic>
        <p:nvPicPr>
          <p:cNvPr id="3075" name="Picture 2056" descr="Photo 2 - Zebra Mussels"/>
          <p:cNvPicPr>
            <a:picLocks noChangeAspect="1" noChangeArrowheads="1"/>
          </p:cNvPicPr>
          <p:nvPr/>
        </p:nvPicPr>
        <p:blipFill>
          <a:blip r:embed="rId3" cstate="print"/>
          <a:srcRect/>
          <a:stretch>
            <a:fillRect/>
          </a:stretch>
        </p:blipFill>
        <p:spPr bwMode="auto">
          <a:xfrm>
            <a:off x="0" y="3965575"/>
            <a:ext cx="4586288" cy="2922588"/>
          </a:xfrm>
          <a:prstGeom prst="rect">
            <a:avLst/>
          </a:prstGeom>
          <a:noFill/>
          <a:ln w="9525">
            <a:noFill/>
            <a:miter lim="800000"/>
            <a:headEnd/>
            <a:tailEnd/>
          </a:ln>
        </p:spPr>
      </p:pic>
      <p:sp>
        <p:nvSpPr>
          <p:cNvPr id="3076" name="Text Box 2064"/>
          <p:cNvSpPr txBox="1">
            <a:spLocks noChangeArrowheads="1"/>
          </p:cNvSpPr>
          <p:nvPr/>
        </p:nvSpPr>
        <p:spPr bwMode="auto">
          <a:xfrm>
            <a:off x="2280864" y="2690206"/>
            <a:ext cx="5496086" cy="954107"/>
          </a:xfrm>
          <a:prstGeom prst="rect">
            <a:avLst/>
          </a:prstGeom>
          <a:noFill/>
          <a:ln w="9525">
            <a:noFill/>
            <a:miter lim="800000"/>
            <a:headEnd/>
            <a:tailEnd/>
          </a:ln>
        </p:spPr>
        <p:txBody>
          <a:bodyPr wrap="square">
            <a:spAutoFit/>
          </a:bodyPr>
          <a:lstStyle/>
          <a:p>
            <a:pPr eaLnBrk="0" hangingPunct="0">
              <a:lnSpc>
                <a:spcPct val="60000"/>
              </a:lnSpc>
              <a:spcBef>
                <a:spcPct val="50000"/>
              </a:spcBef>
            </a:pPr>
            <a:r>
              <a:rPr lang="en-US" sz="2000" b="1" dirty="0" smtClean="0">
                <a:latin typeface="Calibri" pitchFamily="34" charset="0"/>
              </a:rPr>
              <a:t>Name:  Brad Morris, Mike </a:t>
            </a:r>
            <a:r>
              <a:rPr lang="en-US" sz="2000" b="1" dirty="0" err="1" smtClean="0">
                <a:latin typeface="Calibri" pitchFamily="34" charset="0"/>
              </a:rPr>
              <a:t>Wampfler</a:t>
            </a:r>
            <a:r>
              <a:rPr lang="en-US" sz="2000" b="1" dirty="0" smtClean="0">
                <a:latin typeface="Calibri" pitchFamily="34" charset="0"/>
              </a:rPr>
              <a:t>, Matt Wood</a:t>
            </a:r>
            <a:endParaRPr lang="en-US" sz="2000" b="1" dirty="0">
              <a:latin typeface="Calibri" pitchFamily="34" charset="0"/>
            </a:endParaRPr>
          </a:p>
          <a:p>
            <a:pPr eaLnBrk="0" hangingPunct="0">
              <a:lnSpc>
                <a:spcPct val="60000"/>
              </a:lnSpc>
              <a:spcBef>
                <a:spcPct val="50000"/>
              </a:spcBef>
            </a:pPr>
            <a:r>
              <a:rPr lang="en-US" sz="2000" b="1" dirty="0" smtClean="0">
                <a:latin typeface="Calibri" pitchFamily="34" charset="0"/>
              </a:rPr>
              <a:t>Location: Burnett County Government Center</a:t>
            </a:r>
            <a:endParaRPr lang="en-US" sz="2000" b="1" dirty="0">
              <a:latin typeface="Calibri" pitchFamily="34" charset="0"/>
            </a:endParaRPr>
          </a:p>
          <a:p>
            <a:pPr eaLnBrk="0" hangingPunct="0">
              <a:lnSpc>
                <a:spcPct val="60000"/>
              </a:lnSpc>
              <a:spcBef>
                <a:spcPct val="50000"/>
              </a:spcBef>
            </a:pPr>
            <a:r>
              <a:rPr lang="en-US" sz="2000" b="1" dirty="0" smtClean="0">
                <a:latin typeface="Calibri" pitchFamily="34" charset="0"/>
              </a:rPr>
              <a:t>Date: July 9, 2011</a:t>
            </a:r>
            <a:endParaRPr lang="en-US" sz="2000" b="1" dirty="0">
              <a:latin typeface="Calibri" pitchFamily="34" charset="0"/>
            </a:endParaRPr>
          </a:p>
        </p:txBody>
      </p:sp>
      <p:pic>
        <p:nvPicPr>
          <p:cNvPr id="3077" name="Picture 2065" descr="Partnership logo black"/>
          <p:cNvPicPr>
            <a:picLocks noChangeAspect="1" noChangeArrowheads="1"/>
          </p:cNvPicPr>
          <p:nvPr/>
        </p:nvPicPr>
        <p:blipFill>
          <a:blip r:embed="rId4" cstate="print">
            <a:clrChange>
              <a:clrFrom>
                <a:srgbClr val="FFFFFF"/>
              </a:clrFrom>
              <a:clrTo>
                <a:srgbClr val="FFFFFF">
                  <a:alpha val="0"/>
                </a:srgbClr>
              </a:clrTo>
            </a:clrChange>
            <a:lum bright="100000"/>
          </a:blip>
          <a:srcRect/>
          <a:stretch>
            <a:fillRect/>
          </a:stretch>
        </p:blipFill>
        <p:spPr bwMode="auto">
          <a:xfrm>
            <a:off x="161925" y="479425"/>
            <a:ext cx="1828800" cy="2062163"/>
          </a:xfrm>
          <a:prstGeom prst="rect">
            <a:avLst/>
          </a:prstGeom>
          <a:noFill/>
          <a:ln w="9525">
            <a:noFill/>
            <a:miter lim="800000"/>
            <a:headEnd/>
            <a:tailEnd/>
          </a:ln>
        </p:spPr>
      </p:pic>
      <p:pic>
        <p:nvPicPr>
          <p:cNvPr id="3078" name="Picture 9" descr="EWM_AlisonFox_UniversityofFlorida_Bugwood.org.jpg"/>
          <p:cNvPicPr>
            <a:picLocks noChangeAspect="1"/>
          </p:cNvPicPr>
          <p:nvPr/>
        </p:nvPicPr>
        <p:blipFill>
          <a:blip r:embed="rId5" cstate="print"/>
          <a:srcRect l="1933" b="6250"/>
          <a:stretch>
            <a:fillRect/>
          </a:stretch>
        </p:blipFill>
        <p:spPr bwMode="auto">
          <a:xfrm>
            <a:off x="4586288" y="3948113"/>
            <a:ext cx="4565650" cy="2909887"/>
          </a:xfrm>
          <a:prstGeom prst="rect">
            <a:avLst/>
          </a:prstGeom>
          <a:noFill/>
          <a:ln w="9525">
            <a:noFill/>
            <a:miter lim="800000"/>
            <a:headEnd/>
            <a:tailEnd/>
          </a:ln>
        </p:spPr>
      </p:pic>
      <p:sp>
        <p:nvSpPr>
          <p:cNvPr id="3079" name="Line 2059"/>
          <p:cNvSpPr>
            <a:spLocks noChangeShapeType="1"/>
          </p:cNvSpPr>
          <p:nvPr/>
        </p:nvSpPr>
        <p:spPr bwMode="auto">
          <a:xfrm>
            <a:off x="0" y="3954463"/>
            <a:ext cx="9144000" cy="0"/>
          </a:xfrm>
          <a:prstGeom prst="line">
            <a:avLst/>
          </a:prstGeom>
          <a:noFill/>
          <a:ln w="38100">
            <a:solidFill>
              <a:schemeClr val="tx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Rectangle 2"/>
          <p:cNvSpPr>
            <a:spLocks noGrp="1" noChangeArrowheads="1"/>
          </p:cNvSpPr>
          <p:nvPr>
            <p:ph type="title"/>
          </p:nvPr>
        </p:nvSpPr>
        <p:spPr>
          <a:xfrm>
            <a:off x="0" y="1588"/>
            <a:ext cx="9144000" cy="1139825"/>
          </a:xfrm>
        </p:spPr>
        <p:txBody>
          <a:bodyPr/>
          <a:lstStyle/>
          <a:p>
            <a:pPr eaLnBrk="1" hangingPunct="1">
              <a:defRPr/>
            </a:pPr>
            <a:r>
              <a:rPr lang="en-US" sz="5400" b="1" dirty="0" smtClean="0">
                <a:latin typeface="Candara" pitchFamily="34" charset="0"/>
              </a:rPr>
              <a:t>Wisconsin Lakes Partnership</a:t>
            </a:r>
          </a:p>
        </p:txBody>
      </p:sp>
      <p:grpSp>
        <p:nvGrpSpPr>
          <p:cNvPr id="4099" name="Group 23"/>
          <p:cNvGrpSpPr>
            <a:grpSpLocks/>
          </p:cNvGrpSpPr>
          <p:nvPr/>
        </p:nvGrpSpPr>
        <p:grpSpPr bwMode="auto">
          <a:xfrm>
            <a:off x="801688" y="1308100"/>
            <a:ext cx="7283450" cy="5441950"/>
            <a:chOff x="715226" y="1308163"/>
            <a:chExt cx="7282147" cy="5441687"/>
          </a:xfrm>
        </p:grpSpPr>
        <p:pic>
          <p:nvPicPr>
            <p:cNvPr id="392201" name="Picture 9" descr="Partnership logo black"/>
            <p:cNvPicPr>
              <a:picLocks noChangeAspect="1" noChangeArrowheads="1"/>
            </p:cNvPicPr>
            <p:nvPr/>
          </p:nvPicPr>
          <p:blipFill>
            <a:blip r:embed="rId3" cstate="print">
              <a:clrChange>
                <a:clrFrom>
                  <a:srgbClr val="FFFFFF"/>
                </a:clrFrom>
                <a:clrTo>
                  <a:srgbClr val="FFFFFF">
                    <a:alpha val="0"/>
                  </a:srgbClr>
                </a:clrTo>
              </a:clrChange>
              <a:lum bright="100000"/>
            </a:blip>
            <a:srcRect/>
            <a:stretch>
              <a:fillRect/>
            </a:stretch>
          </p:blipFill>
          <p:spPr bwMode="auto">
            <a:xfrm>
              <a:off x="3354766" y="2452696"/>
              <a:ext cx="2317335" cy="2612899"/>
            </a:xfrm>
            <a:prstGeom prst="rect">
              <a:avLst/>
            </a:prstGeom>
            <a:noFill/>
            <a:effectLst>
              <a:outerShdw blurRad="50800" dist="38100" dir="2700000" algn="tl" rotWithShape="0">
                <a:prstClr val="black">
                  <a:alpha val="40000"/>
                </a:prstClr>
              </a:outerShdw>
            </a:effectLst>
          </p:spPr>
        </p:pic>
        <p:pic>
          <p:nvPicPr>
            <p:cNvPr id="392202" name="Picture 10" descr="\\cnrdept1\uwexlakes\CBCW\Media\Brochure\Brochure 9-4-07\images\arrow.jpg"/>
            <p:cNvPicPr>
              <a:picLocks noChangeAspect="1" noChangeArrowheads="1"/>
            </p:cNvPicPr>
            <p:nvPr/>
          </p:nvPicPr>
          <p:blipFill>
            <a:blip r:embed="rId4" cstate="print">
              <a:clrChange>
                <a:clrFrom>
                  <a:srgbClr val="FFFFFF"/>
                </a:clrFrom>
                <a:clrTo>
                  <a:srgbClr val="FFFFFF">
                    <a:alpha val="0"/>
                  </a:srgbClr>
                </a:clrTo>
              </a:clrChange>
              <a:duotone>
                <a:schemeClr val="accent1">
                  <a:shade val="45000"/>
                  <a:satMod val="135000"/>
                </a:schemeClr>
                <a:prstClr val="white"/>
              </a:duotone>
              <a:lum bright="30000"/>
            </a:blip>
            <a:srcRect/>
            <a:stretch>
              <a:fillRect/>
            </a:stretch>
          </p:blipFill>
          <p:spPr bwMode="auto">
            <a:xfrm rot="21371695">
              <a:off x="3468869" y="1308163"/>
              <a:ext cx="1747044" cy="675039"/>
            </a:xfrm>
            <a:prstGeom prst="rect">
              <a:avLst/>
            </a:prstGeom>
            <a:noFill/>
          </p:spPr>
        </p:pic>
        <p:pic>
          <p:nvPicPr>
            <p:cNvPr id="13" name="Picture 10" descr="\\cnrdept1\uwexlakes\CBCW\Media\Brochure\Brochure 9-4-07\images\arrow.jpg"/>
            <p:cNvPicPr>
              <a:picLocks noChangeAspect="1" noChangeArrowheads="1"/>
            </p:cNvPicPr>
            <p:nvPr/>
          </p:nvPicPr>
          <p:blipFill>
            <a:blip r:embed="rId4" cstate="print">
              <a:clrChange>
                <a:clrFrom>
                  <a:srgbClr val="FFFFFF"/>
                </a:clrFrom>
                <a:clrTo>
                  <a:srgbClr val="FFFFFF">
                    <a:alpha val="0"/>
                  </a:srgbClr>
                </a:clrTo>
              </a:clrChange>
              <a:duotone>
                <a:schemeClr val="accent1">
                  <a:shade val="45000"/>
                  <a:satMod val="135000"/>
                </a:schemeClr>
                <a:prstClr val="white"/>
              </a:duotone>
              <a:lum bright="30000"/>
            </a:blip>
            <a:srcRect/>
            <a:stretch>
              <a:fillRect/>
            </a:stretch>
          </p:blipFill>
          <p:spPr bwMode="auto">
            <a:xfrm rot="14342196">
              <a:off x="1023223" y="4769810"/>
              <a:ext cx="1747044" cy="675039"/>
            </a:xfrm>
            <a:prstGeom prst="rect">
              <a:avLst/>
            </a:prstGeom>
            <a:noFill/>
          </p:spPr>
        </p:pic>
        <p:pic>
          <p:nvPicPr>
            <p:cNvPr id="14" name="Picture 10" descr="\\cnrdept1\uwexlakes\CBCW\Media\Brochure\Brochure 9-4-07\images\arrow.jpg"/>
            <p:cNvPicPr>
              <a:picLocks noChangeAspect="1" noChangeArrowheads="1"/>
            </p:cNvPicPr>
            <p:nvPr/>
          </p:nvPicPr>
          <p:blipFill>
            <a:blip r:embed="rId4" cstate="print">
              <a:clrChange>
                <a:clrFrom>
                  <a:srgbClr val="FFFFFF"/>
                </a:clrFrom>
                <a:clrTo>
                  <a:srgbClr val="FFFFFF">
                    <a:alpha val="0"/>
                  </a:srgbClr>
                </a:clrTo>
              </a:clrChange>
              <a:duotone>
                <a:schemeClr val="accent1">
                  <a:shade val="45000"/>
                  <a:satMod val="135000"/>
                </a:schemeClr>
                <a:prstClr val="white"/>
              </a:duotone>
              <a:lum bright="30000"/>
            </a:blip>
            <a:srcRect/>
            <a:stretch>
              <a:fillRect/>
            </a:stretch>
          </p:blipFill>
          <p:spPr bwMode="auto">
            <a:xfrm rot="7118377">
              <a:off x="6255613" y="4878670"/>
              <a:ext cx="1747044" cy="675039"/>
            </a:xfrm>
            <a:prstGeom prst="rect">
              <a:avLst/>
            </a:prstGeom>
            <a:noFill/>
          </p:spPr>
        </p:pic>
        <p:grpSp>
          <p:nvGrpSpPr>
            <p:cNvPr id="4104" name="Group 21"/>
            <p:cNvGrpSpPr>
              <a:grpSpLocks/>
            </p:cNvGrpSpPr>
            <p:nvPr/>
          </p:nvGrpSpPr>
          <p:grpSpPr bwMode="auto">
            <a:xfrm>
              <a:off x="715226" y="1698175"/>
              <a:ext cx="1987381" cy="2018189"/>
              <a:chOff x="700712" y="1727203"/>
              <a:chExt cx="1987381" cy="2018189"/>
            </a:xfrm>
          </p:grpSpPr>
          <p:pic>
            <p:nvPicPr>
              <p:cNvPr id="4111" name="Picture 8" descr="Wisconsin Department of Natural Resources"/>
              <p:cNvPicPr>
                <a:picLocks noChangeAspect="1" noChangeArrowheads="1"/>
              </p:cNvPicPr>
              <p:nvPr/>
            </p:nvPicPr>
            <p:blipFill>
              <a:blip r:embed="rId5" cstate="print"/>
              <a:srcRect/>
              <a:stretch>
                <a:fillRect/>
              </a:stretch>
            </p:blipFill>
            <p:spPr bwMode="auto">
              <a:xfrm>
                <a:off x="700712" y="1727203"/>
                <a:ext cx="1987381" cy="1364343"/>
              </a:xfrm>
              <a:prstGeom prst="rect">
                <a:avLst/>
              </a:prstGeom>
              <a:noFill/>
              <a:ln w="9525">
                <a:noFill/>
                <a:miter lim="800000"/>
                <a:headEnd/>
                <a:tailEnd/>
              </a:ln>
            </p:spPr>
          </p:pic>
          <p:sp>
            <p:nvSpPr>
              <p:cNvPr id="4112" name="TextBox 14"/>
              <p:cNvSpPr txBox="1">
                <a:spLocks noChangeArrowheads="1"/>
              </p:cNvSpPr>
              <p:nvPr/>
            </p:nvSpPr>
            <p:spPr bwMode="auto">
              <a:xfrm>
                <a:off x="1001476" y="3222172"/>
                <a:ext cx="1364343" cy="523220"/>
              </a:xfrm>
              <a:prstGeom prst="rect">
                <a:avLst/>
              </a:prstGeom>
              <a:noFill/>
              <a:ln w="9525">
                <a:noFill/>
                <a:miter lim="800000"/>
                <a:headEnd/>
                <a:tailEnd/>
              </a:ln>
            </p:spPr>
            <p:txBody>
              <a:bodyPr>
                <a:spAutoFit/>
              </a:bodyPr>
              <a:lstStyle/>
              <a:p>
                <a:pPr eaLnBrk="0" hangingPunct="0"/>
                <a:r>
                  <a:rPr lang="en-US" sz="2800" b="1">
                    <a:latin typeface="Candara" pitchFamily="34" charset="0"/>
                  </a:rPr>
                  <a:t>Science</a:t>
                </a:r>
              </a:p>
            </p:txBody>
          </p:sp>
        </p:grpSp>
        <p:grpSp>
          <p:nvGrpSpPr>
            <p:cNvPr id="4105" name="Group 20"/>
            <p:cNvGrpSpPr>
              <a:grpSpLocks/>
            </p:cNvGrpSpPr>
            <p:nvPr/>
          </p:nvGrpSpPr>
          <p:grpSpPr bwMode="auto">
            <a:xfrm>
              <a:off x="6480621" y="1674900"/>
              <a:ext cx="1516752" cy="2164838"/>
              <a:chOff x="6495135" y="1544274"/>
              <a:chExt cx="1516752" cy="2164838"/>
            </a:xfrm>
          </p:grpSpPr>
          <p:pic>
            <p:nvPicPr>
              <p:cNvPr id="392198" name="Picture 6" descr="WAL logo"/>
              <p:cNvPicPr>
                <a:picLocks noChangeAspect="1" noChangeArrowheads="1"/>
              </p:cNvPicPr>
              <p:nvPr/>
            </p:nvPicPr>
            <p:blipFill>
              <a:blip r:embed="rId6" cstate="print"/>
              <a:srcRect/>
              <a:stretch>
                <a:fillRect/>
              </a:stretch>
            </p:blipFill>
            <p:spPr bwMode="auto">
              <a:xfrm>
                <a:off x="6574972" y="1544274"/>
                <a:ext cx="1233714" cy="1507488"/>
              </a:xfrm>
              <a:prstGeom prst="roundRect">
                <a:avLst/>
              </a:prstGeom>
              <a:noFill/>
            </p:spPr>
          </p:pic>
          <p:sp>
            <p:nvSpPr>
              <p:cNvPr id="4110" name="TextBox 15"/>
              <p:cNvSpPr txBox="1">
                <a:spLocks noChangeArrowheads="1"/>
              </p:cNvSpPr>
              <p:nvPr/>
            </p:nvSpPr>
            <p:spPr bwMode="auto">
              <a:xfrm>
                <a:off x="6495135" y="3185892"/>
                <a:ext cx="1516752" cy="523220"/>
              </a:xfrm>
              <a:prstGeom prst="rect">
                <a:avLst/>
              </a:prstGeom>
              <a:noFill/>
              <a:ln w="9525">
                <a:noFill/>
                <a:miter lim="800000"/>
                <a:headEnd/>
                <a:tailEnd/>
              </a:ln>
            </p:spPr>
            <p:txBody>
              <a:bodyPr>
                <a:spAutoFit/>
              </a:bodyPr>
              <a:lstStyle/>
              <a:p>
                <a:pPr eaLnBrk="0" hangingPunct="0"/>
                <a:r>
                  <a:rPr lang="en-US" sz="2800" b="1">
                    <a:latin typeface="Candara" pitchFamily="34" charset="0"/>
                  </a:rPr>
                  <a:t>Citizens</a:t>
                </a:r>
              </a:p>
            </p:txBody>
          </p:sp>
        </p:grpSp>
        <p:grpSp>
          <p:nvGrpSpPr>
            <p:cNvPr id="4106" name="Group 22"/>
            <p:cNvGrpSpPr>
              <a:grpSpLocks/>
            </p:cNvGrpSpPr>
            <p:nvPr/>
          </p:nvGrpSpPr>
          <p:grpSpPr bwMode="auto">
            <a:xfrm>
              <a:off x="3357560" y="5638799"/>
              <a:ext cx="2488699" cy="1111051"/>
              <a:chOff x="3357560" y="5638799"/>
              <a:chExt cx="2488699" cy="1111051"/>
            </a:xfrm>
          </p:grpSpPr>
          <p:pic>
            <p:nvPicPr>
              <p:cNvPr id="4107" name="Picture 5" descr="uwexlg-xt-trans"/>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3357560" y="5638799"/>
                <a:ext cx="2488699" cy="544289"/>
              </a:xfrm>
              <a:prstGeom prst="rect">
                <a:avLst/>
              </a:prstGeom>
              <a:noFill/>
              <a:ln w="9525">
                <a:noFill/>
                <a:miter lim="800000"/>
                <a:headEnd/>
                <a:tailEnd/>
              </a:ln>
            </p:spPr>
          </p:pic>
          <p:sp>
            <p:nvSpPr>
              <p:cNvPr id="4108" name="TextBox 16"/>
              <p:cNvSpPr txBox="1">
                <a:spLocks noChangeArrowheads="1"/>
              </p:cNvSpPr>
              <p:nvPr/>
            </p:nvSpPr>
            <p:spPr bwMode="auto">
              <a:xfrm>
                <a:off x="3759190" y="6226630"/>
                <a:ext cx="1785265" cy="523220"/>
              </a:xfrm>
              <a:prstGeom prst="rect">
                <a:avLst/>
              </a:prstGeom>
              <a:noFill/>
              <a:ln w="9525">
                <a:noFill/>
                <a:miter lim="800000"/>
                <a:headEnd/>
                <a:tailEnd/>
              </a:ln>
            </p:spPr>
            <p:txBody>
              <a:bodyPr>
                <a:spAutoFit/>
              </a:bodyPr>
              <a:lstStyle/>
              <a:p>
                <a:pPr eaLnBrk="0" hangingPunct="0"/>
                <a:r>
                  <a:rPr lang="en-US" sz="2800" b="1">
                    <a:latin typeface="Candara" pitchFamily="34" charset="0"/>
                  </a:rPr>
                  <a:t>Education</a:t>
                </a:r>
              </a:p>
            </p:txBody>
          </p:sp>
        </p:gr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Rectangle 2"/>
          <p:cNvSpPr>
            <a:spLocks noGrp="1" noChangeArrowheads="1"/>
          </p:cNvSpPr>
          <p:nvPr>
            <p:ph type="title"/>
          </p:nvPr>
        </p:nvSpPr>
        <p:spPr>
          <a:xfrm>
            <a:off x="457200" y="220663"/>
            <a:ext cx="8229600" cy="1139825"/>
          </a:xfrm>
        </p:spPr>
        <p:txBody>
          <a:bodyPr/>
          <a:lstStyle/>
          <a:p>
            <a:pPr eaLnBrk="1" hangingPunct="1">
              <a:defRPr/>
            </a:pPr>
            <a:r>
              <a:rPr lang="en-US" sz="5400" b="1" dirty="0" smtClean="0">
                <a:latin typeface="Candara" pitchFamily="34" charset="0"/>
              </a:rPr>
              <a:t>Main Topics</a:t>
            </a:r>
          </a:p>
        </p:txBody>
      </p:sp>
      <p:sp>
        <p:nvSpPr>
          <p:cNvPr id="360451" name="Rectangle 3"/>
          <p:cNvSpPr>
            <a:spLocks noGrp="1" noChangeArrowheads="1"/>
          </p:cNvSpPr>
          <p:nvPr>
            <p:ph type="body" idx="1"/>
          </p:nvPr>
        </p:nvSpPr>
        <p:spPr>
          <a:xfrm>
            <a:off x="385763" y="1655763"/>
            <a:ext cx="8229600" cy="5076825"/>
          </a:xfrm>
        </p:spPr>
        <p:txBody>
          <a:bodyPr/>
          <a:lstStyle/>
          <a:p>
            <a:pPr eaLnBrk="1" hangingPunct="1">
              <a:buFont typeface="Arial" charset="0"/>
              <a:buChar char="•"/>
              <a:defRPr/>
            </a:pPr>
            <a:r>
              <a:rPr lang="en-US" b="1" dirty="0" smtClean="0">
                <a:effectLst/>
              </a:rPr>
              <a:t>Our problem -  </a:t>
            </a:r>
            <a:r>
              <a:rPr lang="en-US" dirty="0" smtClean="0">
                <a:effectLst/>
              </a:rPr>
              <a:t>aquatic invasive hitchhikers</a:t>
            </a:r>
          </a:p>
          <a:p>
            <a:pPr eaLnBrk="1" hangingPunct="1">
              <a:buFont typeface="Arial" charset="0"/>
              <a:buChar char="•"/>
              <a:defRPr/>
            </a:pPr>
            <a:r>
              <a:rPr lang="en-US" b="1" dirty="0" smtClean="0">
                <a:effectLst/>
              </a:rPr>
              <a:t>Species Profiles -</a:t>
            </a:r>
            <a:r>
              <a:rPr lang="en-US" dirty="0" smtClean="0">
                <a:effectLst/>
              </a:rPr>
              <a:t> more info on a few species causing the problem</a:t>
            </a:r>
          </a:p>
          <a:p>
            <a:pPr eaLnBrk="1" hangingPunct="1">
              <a:buFont typeface="Arial" charset="0"/>
              <a:buChar char="•"/>
              <a:defRPr/>
            </a:pPr>
            <a:r>
              <a:rPr lang="en-US" dirty="0" smtClean="0">
                <a:effectLst/>
              </a:rPr>
              <a:t>What you will be doing to monitor for AIS in your area</a:t>
            </a:r>
          </a:p>
          <a:p>
            <a:pPr eaLnBrk="1" hangingPunct="1">
              <a:buFont typeface="Arial" charset="0"/>
              <a:buChar char="•"/>
              <a:defRPr/>
            </a:pPr>
            <a:r>
              <a:rPr lang="en-US" dirty="0" smtClean="0">
                <a:effectLst/>
              </a:rPr>
              <a:t>Go through the resources provided to you</a:t>
            </a:r>
          </a:p>
          <a:p>
            <a:pPr eaLnBrk="1" hangingPunct="1">
              <a:defRPr/>
            </a:pPr>
            <a:endParaRPr lang="en-US" dirty="0" smtClean="0"/>
          </a:p>
        </p:txBody>
      </p:sp>
      <p:sp>
        <p:nvSpPr>
          <p:cNvPr id="5124" name="Line 4"/>
          <p:cNvSpPr>
            <a:spLocks noChangeShapeType="1"/>
          </p:cNvSpPr>
          <p:nvPr/>
        </p:nvSpPr>
        <p:spPr bwMode="auto">
          <a:xfrm>
            <a:off x="0" y="1235075"/>
            <a:ext cx="9144000" cy="0"/>
          </a:xfrm>
          <a:prstGeom prst="line">
            <a:avLst/>
          </a:prstGeom>
          <a:noFill/>
          <a:ln w="9525">
            <a:solidFill>
              <a:schemeClr val="tx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09550" y="163513"/>
            <a:ext cx="8934450" cy="1139825"/>
          </a:xfrm>
        </p:spPr>
        <p:txBody>
          <a:bodyPr/>
          <a:lstStyle/>
          <a:p>
            <a:pPr eaLnBrk="1" hangingPunct="1">
              <a:defRPr/>
            </a:pPr>
            <a:r>
              <a:rPr lang="en-US" sz="5400" b="1">
                <a:latin typeface="Candara" pitchFamily="34" charset="0"/>
              </a:rPr>
              <a:t>What are Invasive Species?</a:t>
            </a:r>
          </a:p>
        </p:txBody>
      </p:sp>
      <p:sp>
        <p:nvSpPr>
          <p:cNvPr id="6147" name="Rectangle 3"/>
          <p:cNvSpPr>
            <a:spLocks noGrp="1" noChangeArrowheads="1"/>
          </p:cNvSpPr>
          <p:nvPr>
            <p:ph type="body" sz="half" idx="1"/>
          </p:nvPr>
        </p:nvSpPr>
        <p:spPr>
          <a:xfrm>
            <a:off x="279400" y="1655763"/>
            <a:ext cx="4379913" cy="2698750"/>
          </a:xfrm>
        </p:spPr>
        <p:txBody>
          <a:bodyPr/>
          <a:lstStyle/>
          <a:p>
            <a:pPr eaLnBrk="1" hangingPunct="1">
              <a:buFont typeface="Arial" charset="0"/>
              <a:buChar char="•"/>
            </a:pPr>
            <a:r>
              <a:rPr lang="en-US" sz="2800" smtClean="0">
                <a:effectLst/>
              </a:rPr>
              <a:t>Non-native species that can “take over”</a:t>
            </a:r>
          </a:p>
          <a:p>
            <a:pPr eaLnBrk="1" hangingPunct="1">
              <a:buFont typeface="Arial" charset="0"/>
              <a:buChar char="•"/>
            </a:pPr>
            <a:endParaRPr lang="en-US" sz="1600" smtClean="0">
              <a:effectLst/>
            </a:endParaRPr>
          </a:p>
          <a:p>
            <a:pPr eaLnBrk="1" hangingPunct="1">
              <a:buFont typeface="Arial" charset="0"/>
              <a:buChar char="•"/>
            </a:pPr>
            <a:r>
              <a:rPr lang="en-US" sz="2800" smtClean="0">
                <a:effectLst/>
              </a:rPr>
              <a:t>Not all non-native species are invasive</a:t>
            </a:r>
          </a:p>
        </p:txBody>
      </p:sp>
      <p:sp>
        <p:nvSpPr>
          <p:cNvPr id="6148" name="Line 15"/>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sp>
        <p:nvSpPr>
          <p:cNvPr id="6149" name="Rectangle 17"/>
          <p:cNvSpPr>
            <a:spLocks noChangeArrowheads="1"/>
          </p:cNvSpPr>
          <p:nvPr/>
        </p:nvSpPr>
        <p:spPr bwMode="auto">
          <a:xfrm>
            <a:off x="292100" y="4337050"/>
            <a:ext cx="8474075" cy="2152650"/>
          </a:xfrm>
          <a:prstGeom prst="rect">
            <a:avLst/>
          </a:prstGeom>
          <a:noFill/>
          <a:ln w="9525">
            <a:noFill/>
            <a:miter lim="800000"/>
            <a:headEnd/>
            <a:tailEnd/>
          </a:ln>
        </p:spPr>
        <p:txBody>
          <a:bodyPr/>
          <a:lstStyle/>
          <a:p>
            <a:pPr marL="342900" indent="-342900">
              <a:spcBef>
                <a:spcPct val="20000"/>
              </a:spcBef>
              <a:buClr>
                <a:schemeClr val="hlink"/>
              </a:buClr>
              <a:buSzPct val="80000"/>
              <a:buFont typeface="Arial" charset="0"/>
              <a:buChar char="•"/>
            </a:pPr>
            <a:r>
              <a:rPr lang="en-US" sz="2800"/>
              <a:t>Successful because:</a:t>
            </a:r>
          </a:p>
          <a:p>
            <a:pPr marL="742950" lvl="1" indent="-285750">
              <a:spcBef>
                <a:spcPct val="20000"/>
              </a:spcBef>
              <a:buClr>
                <a:schemeClr val="tx2"/>
              </a:buClr>
              <a:buSzPct val="50000"/>
              <a:buFont typeface="Arial" charset="0"/>
              <a:buChar char="•"/>
            </a:pPr>
            <a:r>
              <a:rPr lang="en-US" sz="2400"/>
              <a:t>No natural predators, parasites, etc.</a:t>
            </a:r>
          </a:p>
          <a:p>
            <a:pPr marL="742950" lvl="1" indent="-285750">
              <a:spcBef>
                <a:spcPct val="20000"/>
              </a:spcBef>
              <a:buClr>
                <a:schemeClr val="tx2"/>
              </a:buClr>
              <a:buSzPct val="50000"/>
              <a:buFont typeface="Arial" charset="0"/>
              <a:buChar char="•"/>
            </a:pPr>
            <a:r>
              <a:rPr lang="en-US" sz="2400"/>
              <a:t>Native species can’t hide, compete, or fight back</a:t>
            </a:r>
          </a:p>
          <a:p>
            <a:pPr marL="742950" lvl="1" indent="-285750">
              <a:spcBef>
                <a:spcPct val="20000"/>
              </a:spcBef>
              <a:buClr>
                <a:schemeClr val="tx2"/>
              </a:buClr>
              <a:buSzPct val="50000"/>
              <a:buFont typeface="Arial" charset="0"/>
              <a:buChar char="•"/>
            </a:pPr>
            <a:r>
              <a:rPr lang="en-US" sz="2400"/>
              <a:t>Often aggressive, prolific, and mature early</a:t>
            </a:r>
          </a:p>
        </p:txBody>
      </p:sp>
      <p:pic>
        <p:nvPicPr>
          <p:cNvPr id="9" name="Picture 6" descr="Z:\photos\AIS\Hitchhikers!\WeedyTrailer_ShawanoLk_ 06_11_07.jpg"/>
          <p:cNvPicPr>
            <a:picLocks noChangeAspect="1" noChangeArrowheads="1"/>
          </p:cNvPicPr>
          <p:nvPr/>
        </p:nvPicPr>
        <p:blipFill>
          <a:blip r:embed="rId3" cstate="email"/>
          <a:srcRect/>
          <a:stretch>
            <a:fillRect/>
          </a:stretch>
        </p:blipFill>
        <p:spPr bwMode="auto">
          <a:xfrm>
            <a:off x="5834743" y="1561169"/>
            <a:ext cx="3062512" cy="3302281"/>
          </a:xfrm>
          <a:prstGeom prst="roundRect">
            <a:avLst/>
          </a:prstGeom>
          <a:noFill/>
          <a:scene3d>
            <a:camera prst="orthographicFront"/>
            <a:lightRig rig="threePt" dir="t"/>
          </a:scene3d>
          <a:sp3d>
            <a:bevelT/>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06375"/>
            <a:ext cx="8229600" cy="1139825"/>
          </a:xfrm>
        </p:spPr>
        <p:txBody>
          <a:bodyPr/>
          <a:lstStyle/>
          <a:p>
            <a:pPr eaLnBrk="1" hangingPunct="1">
              <a:defRPr/>
            </a:pPr>
            <a:r>
              <a:rPr lang="en-US" sz="5400" b="1">
                <a:latin typeface="Candara" pitchFamily="34" charset="0"/>
              </a:rPr>
              <a:t>How do they get here?</a:t>
            </a:r>
          </a:p>
        </p:txBody>
      </p:sp>
      <p:sp>
        <p:nvSpPr>
          <p:cNvPr id="8195" name="Rectangle 3"/>
          <p:cNvSpPr>
            <a:spLocks noGrp="1" noChangeArrowheads="1"/>
          </p:cNvSpPr>
          <p:nvPr>
            <p:ph type="body" idx="1"/>
          </p:nvPr>
        </p:nvSpPr>
        <p:spPr/>
        <p:txBody>
          <a:bodyPr/>
          <a:lstStyle/>
          <a:p>
            <a:pPr eaLnBrk="1" hangingPunct="1">
              <a:buFont typeface="Arial" charset="0"/>
              <a:buChar char="•"/>
              <a:defRPr/>
            </a:pPr>
            <a:r>
              <a:rPr lang="en-US" dirty="0" smtClean="0">
                <a:effectLst/>
              </a:rPr>
              <a:t>Shipping - ballast water</a:t>
            </a:r>
          </a:p>
          <a:p>
            <a:pPr eaLnBrk="1" hangingPunct="1">
              <a:buFont typeface="Arial" charset="0"/>
              <a:buChar char="•"/>
              <a:defRPr/>
            </a:pPr>
            <a:r>
              <a:rPr lang="en-US" dirty="0" smtClean="0">
                <a:effectLst/>
              </a:rPr>
              <a:t>Intentional introduction - stocking</a:t>
            </a:r>
          </a:p>
          <a:p>
            <a:pPr eaLnBrk="1" hangingPunct="1">
              <a:buFont typeface="Arial" charset="0"/>
              <a:buChar char="•"/>
              <a:defRPr/>
            </a:pPr>
            <a:r>
              <a:rPr lang="en-US" dirty="0" smtClean="0">
                <a:effectLst/>
              </a:rPr>
              <a:t>Canals - migration from the ocean</a:t>
            </a:r>
          </a:p>
          <a:p>
            <a:pPr eaLnBrk="1" hangingPunct="1">
              <a:buFont typeface="Arial" charset="0"/>
              <a:buChar char="•"/>
              <a:defRPr/>
            </a:pPr>
            <a:r>
              <a:rPr lang="en-US" dirty="0" smtClean="0">
                <a:effectLst/>
              </a:rPr>
              <a:t>Nursery industry</a:t>
            </a:r>
          </a:p>
          <a:p>
            <a:pPr eaLnBrk="1" hangingPunct="1">
              <a:buFont typeface="Arial" charset="0"/>
              <a:buChar char="•"/>
              <a:defRPr/>
            </a:pPr>
            <a:r>
              <a:rPr lang="en-US" dirty="0" smtClean="0">
                <a:effectLst/>
              </a:rPr>
              <a:t>Anglers/Bait industry</a:t>
            </a:r>
          </a:p>
          <a:p>
            <a:pPr eaLnBrk="1" hangingPunct="1">
              <a:buFont typeface="Arial" charset="0"/>
              <a:buChar char="•"/>
              <a:defRPr/>
            </a:pPr>
            <a:r>
              <a:rPr lang="en-US" dirty="0" smtClean="0">
                <a:effectLst/>
              </a:rPr>
              <a:t>Aquaculture</a:t>
            </a:r>
          </a:p>
          <a:p>
            <a:pPr eaLnBrk="1" hangingPunct="1">
              <a:buFont typeface="Arial" charset="0"/>
              <a:buChar char="•"/>
              <a:defRPr/>
            </a:pPr>
            <a:r>
              <a:rPr lang="en-US" dirty="0" smtClean="0">
                <a:effectLst/>
              </a:rPr>
              <a:t>Aquarium </a:t>
            </a:r>
            <a:r>
              <a:rPr lang="en-US" dirty="0" smtClean="0">
                <a:effectLst/>
              </a:rPr>
              <a:t>trade</a:t>
            </a:r>
          </a:p>
          <a:p>
            <a:pPr eaLnBrk="1" hangingPunct="1">
              <a:buFont typeface="Arial" charset="0"/>
              <a:buChar char="•"/>
              <a:defRPr/>
            </a:pPr>
            <a:r>
              <a:rPr lang="en-US" dirty="0" smtClean="0">
                <a:effectLst/>
              </a:rPr>
              <a:t>Common Theme????</a:t>
            </a:r>
            <a:endParaRPr lang="en-US" dirty="0" smtClean="0">
              <a:effectLst/>
            </a:endParaRPr>
          </a:p>
          <a:p>
            <a:pPr eaLnBrk="1" hangingPunct="1">
              <a:buFont typeface="Arial" charset="0"/>
              <a:buChar char="•"/>
              <a:defRPr/>
            </a:pPr>
            <a:endParaRPr lang="en-US" dirty="0" smtClean="0"/>
          </a:p>
          <a:p>
            <a:pPr eaLnBrk="1" hangingPunct="1">
              <a:buFont typeface="Arial" charset="0"/>
              <a:buChar char="•"/>
              <a:defRPr/>
            </a:pPr>
            <a:endParaRPr lang="en-US" dirty="0" smtClean="0"/>
          </a:p>
        </p:txBody>
      </p:sp>
      <p:sp>
        <p:nvSpPr>
          <p:cNvPr id="7172" name="Line 14"/>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178192" name="Picture 16" descr="deballast3"/>
          <p:cNvPicPr>
            <a:picLocks noChangeAspect="1" noChangeArrowheads="1"/>
          </p:cNvPicPr>
          <p:nvPr/>
        </p:nvPicPr>
        <p:blipFill>
          <a:blip r:embed="rId3" cstate="print"/>
          <a:srcRect/>
          <a:stretch>
            <a:fillRect/>
          </a:stretch>
        </p:blipFill>
        <p:spPr bwMode="auto">
          <a:xfrm>
            <a:off x="6574972" y="3492190"/>
            <a:ext cx="2256745" cy="3131314"/>
          </a:xfrm>
          <a:prstGeom prst="roundRect">
            <a:avLst/>
          </a:prstGeom>
          <a:noFill/>
          <a:ln w="12700">
            <a:noFill/>
            <a:miter lim="800000"/>
            <a:headEnd/>
            <a:tailEnd/>
          </a:ln>
          <a:scene3d>
            <a:camera prst="orthographicFront"/>
            <a:lightRig rig="threePt" dir="t"/>
          </a:scene3d>
          <a:sp3d>
            <a:bevelT/>
          </a:sp3d>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p:cNvSpPr>
            <a:spLocks noGrp="1" noChangeArrowheads="1"/>
          </p:cNvSpPr>
          <p:nvPr>
            <p:ph type="title"/>
          </p:nvPr>
        </p:nvSpPr>
        <p:spPr>
          <a:xfrm>
            <a:off x="457200" y="206375"/>
            <a:ext cx="8229600" cy="1139825"/>
          </a:xfrm>
        </p:spPr>
        <p:txBody>
          <a:bodyPr/>
          <a:lstStyle/>
          <a:p>
            <a:pPr eaLnBrk="1" hangingPunct="1">
              <a:defRPr/>
            </a:pPr>
            <a:r>
              <a:rPr lang="en-US" sz="5400" b="1">
                <a:latin typeface="Candara" pitchFamily="34" charset="0"/>
              </a:rPr>
              <a:t>How do they spread?</a:t>
            </a:r>
          </a:p>
        </p:txBody>
      </p:sp>
      <p:sp>
        <p:nvSpPr>
          <p:cNvPr id="8195" name="Rectangle 3"/>
          <p:cNvSpPr>
            <a:spLocks noGrp="1" noChangeArrowheads="1"/>
          </p:cNvSpPr>
          <p:nvPr>
            <p:ph type="body" idx="1"/>
          </p:nvPr>
        </p:nvSpPr>
        <p:spPr>
          <a:xfrm>
            <a:off x="4805363" y="1701800"/>
            <a:ext cx="4152900" cy="4235450"/>
          </a:xfrm>
        </p:spPr>
        <p:txBody>
          <a:bodyPr/>
          <a:lstStyle/>
          <a:p>
            <a:pPr eaLnBrk="1" hangingPunct="1">
              <a:lnSpc>
                <a:spcPct val="80000"/>
              </a:lnSpc>
              <a:buFont typeface="Arial" charset="0"/>
              <a:buChar char="•"/>
            </a:pPr>
            <a:r>
              <a:rPr lang="en-US" sz="3000" smtClean="0">
                <a:effectLst/>
              </a:rPr>
              <a:t>Boaters</a:t>
            </a:r>
          </a:p>
          <a:p>
            <a:pPr eaLnBrk="1" hangingPunct="1">
              <a:lnSpc>
                <a:spcPct val="80000"/>
              </a:lnSpc>
              <a:buFont typeface="Arial" charset="0"/>
              <a:buChar char="•"/>
            </a:pPr>
            <a:endParaRPr lang="en-US" sz="1000" smtClean="0">
              <a:effectLst/>
            </a:endParaRPr>
          </a:p>
          <a:p>
            <a:pPr eaLnBrk="1" hangingPunct="1">
              <a:lnSpc>
                <a:spcPct val="80000"/>
              </a:lnSpc>
              <a:buFont typeface="Arial" charset="0"/>
              <a:buChar char="•"/>
            </a:pPr>
            <a:r>
              <a:rPr lang="en-US" sz="3000" smtClean="0">
                <a:effectLst/>
              </a:rPr>
              <a:t>Anglers</a:t>
            </a:r>
          </a:p>
          <a:p>
            <a:pPr eaLnBrk="1" hangingPunct="1">
              <a:lnSpc>
                <a:spcPct val="80000"/>
              </a:lnSpc>
              <a:buFont typeface="Arial" charset="0"/>
              <a:buChar char="•"/>
            </a:pPr>
            <a:endParaRPr lang="en-US" sz="1000" smtClean="0">
              <a:effectLst/>
            </a:endParaRPr>
          </a:p>
          <a:p>
            <a:pPr eaLnBrk="1" hangingPunct="1">
              <a:lnSpc>
                <a:spcPct val="80000"/>
              </a:lnSpc>
              <a:buFont typeface="Arial" charset="0"/>
              <a:buChar char="•"/>
            </a:pPr>
            <a:r>
              <a:rPr lang="en-US" sz="3000" smtClean="0">
                <a:effectLst/>
              </a:rPr>
              <a:t>Other water users (sea planes, SCUBA, etc) </a:t>
            </a:r>
          </a:p>
          <a:p>
            <a:pPr eaLnBrk="1" hangingPunct="1">
              <a:lnSpc>
                <a:spcPct val="80000"/>
              </a:lnSpc>
              <a:buFont typeface="Arial" charset="0"/>
              <a:buChar char="•"/>
            </a:pPr>
            <a:endParaRPr lang="en-US" sz="1000" smtClean="0">
              <a:effectLst/>
            </a:endParaRPr>
          </a:p>
          <a:p>
            <a:pPr eaLnBrk="1" hangingPunct="1">
              <a:lnSpc>
                <a:spcPct val="80000"/>
              </a:lnSpc>
              <a:buFont typeface="Arial" charset="0"/>
              <a:buChar char="•"/>
            </a:pPr>
            <a:r>
              <a:rPr lang="en-US" sz="3000" smtClean="0">
                <a:effectLst/>
              </a:rPr>
              <a:t>Water garden &amp; aquarium owners</a:t>
            </a:r>
          </a:p>
          <a:p>
            <a:pPr eaLnBrk="1" hangingPunct="1">
              <a:lnSpc>
                <a:spcPct val="80000"/>
              </a:lnSpc>
              <a:buFont typeface="Arial" charset="0"/>
              <a:buChar char="•"/>
            </a:pPr>
            <a:endParaRPr lang="en-US" sz="1000" smtClean="0">
              <a:effectLst/>
            </a:endParaRPr>
          </a:p>
          <a:p>
            <a:pPr eaLnBrk="1" hangingPunct="1">
              <a:lnSpc>
                <a:spcPct val="80000"/>
              </a:lnSpc>
              <a:buFont typeface="Arial" charset="0"/>
              <a:buChar char="•"/>
            </a:pPr>
            <a:r>
              <a:rPr lang="en-US" sz="3000" smtClean="0">
                <a:effectLst/>
              </a:rPr>
              <a:t>Natural dispersal</a:t>
            </a:r>
            <a:endParaRPr lang="en-US" sz="2800" smtClean="0">
              <a:effectLst/>
            </a:endParaRPr>
          </a:p>
          <a:p>
            <a:pPr eaLnBrk="1" hangingPunct="1">
              <a:lnSpc>
                <a:spcPct val="80000"/>
              </a:lnSpc>
              <a:buFont typeface="Arial" charset="0"/>
              <a:buChar char="•"/>
            </a:pPr>
            <a:endParaRPr lang="en-US" sz="2800" smtClean="0">
              <a:effectLst/>
            </a:endParaRPr>
          </a:p>
        </p:txBody>
      </p:sp>
      <p:sp>
        <p:nvSpPr>
          <p:cNvPr id="8196" name="Line 4"/>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363526" name="Picture 6" descr="lake photos CD 232"/>
          <p:cNvPicPr>
            <a:picLocks noChangeAspect="1" noChangeArrowheads="1"/>
          </p:cNvPicPr>
          <p:nvPr/>
        </p:nvPicPr>
        <p:blipFill>
          <a:blip r:embed="rId3" cstate="print"/>
          <a:srcRect/>
          <a:stretch>
            <a:fillRect/>
          </a:stretch>
        </p:blipFill>
        <p:spPr bwMode="auto">
          <a:xfrm>
            <a:off x="273050" y="1512888"/>
            <a:ext cx="3810000" cy="2506662"/>
          </a:xfrm>
          <a:prstGeom prst="roundRect">
            <a:avLst/>
          </a:prstGeom>
          <a:noFill/>
          <a:ln w="12700">
            <a:noFill/>
            <a:miter lim="800000"/>
            <a:headEnd/>
            <a:tailEnd/>
          </a:ln>
          <a:scene3d>
            <a:camera prst="orthographicFront"/>
            <a:lightRig rig="threePt" dir="t"/>
          </a:scene3d>
          <a:sp3d>
            <a:bevelT/>
          </a:sp3d>
        </p:spPr>
      </p:pic>
      <p:pic>
        <p:nvPicPr>
          <p:cNvPr id="363527" name="Picture 7" descr="Flowers  May  13  2006 001"/>
          <p:cNvPicPr>
            <a:picLocks noChangeAspect="1" noChangeArrowheads="1"/>
          </p:cNvPicPr>
          <p:nvPr/>
        </p:nvPicPr>
        <p:blipFill>
          <a:blip r:embed="rId4" cstate="print"/>
          <a:srcRect/>
          <a:stretch>
            <a:fillRect/>
          </a:stretch>
        </p:blipFill>
        <p:spPr bwMode="auto">
          <a:xfrm>
            <a:off x="287338" y="4310063"/>
            <a:ext cx="3843337" cy="2300287"/>
          </a:xfrm>
          <a:prstGeom prst="roundRect">
            <a:avLst/>
          </a:prstGeom>
          <a:noFill/>
          <a:ln w="12700">
            <a:noFill/>
            <a:miter lim="800000"/>
            <a:headEnd/>
            <a:tailEnd/>
          </a:ln>
          <a:scene3d>
            <a:camera prst="orthographicFront"/>
            <a:lightRig rig="threePt" dir="t"/>
          </a:scene3d>
          <a:sp3d>
            <a:bevelT/>
          </a:sp3d>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80" name="Rectangle 4"/>
          <p:cNvSpPr>
            <a:spLocks noChangeArrowheads="1"/>
          </p:cNvSpPr>
          <p:nvPr/>
        </p:nvSpPr>
        <p:spPr bwMode="auto">
          <a:xfrm>
            <a:off x="642938" y="9525"/>
            <a:ext cx="7772400" cy="1143000"/>
          </a:xfrm>
          <a:prstGeom prst="rect">
            <a:avLst/>
          </a:prstGeom>
          <a:noFill/>
          <a:ln w="9525">
            <a:noFill/>
            <a:miter lim="800000"/>
            <a:headEnd/>
            <a:tailEnd/>
          </a:ln>
        </p:spPr>
        <p:txBody>
          <a:bodyPr anchor="b"/>
          <a:lstStyle/>
          <a:p>
            <a:pPr algn="ctr">
              <a:defRPr/>
            </a:pPr>
            <a:r>
              <a:rPr lang="en-US" sz="5400" b="1">
                <a:solidFill>
                  <a:schemeClr val="tx2"/>
                </a:solidFill>
                <a:effectLst>
                  <a:outerShdw blurRad="38100" dist="38100" dir="2700000" algn="tl">
                    <a:srgbClr val="000000"/>
                  </a:outerShdw>
                </a:effectLst>
                <a:latin typeface="Candara" pitchFamily="34" charset="0"/>
                <a:cs typeface="+mn-cs"/>
              </a:rPr>
              <a:t>Why do we care?</a:t>
            </a:r>
          </a:p>
        </p:txBody>
      </p:sp>
      <p:sp>
        <p:nvSpPr>
          <p:cNvPr id="9219" name="Rectangle 5"/>
          <p:cNvSpPr>
            <a:spLocks noChangeArrowheads="1"/>
          </p:cNvSpPr>
          <p:nvPr/>
        </p:nvSpPr>
        <p:spPr bwMode="auto">
          <a:xfrm>
            <a:off x="285750" y="1447800"/>
            <a:ext cx="7772400" cy="5160963"/>
          </a:xfrm>
          <a:prstGeom prst="rect">
            <a:avLst/>
          </a:prstGeom>
          <a:noFill/>
          <a:ln w="9525">
            <a:noFill/>
            <a:miter lim="800000"/>
            <a:headEnd/>
            <a:tailEnd/>
          </a:ln>
        </p:spPr>
        <p:txBody>
          <a:bodyPr/>
          <a:lstStyle/>
          <a:p>
            <a:pPr marL="342900" indent="-342900">
              <a:spcBef>
                <a:spcPct val="20000"/>
              </a:spcBef>
              <a:buClr>
                <a:schemeClr val="hlink"/>
              </a:buClr>
              <a:buSzPct val="80000"/>
              <a:buFont typeface="Arial" charset="0"/>
              <a:buChar char="•"/>
            </a:pPr>
            <a:r>
              <a:rPr lang="en-US" sz="3000">
                <a:latin typeface="Calibri" pitchFamily="34" charset="0"/>
              </a:rPr>
              <a:t>Economic impacts</a:t>
            </a:r>
          </a:p>
          <a:p>
            <a:pPr marL="742950" lvl="1" indent="-285750">
              <a:spcBef>
                <a:spcPct val="20000"/>
              </a:spcBef>
              <a:buClr>
                <a:schemeClr val="tx2"/>
              </a:buClr>
              <a:buSzPct val="50000"/>
              <a:buFont typeface="Arial" charset="0"/>
              <a:buChar char="•"/>
            </a:pPr>
            <a:r>
              <a:rPr lang="en-US" sz="3000">
                <a:latin typeface="Calibri" pitchFamily="34" charset="0"/>
              </a:rPr>
              <a:t>Sport and commercial fishing</a:t>
            </a:r>
          </a:p>
          <a:p>
            <a:pPr marL="742950" lvl="1" indent="-285750">
              <a:spcBef>
                <a:spcPct val="20000"/>
              </a:spcBef>
              <a:buClr>
                <a:schemeClr val="tx2"/>
              </a:buClr>
              <a:buSzPct val="50000"/>
              <a:buFont typeface="Arial" charset="0"/>
              <a:buChar char="•"/>
            </a:pPr>
            <a:r>
              <a:rPr lang="en-US" sz="3000">
                <a:latin typeface="Calibri" pitchFamily="34" charset="0"/>
              </a:rPr>
              <a:t>Tourism</a:t>
            </a:r>
          </a:p>
          <a:p>
            <a:pPr marL="742950" lvl="1" indent="-285750">
              <a:spcBef>
                <a:spcPct val="20000"/>
              </a:spcBef>
              <a:buClr>
                <a:schemeClr val="tx2"/>
              </a:buClr>
              <a:buSzPct val="50000"/>
              <a:buFont typeface="Arial" charset="0"/>
              <a:buChar char="•"/>
            </a:pPr>
            <a:r>
              <a:rPr lang="en-US" sz="3000">
                <a:latin typeface="Calibri" pitchFamily="34" charset="0"/>
              </a:rPr>
              <a:t>Water users &amp; property owners</a:t>
            </a:r>
          </a:p>
          <a:p>
            <a:pPr marL="342900" indent="-342900">
              <a:spcBef>
                <a:spcPct val="20000"/>
              </a:spcBef>
              <a:buClr>
                <a:schemeClr val="hlink"/>
              </a:buClr>
              <a:buSzPct val="80000"/>
              <a:buFont typeface="Arial" charset="0"/>
              <a:buChar char="•"/>
            </a:pPr>
            <a:r>
              <a:rPr lang="en-US" sz="3000">
                <a:latin typeface="Calibri" pitchFamily="34" charset="0"/>
              </a:rPr>
              <a:t>Ecological</a:t>
            </a:r>
          </a:p>
          <a:p>
            <a:pPr marL="742950" lvl="1" indent="-285750">
              <a:spcBef>
                <a:spcPct val="20000"/>
              </a:spcBef>
              <a:buClr>
                <a:schemeClr val="tx2"/>
              </a:buClr>
              <a:buSzPct val="50000"/>
              <a:buFont typeface="Arial" charset="0"/>
              <a:buChar char="•"/>
            </a:pPr>
            <a:r>
              <a:rPr lang="en-US" sz="3000">
                <a:latin typeface="Calibri" pitchFamily="34" charset="0"/>
              </a:rPr>
              <a:t>Native fish, invertebrates, plants impacted </a:t>
            </a:r>
          </a:p>
          <a:p>
            <a:pPr marL="342900" indent="-342900">
              <a:spcBef>
                <a:spcPct val="20000"/>
              </a:spcBef>
              <a:buClr>
                <a:schemeClr val="hlink"/>
              </a:buClr>
              <a:buSzPct val="80000"/>
              <a:buFont typeface="Arial" charset="0"/>
              <a:buChar char="•"/>
            </a:pPr>
            <a:r>
              <a:rPr lang="en-US" sz="3000">
                <a:latin typeface="Calibri" pitchFamily="34" charset="0"/>
              </a:rPr>
              <a:t>Recreational impacts</a:t>
            </a:r>
          </a:p>
          <a:p>
            <a:pPr marL="742950" lvl="1" indent="-285750">
              <a:spcBef>
                <a:spcPct val="20000"/>
              </a:spcBef>
              <a:buClr>
                <a:schemeClr val="tx2"/>
              </a:buClr>
              <a:buSzPct val="50000"/>
              <a:buFont typeface="Arial" charset="0"/>
              <a:buChar char="•"/>
            </a:pPr>
            <a:r>
              <a:rPr lang="en-US" sz="3000">
                <a:latin typeface="Calibri" pitchFamily="34" charset="0"/>
              </a:rPr>
              <a:t>Boating</a:t>
            </a:r>
          </a:p>
          <a:p>
            <a:pPr marL="742950" lvl="1" indent="-285750">
              <a:spcBef>
                <a:spcPct val="20000"/>
              </a:spcBef>
              <a:buClr>
                <a:schemeClr val="tx2"/>
              </a:buClr>
              <a:buSzPct val="50000"/>
              <a:buFont typeface="Arial" charset="0"/>
              <a:buChar char="•"/>
            </a:pPr>
            <a:r>
              <a:rPr lang="en-US" sz="3000">
                <a:latin typeface="Calibri" pitchFamily="34" charset="0"/>
              </a:rPr>
              <a:t>Angling</a:t>
            </a:r>
          </a:p>
          <a:p>
            <a:pPr marL="342900" indent="-342900">
              <a:spcBef>
                <a:spcPct val="20000"/>
              </a:spcBef>
              <a:buClr>
                <a:schemeClr val="hlink"/>
              </a:buClr>
              <a:buSzPct val="80000"/>
              <a:buFont typeface="Arial" charset="0"/>
              <a:buChar char="•"/>
            </a:pPr>
            <a:endParaRPr lang="en-US"/>
          </a:p>
        </p:txBody>
      </p:sp>
      <p:sp>
        <p:nvSpPr>
          <p:cNvPr id="9220" name="Line 10"/>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337931" name="Picture 11" descr="Great Lake  Sunk Truck   Jan 21 2006 010"/>
          <p:cNvPicPr>
            <a:picLocks noChangeAspect="1" noChangeArrowheads="1"/>
          </p:cNvPicPr>
          <p:nvPr/>
        </p:nvPicPr>
        <p:blipFill>
          <a:blip r:embed="rId3" cstate="print"/>
          <a:srcRect/>
          <a:stretch>
            <a:fillRect/>
          </a:stretch>
        </p:blipFill>
        <p:spPr bwMode="auto">
          <a:xfrm>
            <a:off x="6326188" y="1581150"/>
            <a:ext cx="2509837" cy="2422525"/>
          </a:xfrm>
          <a:prstGeom prst="roundRect">
            <a:avLst/>
          </a:prstGeom>
          <a:noFill/>
          <a:ln w="12700">
            <a:noFill/>
            <a:miter lim="800000"/>
            <a:headEnd/>
            <a:tailEnd/>
          </a:ln>
          <a:scene3d>
            <a:camera prst="orthographicFront"/>
            <a:lightRig rig="threePt" dir="t"/>
          </a:scene3d>
          <a:sp3d>
            <a:bevelT/>
          </a:sp3d>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002060"/>
                </a:solidFill>
              </a:rPr>
              <a:t>What is expected from AIS Monitors?</a:t>
            </a:r>
            <a:endParaRPr lang="en-US" b="1" dirty="0">
              <a:solidFill>
                <a:srgbClr val="002060"/>
              </a:solidFill>
            </a:endParaRPr>
          </a:p>
        </p:txBody>
      </p:sp>
      <p:sp>
        <p:nvSpPr>
          <p:cNvPr id="4" name="Content Placeholder 3"/>
          <p:cNvSpPr>
            <a:spLocks noGrp="1"/>
          </p:cNvSpPr>
          <p:nvPr>
            <p:ph idx="1"/>
          </p:nvPr>
        </p:nvSpPr>
        <p:spPr>
          <a:xfrm>
            <a:off x="280988" y="1525588"/>
            <a:ext cx="8612187" cy="5111750"/>
          </a:xfrm>
        </p:spPr>
        <p:txBody>
          <a:bodyPr/>
          <a:lstStyle/>
          <a:p>
            <a:pPr>
              <a:defRPr/>
            </a:pPr>
            <a:r>
              <a:rPr lang="en-US" sz="2800" dirty="0" smtClean="0"/>
              <a:t>Participants will attend the AIS Training</a:t>
            </a:r>
          </a:p>
          <a:p>
            <a:pPr>
              <a:defRPr/>
            </a:pPr>
            <a:r>
              <a:rPr lang="en-US" sz="2800" dirty="0" smtClean="0"/>
              <a:t>Participants will complete the required monitoring and data recording in a timely fashion</a:t>
            </a:r>
          </a:p>
          <a:p>
            <a:pPr lvl="1">
              <a:defRPr/>
            </a:pPr>
            <a:r>
              <a:rPr lang="en-US" sz="2400" dirty="0" smtClean="0">
                <a:solidFill>
                  <a:srgbClr val="FFFF00"/>
                </a:solidFill>
              </a:rPr>
              <a:t>Once in May</a:t>
            </a:r>
          </a:p>
          <a:p>
            <a:pPr lvl="1">
              <a:defRPr/>
            </a:pPr>
            <a:r>
              <a:rPr lang="en-US" sz="2400" dirty="0" smtClean="0">
                <a:solidFill>
                  <a:srgbClr val="FFFF00"/>
                </a:solidFill>
              </a:rPr>
              <a:t>Twice in June, July,  August, and September (if conditions allow )</a:t>
            </a:r>
          </a:p>
          <a:p>
            <a:pPr lvl="2">
              <a:defRPr/>
            </a:pPr>
            <a:r>
              <a:rPr lang="en-US" sz="2000" b="1" dirty="0" smtClean="0">
                <a:solidFill>
                  <a:srgbClr val="000000"/>
                </a:solidFill>
                <a:effectLst/>
              </a:rPr>
              <a:t>Perhaps only do a portion of the monitoring (open water) Once in September</a:t>
            </a:r>
          </a:p>
          <a:p>
            <a:pPr lvl="1">
              <a:defRPr/>
            </a:pPr>
            <a:r>
              <a:rPr lang="en-US" sz="2400" dirty="0" smtClean="0">
                <a:solidFill>
                  <a:srgbClr val="FFFF00"/>
                </a:solidFill>
              </a:rPr>
              <a:t>Once in October</a:t>
            </a:r>
          </a:p>
          <a:p>
            <a:pPr>
              <a:defRPr/>
            </a:pPr>
            <a:r>
              <a:rPr lang="en-US" sz="2800" dirty="0" smtClean="0"/>
              <a:t>Participant will report their findings to the Lake Association at the end of the season</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002060"/>
                </a:solidFill>
              </a:rPr>
              <a:t/>
            </a:r>
            <a:br>
              <a:rPr lang="en-US" b="1" dirty="0" smtClean="0">
                <a:solidFill>
                  <a:srgbClr val="002060"/>
                </a:solidFill>
              </a:rPr>
            </a:br>
            <a:r>
              <a:rPr lang="en-US" b="1" dirty="0" smtClean="0">
                <a:solidFill>
                  <a:srgbClr val="002060"/>
                </a:solidFill>
              </a:rPr>
              <a:t> What will you be doing? </a:t>
            </a:r>
            <a:r>
              <a:rPr lang="en-US" dirty="0"/>
              <a:t/>
            </a:r>
            <a:br>
              <a:rPr lang="en-US" dirty="0"/>
            </a:br>
            <a:endParaRPr lang="en-US" dirty="0"/>
          </a:p>
        </p:txBody>
      </p:sp>
      <p:sp>
        <p:nvSpPr>
          <p:cNvPr id="3" name="Content Placeholder 2"/>
          <p:cNvSpPr>
            <a:spLocks noGrp="1"/>
          </p:cNvSpPr>
          <p:nvPr>
            <p:ph idx="1"/>
          </p:nvPr>
        </p:nvSpPr>
        <p:spPr>
          <a:xfrm>
            <a:off x="309563" y="1173163"/>
            <a:ext cx="8229600" cy="4525962"/>
          </a:xfrm>
        </p:spPr>
        <p:txBody>
          <a:bodyPr/>
          <a:lstStyle/>
          <a:p>
            <a:pPr>
              <a:defRPr/>
            </a:pPr>
            <a:r>
              <a:rPr lang="en-US" sz="2800" dirty="0" smtClean="0"/>
              <a:t>Monitoring your area for aquatic Invasive species in the shallow water (littoral zone)</a:t>
            </a:r>
          </a:p>
          <a:p>
            <a:pPr>
              <a:defRPr/>
            </a:pPr>
            <a:r>
              <a:rPr lang="en-US" sz="2800" dirty="0" smtClean="0"/>
              <a:t>Monitoring your area for purple loosestrife, Japanese knotweed, and </a:t>
            </a:r>
            <a:r>
              <a:rPr lang="en-US" sz="2800" dirty="0" err="1" smtClean="0"/>
              <a:t>phragmites</a:t>
            </a:r>
            <a:r>
              <a:rPr lang="en-US" sz="2800" dirty="0" smtClean="0"/>
              <a:t> on the shoreline and possibly in adjacent wetlands</a:t>
            </a:r>
          </a:p>
          <a:p>
            <a:pPr>
              <a:defRPr/>
            </a:pPr>
            <a:r>
              <a:rPr lang="en-US" sz="2800" dirty="0" smtClean="0"/>
              <a:t>Remove isolated curly-leaf pondweed and purple loosestrife plants if accessible by raking, pulling, or cutting ????</a:t>
            </a:r>
          </a:p>
          <a:p>
            <a:pPr>
              <a:defRPr/>
            </a:pPr>
            <a:r>
              <a:rPr lang="en-US" sz="2800" dirty="0" smtClean="0"/>
              <a:t>Record locations of all suspect AIS including purple loosestrife and </a:t>
            </a:r>
            <a:r>
              <a:rPr lang="en-US" sz="2800" dirty="0" err="1" smtClean="0"/>
              <a:t>phragmites</a:t>
            </a:r>
            <a:r>
              <a:rPr lang="en-US" sz="2800" dirty="0" smtClean="0"/>
              <a:t> with a GPS or on a lake map (GPS only if you already own one or are willing to purchase one)  </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002060"/>
                </a:solidFill>
              </a:rPr>
              <a:t>More of what you will be doing.</a:t>
            </a:r>
            <a:endParaRPr lang="en-US" b="1" dirty="0">
              <a:solidFill>
                <a:srgbClr val="002060"/>
              </a:solidFill>
            </a:endParaRPr>
          </a:p>
        </p:txBody>
      </p:sp>
      <p:sp>
        <p:nvSpPr>
          <p:cNvPr id="3" name="Content Placeholder 2"/>
          <p:cNvSpPr>
            <a:spLocks noGrp="1"/>
          </p:cNvSpPr>
          <p:nvPr>
            <p:ph idx="1"/>
          </p:nvPr>
        </p:nvSpPr>
        <p:spPr/>
        <p:txBody>
          <a:bodyPr/>
          <a:lstStyle/>
          <a:p>
            <a:pPr>
              <a:defRPr/>
            </a:pPr>
            <a:r>
              <a:rPr lang="en-US" sz="2800" dirty="0" smtClean="0"/>
              <a:t>Place a rusty crayfish trap in an appropriate area within your zone and monitor it for at least three days in a row</a:t>
            </a:r>
          </a:p>
          <a:p>
            <a:pPr>
              <a:defRPr/>
            </a:pPr>
            <a:r>
              <a:rPr lang="en-US" sz="2800" dirty="0" smtClean="0"/>
              <a:t>Watch for other invasive species like hydrilla, Japanese knotweed, freshwater jellyfish, etc.</a:t>
            </a:r>
          </a:p>
          <a:p>
            <a:pPr>
              <a:defRPr/>
            </a:pPr>
            <a:r>
              <a:rPr lang="en-US" sz="2800" dirty="0" smtClean="0"/>
              <a:t>Take pictures, collect suspect samples, and record where, when, and what was found</a:t>
            </a:r>
          </a:p>
          <a:p>
            <a:pPr>
              <a:defRPr/>
            </a:pPr>
            <a:r>
              <a:rPr lang="en-US" sz="2800" dirty="0" smtClean="0"/>
              <a:t>Complete all necessary AIS Monitoring Paper work and get it </a:t>
            </a:r>
            <a:r>
              <a:rPr lang="en-US" sz="2800" smtClean="0"/>
              <a:t>submitted </a:t>
            </a:r>
            <a:r>
              <a:rPr lang="en-US" sz="2800" smtClean="0"/>
              <a:t>on SWIMS </a:t>
            </a:r>
            <a:endParaRPr lang="en-US" sz="2800"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28600" y="381000"/>
            <a:ext cx="8469313" cy="838200"/>
          </a:xfrm>
        </p:spPr>
        <p:txBody>
          <a:bodyPr/>
          <a:lstStyle/>
          <a:p>
            <a:pPr eaLnBrk="1" hangingPunct="1">
              <a:defRPr/>
            </a:pPr>
            <a:r>
              <a:rPr lang="en-US" sz="5400" b="1">
                <a:latin typeface="Candara" pitchFamily="34" charset="0"/>
              </a:rPr>
              <a:t>Zebra Mussels</a:t>
            </a:r>
          </a:p>
        </p:txBody>
      </p:sp>
      <p:sp>
        <p:nvSpPr>
          <p:cNvPr id="13315" name="Rectangle 4"/>
          <p:cNvSpPr>
            <a:spLocks noGrp="1" noChangeArrowheads="1"/>
          </p:cNvSpPr>
          <p:nvPr>
            <p:ph type="body" sz="half" idx="2"/>
          </p:nvPr>
        </p:nvSpPr>
        <p:spPr>
          <a:xfrm>
            <a:off x="4056063" y="1524000"/>
            <a:ext cx="4706937" cy="5145088"/>
          </a:xfrm>
        </p:spPr>
        <p:txBody>
          <a:bodyPr/>
          <a:lstStyle/>
          <a:p>
            <a:pPr eaLnBrk="1" hangingPunct="1">
              <a:buFont typeface="Arial" charset="0"/>
              <a:buChar char="•"/>
            </a:pPr>
            <a:r>
              <a:rPr lang="en-US" sz="2400" smtClean="0">
                <a:effectLst/>
              </a:rPr>
              <a:t>Ballast water introduction to the Great Lakes in 1980’s</a:t>
            </a:r>
          </a:p>
          <a:p>
            <a:pPr eaLnBrk="1" hangingPunct="1">
              <a:buFont typeface="Arial" charset="0"/>
              <a:buChar char="•"/>
            </a:pPr>
            <a:endParaRPr lang="en-US" sz="1000" smtClean="0">
              <a:effectLst/>
            </a:endParaRPr>
          </a:p>
          <a:p>
            <a:pPr eaLnBrk="1" hangingPunct="1">
              <a:buFont typeface="Arial" charset="0"/>
              <a:buChar char="•"/>
            </a:pPr>
            <a:r>
              <a:rPr lang="en-US" sz="2400" smtClean="0">
                <a:effectLst/>
              </a:rPr>
              <a:t>Present in 130 WI inland lakes</a:t>
            </a:r>
            <a:endParaRPr lang="en-US" sz="1600" smtClean="0">
              <a:effectLst/>
            </a:endParaRPr>
          </a:p>
          <a:p>
            <a:pPr eaLnBrk="1" hangingPunct="1">
              <a:buFont typeface="Arial" charset="0"/>
              <a:buChar char="•"/>
            </a:pPr>
            <a:endParaRPr lang="en-US" sz="1000" smtClean="0">
              <a:effectLst/>
            </a:endParaRPr>
          </a:p>
          <a:p>
            <a:pPr eaLnBrk="1" hangingPunct="1">
              <a:buFont typeface="Arial" charset="0"/>
              <a:buChar char="•"/>
            </a:pPr>
            <a:r>
              <a:rPr lang="en-US" sz="2400" smtClean="0">
                <a:effectLst/>
              </a:rPr>
              <a:t>Attach to any hard surface - may reach tens of thousands per square meter!</a:t>
            </a:r>
          </a:p>
          <a:p>
            <a:pPr eaLnBrk="1" hangingPunct="1">
              <a:buFont typeface="Arial" charset="0"/>
              <a:buChar char="•"/>
            </a:pPr>
            <a:endParaRPr lang="en-US" sz="1000" smtClean="0">
              <a:effectLst/>
            </a:endParaRPr>
          </a:p>
          <a:p>
            <a:pPr eaLnBrk="1" hangingPunct="1">
              <a:buFont typeface="Arial" charset="0"/>
              <a:buChar char="•"/>
            </a:pPr>
            <a:r>
              <a:rPr lang="en-US" sz="2400" smtClean="0">
                <a:effectLst/>
              </a:rPr>
              <a:t>Are microscopic in early life stages</a:t>
            </a:r>
          </a:p>
          <a:p>
            <a:pPr eaLnBrk="1" hangingPunct="1">
              <a:buFont typeface="Arial" charset="0"/>
              <a:buChar char="•"/>
            </a:pPr>
            <a:endParaRPr lang="en-US" sz="1000" smtClean="0">
              <a:effectLst/>
            </a:endParaRPr>
          </a:p>
          <a:p>
            <a:pPr eaLnBrk="1" hangingPunct="1">
              <a:buFont typeface="Arial" charset="0"/>
              <a:buChar char="•"/>
            </a:pPr>
            <a:r>
              <a:rPr lang="en-US" sz="2400" smtClean="0">
                <a:effectLst/>
              </a:rPr>
              <a:t>Female can produce 1 million eggs/season</a:t>
            </a:r>
          </a:p>
        </p:txBody>
      </p:sp>
      <p:pic>
        <p:nvPicPr>
          <p:cNvPr id="23563" name="Picture 11" descr="ZM on stick"/>
          <p:cNvPicPr>
            <a:picLocks noChangeAspect="1" noChangeArrowheads="1"/>
          </p:cNvPicPr>
          <p:nvPr/>
        </p:nvPicPr>
        <p:blipFill>
          <a:blip r:embed="rId3" cstate="print"/>
          <a:srcRect/>
          <a:stretch>
            <a:fillRect/>
          </a:stretch>
        </p:blipFill>
        <p:spPr bwMode="auto">
          <a:xfrm>
            <a:off x="522288" y="1562100"/>
            <a:ext cx="3173412" cy="4813300"/>
          </a:xfrm>
          <a:prstGeom prst="roundRect">
            <a:avLst/>
          </a:prstGeom>
          <a:noFill/>
          <a:ln w="12700">
            <a:noFill/>
            <a:miter lim="800000"/>
            <a:headEnd/>
            <a:tailEnd/>
          </a:ln>
          <a:scene3d>
            <a:camera prst="orthographicFront"/>
            <a:lightRig rig="threePt" dir="t"/>
          </a:scene3d>
          <a:sp3d>
            <a:bevelT/>
          </a:sp3d>
        </p:spPr>
      </p:pic>
      <p:sp>
        <p:nvSpPr>
          <p:cNvPr id="13317" name="Line 12"/>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9" name="Rectangle 3"/>
          <p:cNvSpPr>
            <a:spLocks noGrp="1" noChangeArrowheads="1"/>
          </p:cNvSpPr>
          <p:nvPr>
            <p:ph type="title"/>
          </p:nvPr>
        </p:nvSpPr>
        <p:spPr>
          <a:xfrm>
            <a:off x="457200" y="234950"/>
            <a:ext cx="8229600" cy="1139825"/>
          </a:xfrm>
        </p:spPr>
        <p:txBody>
          <a:bodyPr/>
          <a:lstStyle/>
          <a:p>
            <a:pPr eaLnBrk="1" hangingPunct="1">
              <a:defRPr/>
            </a:pPr>
            <a:r>
              <a:rPr lang="en-US" sz="5400" b="1" dirty="0" err="1">
                <a:latin typeface="Candara" pitchFamily="34" charset="0"/>
              </a:rPr>
              <a:t>Quagga</a:t>
            </a:r>
            <a:r>
              <a:rPr lang="en-US" sz="5400" b="1" dirty="0">
                <a:latin typeface="Candara" pitchFamily="34" charset="0"/>
              </a:rPr>
              <a:t> Mussels</a:t>
            </a:r>
          </a:p>
        </p:txBody>
      </p:sp>
      <p:sp>
        <p:nvSpPr>
          <p:cNvPr id="14339" name="Rectangle 4"/>
          <p:cNvSpPr>
            <a:spLocks noGrp="1" noChangeArrowheads="1"/>
          </p:cNvSpPr>
          <p:nvPr>
            <p:ph type="body" sz="half" idx="2"/>
          </p:nvPr>
        </p:nvSpPr>
        <p:spPr>
          <a:xfrm>
            <a:off x="4391025" y="1514475"/>
            <a:ext cx="4565650" cy="4525963"/>
          </a:xfrm>
        </p:spPr>
        <p:txBody>
          <a:bodyPr/>
          <a:lstStyle/>
          <a:p>
            <a:pPr eaLnBrk="1" hangingPunct="1">
              <a:lnSpc>
                <a:spcPct val="90000"/>
              </a:lnSpc>
              <a:buFont typeface="Arial" charset="0"/>
              <a:buChar char="•"/>
            </a:pPr>
            <a:r>
              <a:rPr lang="en-US" sz="2800" smtClean="0">
                <a:effectLst/>
              </a:rPr>
              <a:t>Found in all Great Lakes but Superior</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Ballast water introduction</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Can survive wide range of temp. &amp; oxygen levels</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Can live directly on mud and sand</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Commonly found at 100 feet and deeper</a:t>
            </a:r>
          </a:p>
        </p:txBody>
      </p:sp>
      <p:sp>
        <p:nvSpPr>
          <p:cNvPr id="14340" name="Line 9"/>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12" name="Picture 11" descr="Qaugga with byssal thread May 12 2008 001.jpg"/>
          <p:cNvPicPr>
            <a:picLocks noChangeAspect="1"/>
          </p:cNvPicPr>
          <p:nvPr/>
        </p:nvPicPr>
        <p:blipFill>
          <a:blip r:embed="rId3" cstate="print"/>
          <a:srcRect l="19263" t="20434" r="36526" b="32987"/>
          <a:stretch>
            <a:fillRect/>
          </a:stretch>
        </p:blipFill>
        <p:spPr>
          <a:xfrm>
            <a:off x="683393" y="1648554"/>
            <a:ext cx="2656573" cy="1865927"/>
          </a:xfrm>
          <a:prstGeom prst="roundRect">
            <a:avLst/>
          </a:prstGeom>
          <a:scene3d>
            <a:camera prst="orthographicFront"/>
            <a:lightRig rig="threePt" dir="t"/>
          </a:scene3d>
          <a:sp3d>
            <a:bevelT/>
          </a:sp3d>
        </p:spPr>
      </p:pic>
      <p:pic>
        <p:nvPicPr>
          <p:cNvPr id="16" name="Picture 15" descr="quagga excellent zm not showign right parts.JPG"/>
          <p:cNvPicPr>
            <a:picLocks noChangeAspect="1"/>
          </p:cNvPicPr>
          <p:nvPr/>
        </p:nvPicPr>
        <p:blipFill>
          <a:blip r:embed="rId4" cstate="print"/>
          <a:srcRect l="19053" t="16329" r="54421" b="25250"/>
          <a:stretch>
            <a:fillRect/>
          </a:stretch>
        </p:blipFill>
        <p:spPr>
          <a:xfrm rot="5400000">
            <a:off x="1131672" y="3968993"/>
            <a:ext cx="1712229" cy="2513987"/>
          </a:xfrm>
          <a:prstGeom prst="roundRect">
            <a:avLst/>
          </a:prstGeom>
          <a:scene3d>
            <a:camera prst="orthographicFront"/>
            <a:lightRig rig="threePt" dir="t"/>
          </a:scene3d>
          <a:sp3d>
            <a:bevelT/>
          </a:sp3d>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rgbClr val="FFFF00"/>
                </a:solidFill>
              </a:rPr>
              <a:t>Mussels</a:t>
            </a:r>
            <a:br>
              <a:rPr lang="en-US" dirty="0" smtClean="0">
                <a:solidFill>
                  <a:srgbClr val="FFFF00"/>
                </a:solidFill>
              </a:rPr>
            </a:br>
            <a:r>
              <a:rPr lang="en-US" dirty="0" smtClean="0">
                <a:solidFill>
                  <a:srgbClr val="FFFF00"/>
                </a:solidFill>
              </a:rPr>
              <a:t>When, Where, and How to Look?</a:t>
            </a:r>
            <a:endParaRPr lang="en-US" dirty="0">
              <a:solidFill>
                <a:srgbClr val="FFFF00"/>
              </a:solidFill>
            </a:endParaRPr>
          </a:p>
        </p:txBody>
      </p:sp>
      <p:sp>
        <p:nvSpPr>
          <p:cNvPr id="3" name="Content Placeholder 2"/>
          <p:cNvSpPr>
            <a:spLocks noGrp="1"/>
          </p:cNvSpPr>
          <p:nvPr>
            <p:ph type="body" sz="half" idx="2"/>
          </p:nvPr>
        </p:nvSpPr>
        <p:spPr/>
        <p:txBody>
          <a:bodyPr/>
          <a:lstStyle/>
          <a:p>
            <a:pPr>
              <a:defRPr/>
            </a:pPr>
            <a:r>
              <a:rPr lang="en-US" sz="2800" dirty="0" smtClean="0"/>
              <a:t>Any hard underwater surfaces including dock structures, rocks, submerged trees, shoreline retaining structures</a:t>
            </a:r>
          </a:p>
          <a:p>
            <a:pPr>
              <a:defRPr/>
            </a:pPr>
            <a:r>
              <a:rPr lang="en-US" sz="2800" dirty="0" smtClean="0"/>
              <a:t>May through October</a:t>
            </a:r>
          </a:p>
          <a:p>
            <a:pPr>
              <a:defRPr/>
            </a:pPr>
            <a:r>
              <a:rPr lang="en-US" sz="2800" dirty="0" smtClean="0"/>
              <a:t>Run your hand over the hard surface and feel for attached critters</a:t>
            </a:r>
            <a:endParaRPr lang="en-US" sz="2800" dirty="0"/>
          </a:p>
        </p:txBody>
      </p:sp>
      <p:pic>
        <p:nvPicPr>
          <p:cNvPr id="15364" name="Picture 2" descr="http://www.badgerdocks.com/images/docks24-lg.jpg"/>
          <p:cNvPicPr>
            <a:picLocks noGrp="1" noChangeAspect="1" noChangeArrowheads="1"/>
          </p:cNvPicPr>
          <p:nvPr>
            <p:ph type="clipArt" sz="half" idx="1"/>
          </p:nvPr>
        </p:nvPicPr>
        <p:blipFill>
          <a:blip r:embed="rId2" cstate="print"/>
          <a:srcRect/>
          <a:stretch>
            <a:fillRect/>
          </a:stretch>
        </p:blipFill>
        <p:spPr>
          <a:xfrm>
            <a:off x="457200" y="2405063"/>
            <a:ext cx="4038600" cy="2916237"/>
          </a:xfr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114300" y="157163"/>
            <a:ext cx="9491663" cy="1143000"/>
          </a:xfrm>
        </p:spPr>
        <p:txBody>
          <a:bodyPr/>
          <a:lstStyle/>
          <a:p>
            <a:pPr eaLnBrk="1" hangingPunct="1">
              <a:defRPr/>
            </a:pPr>
            <a:r>
              <a:rPr lang="en-US" sz="5400" b="1" dirty="0">
                <a:latin typeface="Candara" pitchFamily="34" charset="0"/>
              </a:rPr>
              <a:t>Eurasian Water-milfoil</a:t>
            </a:r>
          </a:p>
        </p:txBody>
      </p:sp>
      <p:sp>
        <p:nvSpPr>
          <p:cNvPr id="16387" name="Rectangle 3"/>
          <p:cNvSpPr>
            <a:spLocks noGrp="1" noChangeArrowheads="1"/>
          </p:cNvSpPr>
          <p:nvPr>
            <p:ph type="body" sz="half" idx="2"/>
          </p:nvPr>
        </p:nvSpPr>
        <p:spPr>
          <a:xfrm>
            <a:off x="4648200" y="1676400"/>
            <a:ext cx="3998913" cy="4884738"/>
          </a:xfrm>
        </p:spPr>
        <p:txBody>
          <a:bodyPr/>
          <a:lstStyle/>
          <a:p>
            <a:pPr eaLnBrk="1" hangingPunct="1">
              <a:lnSpc>
                <a:spcPct val="90000"/>
              </a:lnSpc>
              <a:buFont typeface="Arial" charset="0"/>
              <a:buChar char="•"/>
            </a:pPr>
            <a:r>
              <a:rPr lang="en-US" sz="2800" smtClean="0">
                <a:effectLst/>
              </a:rPr>
              <a:t>First found in WI in 1960s</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Currently found in 539 WI lakes</a:t>
            </a:r>
            <a:endParaRPr lang="en-US" sz="1600" smtClean="0">
              <a:effectLst/>
            </a:endParaRP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Forms dense mats - interferes with water recreation</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Can spread from small fragments</a:t>
            </a:r>
          </a:p>
          <a:p>
            <a:pPr eaLnBrk="1" hangingPunct="1">
              <a:lnSpc>
                <a:spcPct val="90000"/>
              </a:lnSpc>
              <a:buFont typeface="Arial" charset="0"/>
              <a:buChar char="•"/>
            </a:pPr>
            <a:endParaRPr lang="en-US" sz="2800" smtClean="0">
              <a:effectLst/>
            </a:endParaRPr>
          </a:p>
        </p:txBody>
      </p:sp>
      <p:sp>
        <p:nvSpPr>
          <p:cNvPr id="16388" name="Line 7"/>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16389" name="Picture 4" descr="IMG_2443"/>
          <p:cNvPicPr>
            <a:picLocks noChangeAspect="1" noChangeArrowheads="1"/>
          </p:cNvPicPr>
          <p:nvPr/>
        </p:nvPicPr>
        <p:blipFill>
          <a:blip r:embed="rId3" cstate="print"/>
          <a:srcRect/>
          <a:stretch>
            <a:fillRect/>
          </a:stretch>
        </p:blipFill>
        <p:spPr bwMode="auto">
          <a:xfrm>
            <a:off x="415925" y="1317625"/>
            <a:ext cx="3684588" cy="2763838"/>
          </a:xfrm>
          <a:prstGeom prst="rect">
            <a:avLst/>
          </a:prstGeom>
          <a:noFill/>
          <a:ln w="9525">
            <a:noFill/>
            <a:miter lim="800000"/>
            <a:headEnd/>
            <a:tailEnd/>
          </a:ln>
        </p:spPr>
      </p:pic>
      <p:pic>
        <p:nvPicPr>
          <p:cNvPr id="16390" name="Picture 3" descr="June 2009 Minong EWM 033"/>
          <p:cNvPicPr>
            <a:picLocks noChangeAspect="1" noChangeArrowheads="1"/>
          </p:cNvPicPr>
          <p:nvPr/>
        </p:nvPicPr>
        <p:blipFill>
          <a:blip r:embed="rId4" cstate="print"/>
          <a:srcRect/>
          <a:stretch>
            <a:fillRect/>
          </a:stretch>
        </p:blipFill>
        <p:spPr bwMode="auto">
          <a:xfrm>
            <a:off x="377825" y="3962400"/>
            <a:ext cx="3795713" cy="2847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defRPr/>
            </a:pPr>
            <a:r>
              <a:rPr lang="en-US" dirty="0" smtClean="0">
                <a:solidFill>
                  <a:srgbClr val="FFFF00"/>
                </a:solidFill>
              </a:rPr>
              <a:t>EWM</a:t>
            </a:r>
            <a:br>
              <a:rPr lang="en-US" dirty="0" smtClean="0">
                <a:solidFill>
                  <a:srgbClr val="FFFF00"/>
                </a:solidFill>
              </a:rPr>
            </a:br>
            <a:r>
              <a:rPr lang="en-US" dirty="0" smtClean="0">
                <a:solidFill>
                  <a:srgbClr val="FFFF00"/>
                </a:solidFill>
              </a:rPr>
              <a:t>Where, When, and How to Look</a:t>
            </a:r>
            <a:endParaRPr lang="en-US" dirty="0">
              <a:solidFill>
                <a:srgbClr val="FFFF00"/>
              </a:solidFill>
            </a:endParaRPr>
          </a:p>
        </p:txBody>
      </p:sp>
      <p:sp>
        <p:nvSpPr>
          <p:cNvPr id="6" name="Text Placeholder 5"/>
          <p:cNvSpPr>
            <a:spLocks noGrp="1"/>
          </p:cNvSpPr>
          <p:nvPr>
            <p:ph type="body" sz="half" idx="1"/>
          </p:nvPr>
        </p:nvSpPr>
        <p:spPr/>
        <p:txBody>
          <a:bodyPr/>
          <a:lstStyle/>
          <a:p>
            <a:pPr>
              <a:defRPr/>
            </a:pPr>
            <a:r>
              <a:rPr lang="en-US" sz="2800" dirty="0" smtClean="0"/>
              <a:t>In all plant growing shallow water (littoral zone) May - October</a:t>
            </a:r>
          </a:p>
          <a:p>
            <a:pPr>
              <a:defRPr/>
            </a:pPr>
            <a:r>
              <a:rPr lang="en-US" sz="2800" dirty="0" smtClean="0"/>
              <a:t>Concentrate efforts along disturbed shorelines, boat landings, and docks</a:t>
            </a:r>
          </a:p>
          <a:p>
            <a:pPr>
              <a:defRPr/>
            </a:pPr>
            <a:r>
              <a:rPr lang="en-US" sz="2800" dirty="0" smtClean="0"/>
              <a:t>Use rakes, polarized sun glasses</a:t>
            </a:r>
          </a:p>
          <a:p>
            <a:pPr>
              <a:defRPr/>
            </a:pPr>
            <a:r>
              <a:rPr lang="en-US" sz="2800" dirty="0" smtClean="0"/>
              <a:t>Collect samples for closer analysis</a:t>
            </a:r>
            <a:endParaRPr lang="en-US" sz="2800" dirty="0"/>
          </a:p>
        </p:txBody>
      </p:sp>
      <p:pic>
        <p:nvPicPr>
          <p:cNvPr id="17412" name="Picture 2" descr="C:\Documents and Settings\dblumer\My Documents\Lake Projects\KO\Minong Flowage\Minong Flowage\Photos\Scott's Bridge and Minong Flowage Pictures 041.jpg"/>
          <p:cNvPicPr>
            <a:picLocks noGrp="1" noChangeAspect="1" noChangeArrowheads="1"/>
          </p:cNvPicPr>
          <p:nvPr>
            <p:ph type="clipArt" sz="half" idx="2"/>
          </p:nvPr>
        </p:nvPicPr>
        <p:blipFill>
          <a:blip r:embed="rId2" cstate="print"/>
          <a:srcRect/>
          <a:stretch>
            <a:fillRect/>
          </a:stretch>
        </p:blipFill>
        <p:spPr>
          <a:xfrm>
            <a:off x="4405313" y="2124075"/>
            <a:ext cx="4581525" cy="3435350"/>
          </a:xfr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Grp="1" noChangeArrowheads="1"/>
          </p:cNvSpPr>
          <p:nvPr>
            <p:ph type="title"/>
          </p:nvPr>
        </p:nvSpPr>
        <p:spPr>
          <a:xfrm>
            <a:off x="195263" y="192088"/>
            <a:ext cx="8680450" cy="1139825"/>
          </a:xfrm>
        </p:spPr>
        <p:txBody>
          <a:bodyPr/>
          <a:lstStyle/>
          <a:p>
            <a:pPr eaLnBrk="1" hangingPunct="1">
              <a:defRPr/>
            </a:pPr>
            <a:r>
              <a:rPr lang="en-US" sz="5400" b="1">
                <a:latin typeface="Candara" pitchFamily="34" charset="0"/>
              </a:rPr>
              <a:t>Purple Loosestrife</a:t>
            </a:r>
          </a:p>
        </p:txBody>
      </p:sp>
      <p:sp>
        <p:nvSpPr>
          <p:cNvPr id="18435" name="Rectangle 3"/>
          <p:cNvSpPr>
            <a:spLocks noGrp="1" noChangeArrowheads="1"/>
          </p:cNvSpPr>
          <p:nvPr>
            <p:ph type="body" sz="half" idx="2"/>
          </p:nvPr>
        </p:nvSpPr>
        <p:spPr>
          <a:xfrm>
            <a:off x="4022725" y="1514475"/>
            <a:ext cx="4756150" cy="4492625"/>
          </a:xfrm>
        </p:spPr>
        <p:txBody>
          <a:bodyPr/>
          <a:lstStyle/>
          <a:p>
            <a:pPr eaLnBrk="1" hangingPunct="1">
              <a:buFont typeface="Arial" charset="0"/>
              <a:buChar char="•"/>
            </a:pPr>
            <a:r>
              <a:rPr lang="en-US" sz="2800" smtClean="0">
                <a:effectLst/>
              </a:rPr>
              <a:t>Imported from Europe for gardens (late 1800s), also seeds in ballast water</a:t>
            </a:r>
          </a:p>
          <a:p>
            <a:pPr eaLnBrk="1" hangingPunct="1">
              <a:buFont typeface="Arial" charset="0"/>
              <a:buChar char="•"/>
            </a:pPr>
            <a:endParaRPr lang="en-US" sz="1000" smtClean="0">
              <a:effectLst/>
            </a:endParaRPr>
          </a:p>
          <a:p>
            <a:pPr eaLnBrk="1" hangingPunct="1">
              <a:buFont typeface="Arial" charset="0"/>
              <a:buChar char="•"/>
            </a:pPr>
            <a:r>
              <a:rPr lang="en-US" sz="2800" smtClean="0">
                <a:effectLst/>
              </a:rPr>
              <a:t>Crowds out native wetland species</a:t>
            </a:r>
          </a:p>
          <a:p>
            <a:pPr eaLnBrk="1" hangingPunct="1">
              <a:buFont typeface="Arial" charset="0"/>
              <a:buChar char="•"/>
            </a:pPr>
            <a:endParaRPr lang="en-US" sz="1000" smtClean="0">
              <a:effectLst/>
            </a:endParaRPr>
          </a:p>
          <a:p>
            <a:pPr eaLnBrk="1" hangingPunct="1">
              <a:buFont typeface="Arial" charset="0"/>
              <a:buChar char="•"/>
            </a:pPr>
            <a:r>
              <a:rPr lang="en-US" sz="2800" smtClean="0">
                <a:effectLst/>
              </a:rPr>
              <a:t>Spreads rapidly: &gt;1 million seeds annually, plus vegetative spread</a:t>
            </a:r>
          </a:p>
          <a:p>
            <a:pPr eaLnBrk="1" hangingPunct="1">
              <a:buFont typeface="Arial" charset="0"/>
              <a:buChar char="•"/>
            </a:pPr>
            <a:endParaRPr lang="en-US" sz="2800" smtClean="0">
              <a:effectLst/>
            </a:endParaRPr>
          </a:p>
        </p:txBody>
      </p:sp>
      <p:grpSp>
        <p:nvGrpSpPr>
          <p:cNvPr id="18436" name="Group 8"/>
          <p:cNvGrpSpPr>
            <a:grpSpLocks/>
          </p:cNvGrpSpPr>
          <p:nvPr/>
        </p:nvGrpSpPr>
        <p:grpSpPr bwMode="auto">
          <a:xfrm>
            <a:off x="473075" y="1498600"/>
            <a:ext cx="2921000" cy="4840288"/>
            <a:chOff x="473075" y="1498600"/>
            <a:chExt cx="2920833" cy="4840288"/>
          </a:xfrm>
        </p:grpSpPr>
        <p:pic>
          <p:nvPicPr>
            <p:cNvPr id="221196" name="Picture 12" descr="purple loosestrife, Lythrum salicaria  (Myrtales: Lythraceae)">
              <a:hlinkClick r:id="rId3"/>
            </p:cNvPr>
            <p:cNvPicPr>
              <a:picLocks noChangeAspect="1" noChangeArrowheads="1"/>
            </p:cNvPicPr>
            <p:nvPr/>
          </p:nvPicPr>
          <p:blipFill>
            <a:blip r:embed="rId4" cstate="print"/>
            <a:srcRect/>
            <a:stretch>
              <a:fillRect/>
            </a:stretch>
          </p:blipFill>
          <p:spPr bwMode="auto">
            <a:xfrm>
              <a:off x="473075" y="1498600"/>
              <a:ext cx="2874963" cy="4840288"/>
            </a:xfrm>
            <a:prstGeom prst="roundRect">
              <a:avLst/>
            </a:prstGeom>
            <a:noFill/>
            <a:ln w="12700">
              <a:solidFill>
                <a:schemeClr val="tx1"/>
              </a:solidFill>
              <a:miter lim="800000"/>
              <a:headEnd/>
              <a:tailEnd/>
            </a:ln>
            <a:scene3d>
              <a:camera prst="orthographicFront"/>
              <a:lightRig rig="threePt" dir="t"/>
            </a:scene3d>
            <a:sp3d>
              <a:bevelT/>
            </a:sp3d>
          </p:spPr>
        </p:pic>
        <p:sp>
          <p:nvSpPr>
            <p:cNvPr id="18439" name="Text Box 14"/>
            <p:cNvSpPr txBox="1">
              <a:spLocks noChangeArrowheads="1"/>
            </p:cNvSpPr>
            <p:nvPr/>
          </p:nvSpPr>
          <p:spPr bwMode="auto">
            <a:xfrm>
              <a:off x="491958" y="5930316"/>
              <a:ext cx="2901950" cy="244475"/>
            </a:xfrm>
            <a:prstGeom prst="rect">
              <a:avLst/>
            </a:prstGeom>
            <a:noFill/>
            <a:ln w="9525">
              <a:noFill/>
              <a:miter lim="800000"/>
              <a:headEnd/>
              <a:tailEnd/>
            </a:ln>
          </p:spPr>
          <p:txBody>
            <a:bodyPr>
              <a:spAutoFit/>
            </a:bodyPr>
            <a:lstStyle/>
            <a:p>
              <a:pPr eaLnBrk="0" hangingPunct="0">
                <a:spcBef>
                  <a:spcPct val="50000"/>
                </a:spcBef>
              </a:pPr>
              <a:r>
                <a:rPr lang="en-US" sz="1000"/>
                <a:t>Linda Wilson, University of Idaho, Bugwood.org</a:t>
              </a:r>
            </a:p>
          </p:txBody>
        </p:sp>
      </p:grpSp>
      <p:sp>
        <p:nvSpPr>
          <p:cNvPr id="18437" name="Line 15"/>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rgbClr val="FFFF00"/>
                </a:solidFill>
              </a:rPr>
              <a:t>PLS</a:t>
            </a:r>
            <a:br>
              <a:rPr lang="en-US" dirty="0" smtClean="0">
                <a:solidFill>
                  <a:srgbClr val="FFFF00"/>
                </a:solidFill>
              </a:rPr>
            </a:br>
            <a:r>
              <a:rPr lang="en-US" dirty="0" smtClean="0">
                <a:solidFill>
                  <a:srgbClr val="FFFF00"/>
                </a:solidFill>
              </a:rPr>
              <a:t>Where, When, and How to Look</a:t>
            </a:r>
            <a:endParaRPr lang="en-US" dirty="0">
              <a:solidFill>
                <a:srgbClr val="FFFF00"/>
              </a:solidFill>
            </a:endParaRPr>
          </a:p>
        </p:txBody>
      </p:sp>
      <p:sp>
        <p:nvSpPr>
          <p:cNvPr id="4" name="Text Placeholder 3"/>
          <p:cNvSpPr>
            <a:spLocks noGrp="1"/>
          </p:cNvSpPr>
          <p:nvPr>
            <p:ph type="body" sz="half" idx="2"/>
          </p:nvPr>
        </p:nvSpPr>
        <p:spPr>
          <a:xfrm>
            <a:off x="4810125" y="1466850"/>
            <a:ext cx="4038600" cy="4525963"/>
          </a:xfrm>
        </p:spPr>
        <p:txBody>
          <a:bodyPr/>
          <a:lstStyle/>
          <a:p>
            <a:pPr>
              <a:defRPr/>
            </a:pPr>
            <a:r>
              <a:rPr lang="en-US" sz="2800" dirty="0" smtClean="0"/>
              <a:t>Shoreline, adjacent wetlands, roadside ditches, flower gardens</a:t>
            </a:r>
          </a:p>
          <a:p>
            <a:pPr>
              <a:defRPr/>
            </a:pPr>
            <a:r>
              <a:rPr lang="en-US" sz="2800" dirty="0" smtClean="0"/>
              <a:t>July – September</a:t>
            </a:r>
          </a:p>
          <a:p>
            <a:pPr>
              <a:defRPr/>
            </a:pPr>
            <a:r>
              <a:rPr lang="en-US" sz="2800" dirty="0" smtClean="0"/>
              <a:t>Use binoculars to see into hard to reach areas</a:t>
            </a:r>
          </a:p>
          <a:p>
            <a:pPr>
              <a:defRPr/>
            </a:pPr>
            <a:r>
              <a:rPr lang="en-US" sz="2800" dirty="0" smtClean="0"/>
              <a:t>Remove single plants or small isolated beds by pulling or cutting</a:t>
            </a:r>
          </a:p>
          <a:p>
            <a:pPr>
              <a:defRPr/>
            </a:pPr>
            <a:r>
              <a:rPr lang="en-US" sz="2800" dirty="0" smtClean="0"/>
              <a:t>Look for evidence of beetle damage</a:t>
            </a:r>
          </a:p>
          <a:p>
            <a:pPr>
              <a:defRPr/>
            </a:pPr>
            <a:endParaRPr lang="en-US" dirty="0"/>
          </a:p>
        </p:txBody>
      </p:sp>
      <p:pic>
        <p:nvPicPr>
          <p:cNvPr id="19460" name="Picture 8" descr="PurpleLoosestrifeC"/>
          <p:cNvPicPr>
            <a:picLocks noGrp="1" noChangeAspect="1" noChangeArrowheads="1"/>
          </p:cNvPicPr>
          <p:nvPr>
            <p:ph type="clipArt" sz="half" idx="1"/>
          </p:nvPr>
        </p:nvPicPr>
        <p:blipFill>
          <a:blip r:embed="rId2" cstate="print"/>
          <a:srcRect/>
          <a:stretch>
            <a:fillRect/>
          </a:stretch>
        </p:blipFill>
        <p:spPr>
          <a:xfrm>
            <a:off x="1373869" y="1664413"/>
            <a:ext cx="3486913" cy="5193587"/>
          </a:xfrm>
          <a:noFill/>
        </p:spPr>
      </p:pic>
      <p:pic>
        <p:nvPicPr>
          <p:cNvPr id="19461" name="Picture 9" descr="lysa1"/>
          <p:cNvPicPr>
            <a:picLocks noChangeAspect="1" noChangeArrowheads="1"/>
          </p:cNvPicPr>
          <p:nvPr/>
        </p:nvPicPr>
        <p:blipFill>
          <a:blip r:embed="rId3" cstate="print"/>
          <a:srcRect/>
          <a:stretch>
            <a:fillRect/>
          </a:stretch>
        </p:blipFill>
        <p:spPr bwMode="auto">
          <a:xfrm>
            <a:off x="236306" y="1663416"/>
            <a:ext cx="2209800" cy="32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66725" y="342900"/>
            <a:ext cx="8153400" cy="914400"/>
          </a:xfrm>
        </p:spPr>
        <p:txBody>
          <a:bodyPr/>
          <a:lstStyle/>
          <a:p>
            <a:pPr eaLnBrk="1" hangingPunct="1">
              <a:defRPr/>
            </a:pPr>
            <a:r>
              <a:rPr lang="en-US" sz="5400" b="1">
                <a:latin typeface="Candara" pitchFamily="34" charset="0"/>
              </a:rPr>
              <a:t>Rusty Crayfish</a:t>
            </a:r>
          </a:p>
        </p:txBody>
      </p:sp>
      <p:sp>
        <p:nvSpPr>
          <p:cNvPr id="20483" name="Rectangle 4"/>
          <p:cNvSpPr>
            <a:spLocks noGrp="1" noChangeArrowheads="1"/>
          </p:cNvSpPr>
          <p:nvPr>
            <p:ph type="body" sz="half" idx="2"/>
          </p:nvPr>
        </p:nvSpPr>
        <p:spPr>
          <a:xfrm>
            <a:off x="4662488" y="1528763"/>
            <a:ext cx="4495800" cy="4219575"/>
          </a:xfrm>
        </p:spPr>
        <p:txBody>
          <a:bodyPr/>
          <a:lstStyle/>
          <a:p>
            <a:pPr eaLnBrk="1" hangingPunct="1">
              <a:lnSpc>
                <a:spcPct val="90000"/>
              </a:lnSpc>
              <a:buFont typeface="Arial" charset="0"/>
              <a:buChar char="•"/>
            </a:pPr>
            <a:r>
              <a:rPr lang="en-US" sz="2800" smtClean="0">
                <a:effectLst/>
              </a:rPr>
              <a:t>Brought to WI as bait 1960’s</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In 463 inland lakes and streams</a:t>
            </a:r>
            <a:endParaRPr lang="en-US" sz="1800" smtClean="0">
              <a:effectLst/>
            </a:endParaRPr>
          </a:p>
          <a:p>
            <a:pPr eaLnBrk="1" hangingPunct="1">
              <a:lnSpc>
                <a:spcPct val="90000"/>
              </a:lnSpc>
              <a:buFont typeface="Arial" charset="0"/>
              <a:buChar char="•"/>
            </a:pPr>
            <a:endParaRPr lang="en-US" sz="1800" smtClean="0">
              <a:effectLst/>
            </a:endParaRPr>
          </a:p>
          <a:p>
            <a:pPr eaLnBrk="1" hangingPunct="1">
              <a:lnSpc>
                <a:spcPct val="90000"/>
              </a:lnSpc>
              <a:buFont typeface="Arial" charset="0"/>
              <a:buChar char="•"/>
            </a:pPr>
            <a:r>
              <a:rPr lang="en-US" sz="2800" smtClean="0">
                <a:effectLst/>
              </a:rPr>
              <a:t>Severely reduce aquatic vegetation, impacting spawning</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Aggressive; compete with native crayfish and fish for cover and food</a:t>
            </a:r>
          </a:p>
        </p:txBody>
      </p:sp>
      <p:sp>
        <p:nvSpPr>
          <p:cNvPr id="20484" name="Line 1029"/>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sp>
        <p:nvSpPr>
          <p:cNvPr id="20485" name="Line 1042"/>
          <p:cNvSpPr>
            <a:spLocks noChangeShapeType="1"/>
          </p:cNvSpPr>
          <p:nvPr/>
        </p:nvSpPr>
        <p:spPr bwMode="auto">
          <a:xfrm flipH="1" flipV="1">
            <a:off x="833438" y="3576638"/>
            <a:ext cx="514350" cy="898525"/>
          </a:xfrm>
          <a:prstGeom prst="line">
            <a:avLst/>
          </a:prstGeom>
          <a:noFill/>
          <a:ln w="28575">
            <a:solidFill>
              <a:schemeClr val="tx1"/>
            </a:solidFill>
            <a:round/>
            <a:headEnd/>
            <a:tailEnd type="triangle" w="med" len="med"/>
          </a:ln>
        </p:spPr>
        <p:txBody>
          <a:bodyPr/>
          <a:lstStyle/>
          <a:p>
            <a:endParaRPr lang="en-US"/>
          </a:p>
        </p:txBody>
      </p:sp>
      <p:sp>
        <p:nvSpPr>
          <p:cNvPr id="14" name="TextBox 13"/>
          <p:cNvSpPr txBox="1"/>
          <p:nvPr/>
        </p:nvSpPr>
        <p:spPr>
          <a:xfrm>
            <a:off x="1071563" y="5154613"/>
            <a:ext cx="2814637" cy="708025"/>
          </a:xfrm>
          <a:prstGeom prst="rect">
            <a:avLst/>
          </a:prstGeom>
          <a:noFill/>
          <a:ln>
            <a:noFill/>
          </a:ln>
        </p:spPr>
        <p:txBody>
          <a:bodyPr>
            <a:spAutoFit/>
          </a:bodyPr>
          <a:lstStyle/>
          <a:p>
            <a:pPr eaLnBrk="0" hangingPunct="0">
              <a:defRPr/>
            </a:pPr>
            <a:r>
              <a:rPr lang="en-US" sz="2000" dirty="0">
                <a:latin typeface="+mn-lt"/>
                <a:cs typeface="+mn-cs"/>
              </a:rPr>
              <a:t>ID tip: Dark, rusty spot on each side of carapace</a:t>
            </a:r>
          </a:p>
        </p:txBody>
      </p:sp>
      <p:pic>
        <p:nvPicPr>
          <p:cNvPr id="20487" name="Picture 8" descr="C:\Documents and Settings\dblumer\My Documents\My Pictures\Rusty Crayfish\Rusty3-Paul Skawinski.JPG"/>
          <p:cNvPicPr>
            <a:picLocks noChangeAspect="1" noChangeArrowheads="1"/>
          </p:cNvPicPr>
          <p:nvPr/>
        </p:nvPicPr>
        <p:blipFill>
          <a:blip r:embed="rId3" cstate="print"/>
          <a:srcRect/>
          <a:stretch>
            <a:fillRect/>
          </a:stretch>
        </p:blipFill>
        <p:spPr bwMode="auto">
          <a:xfrm>
            <a:off x="363538" y="1546225"/>
            <a:ext cx="4356100" cy="3267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rgbClr val="FFFF00"/>
                </a:solidFill>
              </a:rPr>
              <a:t>Rusty Crayfish</a:t>
            </a:r>
            <a:br>
              <a:rPr lang="en-US" dirty="0" smtClean="0">
                <a:solidFill>
                  <a:srgbClr val="FFFF00"/>
                </a:solidFill>
              </a:rPr>
            </a:br>
            <a:r>
              <a:rPr lang="en-US" dirty="0" smtClean="0">
                <a:solidFill>
                  <a:srgbClr val="FFFF00"/>
                </a:solidFill>
              </a:rPr>
              <a:t>Where, When, and How to Look</a:t>
            </a:r>
            <a:endParaRPr lang="en-US" dirty="0">
              <a:solidFill>
                <a:srgbClr val="FFFF00"/>
              </a:solidFill>
            </a:endParaRPr>
          </a:p>
        </p:txBody>
      </p:sp>
      <p:sp>
        <p:nvSpPr>
          <p:cNvPr id="3" name="Text Placeholder 2"/>
          <p:cNvSpPr>
            <a:spLocks noGrp="1"/>
          </p:cNvSpPr>
          <p:nvPr>
            <p:ph type="body" sz="half" idx="1"/>
          </p:nvPr>
        </p:nvSpPr>
        <p:spPr>
          <a:xfrm>
            <a:off x="280988" y="1466850"/>
            <a:ext cx="4703762" cy="4525963"/>
          </a:xfrm>
        </p:spPr>
        <p:txBody>
          <a:bodyPr/>
          <a:lstStyle/>
          <a:p>
            <a:pPr>
              <a:defRPr/>
            </a:pPr>
            <a:r>
              <a:rPr lang="en-US" sz="2800" dirty="0" smtClean="0"/>
              <a:t>Check shallow hard bottom areas of the shore after dark with a flashlight</a:t>
            </a:r>
          </a:p>
          <a:p>
            <a:pPr>
              <a:defRPr/>
            </a:pPr>
            <a:r>
              <a:rPr lang="en-US" sz="2800" dirty="0" smtClean="0"/>
              <a:t>Place a crayfish trap out for 3-days at least once during the season</a:t>
            </a:r>
          </a:p>
          <a:p>
            <a:pPr>
              <a:defRPr/>
            </a:pPr>
            <a:r>
              <a:rPr lang="en-US" sz="2800" dirty="0" smtClean="0"/>
              <a:t>Place ground up fish parts in the trap along with a rock or brick to weigh it down</a:t>
            </a:r>
          </a:p>
          <a:p>
            <a:pPr>
              <a:defRPr/>
            </a:pPr>
            <a:r>
              <a:rPr lang="en-US" sz="2800" dirty="0" smtClean="0"/>
              <a:t>Check daily</a:t>
            </a:r>
          </a:p>
          <a:p>
            <a:pPr>
              <a:defRPr/>
            </a:pPr>
            <a:r>
              <a:rPr lang="en-US" sz="2800" dirty="0" smtClean="0"/>
              <a:t>June  through August</a:t>
            </a:r>
            <a:endParaRPr lang="en-US" sz="2800" dirty="0"/>
          </a:p>
        </p:txBody>
      </p:sp>
      <p:pic>
        <p:nvPicPr>
          <p:cNvPr id="21508" name="Picture 2" descr="http://www.michigan-sportsman.com/fishing_articles/fishing_library_pictures/crayfish_trap_thumb.jpg"/>
          <p:cNvPicPr>
            <a:picLocks noGrp="1" noChangeAspect="1" noChangeArrowheads="1"/>
          </p:cNvPicPr>
          <p:nvPr>
            <p:ph type="clipArt" sz="half" idx="2"/>
          </p:nvPr>
        </p:nvPicPr>
        <p:blipFill>
          <a:blip r:embed="rId2" cstate="print"/>
          <a:srcRect/>
          <a:stretch>
            <a:fillRect/>
          </a:stretch>
        </p:blipFill>
        <p:spPr>
          <a:xfrm>
            <a:off x="5583238" y="1463675"/>
            <a:ext cx="2838450" cy="4772025"/>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1026"/>
          <p:cNvSpPr>
            <a:spLocks noGrp="1" noChangeArrowheads="1"/>
          </p:cNvSpPr>
          <p:nvPr>
            <p:ph type="title"/>
          </p:nvPr>
        </p:nvSpPr>
        <p:spPr>
          <a:xfrm>
            <a:off x="0" y="177800"/>
            <a:ext cx="9144000" cy="1139825"/>
          </a:xfrm>
        </p:spPr>
        <p:txBody>
          <a:bodyPr/>
          <a:lstStyle/>
          <a:p>
            <a:pPr eaLnBrk="1" hangingPunct="1">
              <a:defRPr/>
            </a:pPr>
            <a:r>
              <a:rPr lang="en-US" sz="5400" b="1">
                <a:latin typeface="Candara" pitchFamily="34" charset="0"/>
              </a:rPr>
              <a:t>Curly-leaf Pondweed</a:t>
            </a:r>
          </a:p>
        </p:txBody>
      </p:sp>
      <p:sp>
        <p:nvSpPr>
          <p:cNvPr id="22531" name="Rectangle 1027"/>
          <p:cNvSpPr>
            <a:spLocks noGrp="1" noChangeArrowheads="1"/>
          </p:cNvSpPr>
          <p:nvPr>
            <p:ph type="body" sz="half" idx="2"/>
          </p:nvPr>
        </p:nvSpPr>
        <p:spPr>
          <a:xfrm>
            <a:off x="4648200" y="1552575"/>
            <a:ext cx="4289425" cy="5037138"/>
          </a:xfrm>
        </p:spPr>
        <p:txBody>
          <a:bodyPr/>
          <a:lstStyle/>
          <a:p>
            <a:pPr eaLnBrk="1" hangingPunct="1">
              <a:buFont typeface="Arial" charset="0"/>
              <a:buChar char="•"/>
            </a:pPr>
            <a:r>
              <a:rPr lang="en-US" sz="2400" smtClean="0">
                <a:effectLst/>
              </a:rPr>
              <a:t>Accidentally introduced as aquarium plant </a:t>
            </a:r>
            <a:r>
              <a:rPr lang="en-US" sz="1800" smtClean="0">
                <a:effectLst/>
              </a:rPr>
              <a:t>(1880s)</a:t>
            </a:r>
          </a:p>
          <a:p>
            <a:pPr eaLnBrk="1" hangingPunct="1">
              <a:buFont typeface="Arial" charset="0"/>
              <a:buChar char="•"/>
            </a:pPr>
            <a:endParaRPr lang="en-US" sz="1000" smtClean="0">
              <a:effectLst/>
            </a:endParaRPr>
          </a:p>
          <a:p>
            <a:pPr eaLnBrk="1" hangingPunct="1">
              <a:buFont typeface="Arial" charset="0"/>
              <a:buChar char="•"/>
            </a:pPr>
            <a:r>
              <a:rPr lang="en-US" sz="2400" smtClean="0">
                <a:effectLst/>
              </a:rPr>
              <a:t>Fairly widespread – in 382 water bodies</a:t>
            </a:r>
            <a:endParaRPr lang="en-US" sz="1600" smtClean="0">
              <a:effectLst/>
            </a:endParaRPr>
          </a:p>
          <a:p>
            <a:pPr eaLnBrk="1" hangingPunct="1">
              <a:buFont typeface="Arial" charset="0"/>
              <a:buChar char="•"/>
            </a:pPr>
            <a:endParaRPr lang="en-US" sz="1000" smtClean="0">
              <a:effectLst/>
            </a:endParaRPr>
          </a:p>
          <a:p>
            <a:pPr eaLnBrk="1" hangingPunct="1">
              <a:buFont typeface="Arial" charset="0"/>
              <a:buChar char="•"/>
            </a:pPr>
            <a:r>
              <a:rPr lang="en-US" sz="2400" smtClean="0">
                <a:effectLst/>
              </a:rPr>
              <a:t>Active very early in growing season – even under ice</a:t>
            </a:r>
          </a:p>
          <a:p>
            <a:pPr eaLnBrk="1" hangingPunct="1">
              <a:buFont typeface="Arial" charset="0"/>
              <a:buChar char="•"/>
            </a:pPr>
            <a:endParaRPr lang="en-US" sz="1000" smtClean="0">
              <a:effectLst/>
            </a:endParaRPr>
          </a:p>
          <a:p>
            <a:pPr eaLnBrk="1" hangingPunct="1">
              <a:buFont typeface="Arial" charset="0"/>
              <a:buChar char="•"/>
            </a:pPr>
            <a:r>
              <a:rPr lang="en-US" sz="2400" smtClean="0">
                <a:effectLst/>
              </a:rPr>
              <a:t>Can form dense mats, interfering with recreation and native plants</a:t>
            </a:r>
          </a:p>
        </p:txBody>
      </p:sp>
      <p:sp>
        <p:nvSpPr>
          <p:cNvPr id="22532" name="Rectangle 1028"/>
          <p:cNvSpPr>
            <a:spLocks noChangeArrowheads="1"/>
          </p:cNvSpPr>
          <p:nvPr/>
        </p:nvSpPr>
        <p:spPr bwMode="auto">
          <a:xfrm>
            <a:off x="1835150" y="3200400"/>
            <a:ext cx="6143625" cy="0"/>
          </a:xfrm>
          <a:prstGeom prst="rect">
            <a:avLst/>
          </a:prstGeom>
          <a:noFill/>
          <a:ln w="9525">
            <a:noFill/>
            <a:miter lim="800000"/>
            <a:headEnd/>
            <a:tailEnd/>
          </a:ln>
        </p:spPr>
        <p:txBody>
          <a:bodyPr>
            <a:spAutoFit/>
          </a:bodyPr>
          <a:lstStyle/>
          <a:p>
            <a:pPr eaLnBrk="0" hangingPunct="0"/>
            <a:endParaRPr lang="en-US"/>
          </a:p>
        </p:txBody>
      </p:sp>
      <p:sp>
        <p:nvSpPr>
          <p:cNvPr id="22533" name="Line 1032"/>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grpSp>
        <p:nvGrpSpPr>
          <p:cNvPr id="22534" name="Group 12"/>
          <p:cNvGrpSpPr>
            <a:grpSpLocks/>
          </p:cNvGrpSpPr>
          <p:nvPr/>
        </p:nvGrpSpPr>
        <p:grpSpPr bwMode="auto">
          <a:xfrm>
            <a:off x="700088" y="1597025"/>
            <a:ext cx="3044825" cy="3902075"/>
            <a:chOff x="700838" y="1597798"/>
            <a:chExt cx="3043389" cy="3901232"/>
          </a:xfrm>
        </p:grpSpPr>
        <p:pic>
          <p:nvPicPr>
            <p:cNvPr id="10" name="Picture 9" descr="CLP_ChrisEvans_RivertoRiverCWMA_Bugwood.org.jpg"/>
            <p:cNvPicPr>
              <a:picLocks noChangeAspect="1"/>
            </p:cNvPicPr>
            <p:nvPr/>
          </p:nvPicPr>
          <p:blipFill>
            <a:blip r:embed="rId3" cstate="print"/>
            <a:srcRect b="3860"/>
            <a:stretch>
              <a:fillRect/>
            </a:stretch>
          </p:blipFill>
          <p:spPr>
            <a:xfrm>
              <a:off x="700838" y="1597798"/>
              <a:ext cx="3043389" cy="3901232"/>
            </a:xfrm>
            <a:prstGeom prst="roundRect">
              <a:avLst/>
            </a:prstGeom>
            <a:scene3d>
              <a:camera prst="orthographicFront"/>
              <a:lightRig rig="threePt" dir="t"/>
            </a:scene3d>
            <a:sp3d>
              <a:bevelT/>
            </a:sp3d>
          </p:spPr>
        </p:pic>
        <p:sp>
          <p:nvSpPr>
            <p:cNvPr id="22536" name="Text Box 14"/>
            <p:cNvSpPr txBox="1">
              <a:spLocks noChangeArrowheads="1"/>
            </p:cNvSpPr>
            <p:nvPr/>
          </p:nvSpPr>
          <p:spPr bwMode="auto">
            <a:xfrm>
              <a:off x="748629" y="5080088"/>
              <a:ext cx="2989181" cy="246221"/>
            </a:xfrm>
            <a:prstGeom prst="rect">
              <a:avLst/>
            </a:prstGeom>
            <a:noFill/>
            <a:ln w="9525">
              <a:noFill/>
              <a:miter lim="800000"/>
              <a:headEnd/>
              <a:tailEnd/>
            </a:ln>
          </p:spPr>
          <p:txBody>
            <a:bodyPr>
              <a:spAutoFit/>
            </a:bodyPr>
            <a:lstStyle/>
            <a:p>
              <a:pPr eaLnBrk="0" hangingPunct="0">
                <a:spcBef>
                  <a:spcPct val="50000"/>
                </a:spcBef>
              </a:pPr>
              <a:r>
                <a:rPr lang="en-US" sz="1000">
                  <a:solidFill>
                    <a:srgbClr val="000000"/>
                  </a:solidFill>
                </a:rPr>
                <a:t>Chris Evans, River to River CWMA, Bugwood.org</a:t>
              </a: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474" y="0"/>
            <a:ext cx="8229600" cy="1139825"/>
          </a:xfrm>
        </p:spPr>
        <p:txBody>
          <a:bodyPr/>
          <a:lstStyle/>
          <a:p>
            <a:pPr>
              <a:defRPr/>
            </a:pPr>
            <a:r>
              <a:rPr lang="en-US" dirty="0" smtClean="0">
                <a:solidFill>
                  <a:srgbClr val="FFFF00"/>
                </a:solidFill>
              </a:rPr>
              <a:t>CLP</a:t>
            </a:r>
            <a:br>
              <a:rPr lang="en-US" dirty="0" smtClean="0">
                <a:solidFill>
                  <a:srgbClr val="FFFF00"/>
                </a:solidFill>
              </a:rPr>
            </a:br>
            <a:r>
              <a:rPr lang="en-US" dirty="0" smtClean="0">
                <a:solidFill>
                  <a:srgbClr val="FFFF00"/>
                </a:solidFill>
              </a:rPr>
              <a:t>Where, When, and How to Look</a:t>
            </a:r>
            <a:endParaRPr lang="en-US" dirty="0">
              <a:solidFill>
                <a:srgbClr val="FFFF00"/>
              </a:solidFill>
            </a:endParaRPr>
          </a:p>
        </p:txBody>
      </p:sp>
      <p:sp>
        <p:nvSpPr>
          <p:cNvPr id="4" name="Text Placeholder 3"/>
          <p:cNvSpPr>
            <a:spLocks noGrp="1"/>
          </p:cNvSpPr>
          <p:nvPr>
            <p:ph type="body" sz="half" idx="2"/>
          </p:nvPr>
        </p:nvSpPr>
        <p:spPr>
          <a:xfrm>
            <a:off x="4500563" y="1379538"/>
            <a:ext cx="4319587" cy="4637087"/>
          </a:xfrm>
        </p:spPr>
        <p:txBody>
          <a:bodyPr/>
          <a:lstStyle/>
          <a:p>
            <a:pPr>
              <a:defRPr/>
            </a:pPr>
            <a:r>
              <a:rPr lang="en-US" sz="2800" dirty="0" smtClean="0"/>
              <a:t>Look ice out to end of June</a:t>
            </a:r>
          </a:p>
          <a:p>
            <a:pPr>
              <a:defRPr/>
            </a:pPr>
            <a:r>
              <a:rPr lang="en-US" sz="2800" dirty="0" smtClean="0"/>
              <a:t>Use the rake to pull samples</a:t>
            </a:r>
          </a:p>
          <a:p>
            <a:pPr>
              <a:defRPr/>
            </a:pPr>
            <a:r>
              <a:rPr lang="en-US" sz="2800" dirty="0" smtClean="0"/>
              <a:t>Once positive on ID, can remove isolated plants by pulling or raking</a:t>
            </a:r>
          </a:p>
          <a:p>
            <a:pPr>
              <a:defRPr/>
            </a:pPr>
            <a:r>
              <a:rPr lang="en-US" sz="2800" dirty="0" smtClean="0"/>
              <a:t>Early season CLP survey being completed as a part of  the larger project</a:t>
            </a:r>
          </a:p>
          <a:p>
            <a:pPr>
              <a:defRPr/>
            </a:pPr>
            <a:r>
              <a:rPr lang="en-US" sz="2800" dirty="0" smtClean="0"/>
              <a:t>Look for formation of turions</a:t>
            </a:r>
            <a:endParaRPr lang="en-US" sz="2800" dirty="0"/>
          </a:p>
        </p:txBody>
      </p:sp>
      <p:pic>
        <p:nvPicPr>
          <p:cNvPr id="23556" name="Picture 3" descr="C:\Documents and Settings\dblumer\My Documents\My Pictures\Curly-leaf pondweed\curly-leafed_pondweed01.jpg"/>
          <p:cNvPicPr>
            <a:picLocks noGrp="1" noChangeAspect="1" noChangeArrowheads="1"/>
          </p:cNvPicPr>
          <p:nvPr>
            <p:ph type="clipArt" sz="half" idx="1"/>
          </p:nvPr>
        </p:nvPicPr>
        <p:blipFill>
          <a:blip r:embed="rId2" cstate="print"/>
          <a:srcRect/>
          <a:stretch>
            <a:fillRect/>
          </a:stretch>
        </p:blipFill>
        <p:spPr>
          <a:xfrm>
            <a:off x="358775" y="1268413"/>
            <a:ext cx="3992563" cy="2994025"/>
          </a:xfrm>
          <a:noFill/>
        </p:spPr>
      </p:pic>
      <p:pic>
        <p:nvPicPr>
          <p:cNvPr id="23557" name="Picture 4" descr="C:\Documents and Settings\dblumer\My Documents\My Pictures\Curly-leaf pondweed\CLP TURIONS2.JPG"/>
          <p:cNvPicPr>
            <a:picLocks noChangeAspect="1" noChangeArrowheads="1"/>
          </p:cNvPicPr>
          <p:nvPr/>
        </p:nvPicPr>
        <p:blipFill>
          <a:blip r:embed="rId3" cstate="print"/>
          <a:srcRect/>
          <a:stretch>
            <a:fillRect/>
          </a:stretch>
        </p:blipFill>
        <p:spPr bwMode="auto">
          <a:xfrm>
            <a:off x="569913" y="3952875"/>
            <a:ext cx="3560762" cy="2665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4" name="Rectangle 4"/>
          <p:cNvSpPr>
            <a:spLocks noGrp="1" noChangeArrowheads="1"/>
          </p:cNvSpPr>
          <p:nvPr>
            <p:ph type="title"/>
          </p:nvPr>
        </p:nvSpPr>
        <p:spPr/>
        <p:txBody>
          <a:bodyPr/>
          <a:lstStyle/>
          <a:p>
            <a:pPr>
              <a:defRPr/>
            </a:pPr>
            <a:r>
              <a:rPr lang="en-US" sz="3600" dirty="0" smtClean="0">
                <a:solidFill>
                  <a:srgbClr val="FFFF00"/>
                </a:solidFill>
              </a:rPr>
              <a:t>Giant Reed Grass (</a:t>
            </a:r>
            <a:r>
              <a:rPr lang="en-US" sz="3600" i="1" dirty="0" smtClean="0">
                <a:solidFill>
                  <a:srgbClr val="FFFF00"/>
                </a:solidFill>
              </a:rPr>
              <a:t>Phragmites australis</a:t>
            </a:r>
            <a:r>
              <a:rPr lang="en-US" sz="3600" dirty="0" smtClean="0">
                <a:solidFill>
                  <a:srgbClr val="FFFF00"/>
                </a:solidFill>
              </a:rPr>
              <a:t>)</a:t>
            </a:r>
            <a:endParaRPr lang="en-US" sz="3600" dirty="0">
              <a:solidFill>
                <a:srgbClr val="FFFF00"/>
              </a:solidFill>
            </a:endParaRPr>
          </a:p>
        </p:txBody>
      </p:sp>
      <p:sp>
        <p:nvSpPr>
          <p:cNvPr id="138247" name="Rectangle 7"/>
          <p:cNvSpPr>
            <a:spLocks noGrp="1" noChangeArrowheads="1"/>
          </p:cNvSpPr>
          <p:nvPr>
            <p:ph type="body" sz="half" idx="1"/>
          </p:nvPr>
        </p:nvSpPr>
        <p:spPr>
          <a:xfrm>
            <a:off x="368300" y="1216025"/>
            <a:ext cx="4038600" cy="4525963"/>
          </a:xfrm>
        </p:spPr>
        <p:txBody>
          <a:bodyPr/>
          <a:lstStyle/>
          <a:p>
            <a:pPr>
              <a:lnSpc>
                <a:spcPct val="90000"/>
              </a:lnSpc>
              <a:defRPr/>
            </a:pPr>
            <a:r>
              <a:rPr lang="en-US" sz="2800" dirty="0" smtClean="0"/>
              <a:t>Non-native Phragmites </a:t>
            </a:r>
            <a:r>
              <a:rPr lang="en-US" sz="2800" dirty="0"/>
              <a:t>is </a:t>
            </a:r>
            <a:r>
              <a:rPr lang="en-US" sz="2800" dirty="0" smtClean="0"/>
              <a:t>a perennial </a:t>
            </a:r>
            <a:r>
              <a:rPr lang="en-US" sz="2800" dirty="0"/>
              <a:t>that grows to 15’</a:t>
            </a:r>
          </a:p>
          <a:p>
            <a:pPr>
              <a:lnSpc>
                <a:spcPct val="90000"/>
              </a:lnSpc>
              <a:defRPr/>
            </a:pPr>
            <a:r>
              <a:rPr lang="en-US" sz="2800" dirty="0"/>
              <a:t>Stems are green in summer, tan in winter, ribbed, hollow, </a:t>
            </a:r>
            <a:r>
              <a:rPr lang="en-US" sz="2800" dirty="0" err="1"/>
              <a:t>unbranched</a:t>
            </a:r>
            <a:endParaRPr lang="en-US" sz="2800" dirty="0"/>
          </a:p>
          <a:p>
            <a:pPr>
              <a:lnSpc>
                <a:spcPct val="90000"/>
              </a:lnSpc>
              <a:defRPr/>
            </a:pPr>
            <a:r>
              <a:rPr lang="en-US" sz="2800" dirty="0"/>
              <a:t>Leaves are </a:t>
            </a:r>
            <a:r>
              <a:rPr lang="en-US" sz="2800" dirty="0" smtClean="0"/>
              <a:t>wide</a:t>
            </a:r>
            <a:r>
              <a:rPr lang="en-US" sz="2800" dirty="0"/>
              <a:t>, </a:t>
            </a:r>
            <a:r>
              <a:rPr lang="en-US" sz="2800" dirty="0" smtClean="0"/>
              <a:t>flat, </a:t>
            </a:r>
            <a:r>
              <a:rPr lang="en-US" sz="2800" dirty="0"/>
              <a:t>rough on margins, and sheaths adhere to stem all </a:t>
            </a:r>
            <a:r>
              <a:rPr lang="en-US" sz="2800" dirty="0" smtClean="0"/>
              <a:t>winter</a:t>
            </a:r>
          </a:p>
          <a:p>
            <a:pPr>
              <a:lnSpc>
                <a:spcPct val="90000"/>
              </a:lnSpc>
              <a:defRPr/>
            </a:pPr>
            <a:r>
              <a:rPr lang="en-US" sz="2800" dirty="0" smtClean="0"/>
              <a:t>Spreads rapidly once introduced </a:t>
            </a:r>
            <a:endParaRPr lang="en-US" sz="2800" dirty="0"/>
          </a:p>
        </p:txBody>
      </p:sp>
      <p:pic>
        <p:nvPicPr>
          <p:cNvPr id="24580" name="Picture 12" descr="0016216"/>
          <p:cNvPicPr>
            <a:picLocks noGrp="1" noChangeAspect="1" noChangeArrowheads="1"/>
          </p:cNvPicPr>
          <p:nvPr>
            <p:ph sz="quarter" idx="2"/>
          </p:nvPr>
        </p:nvPicPr>
        <p:blipFill>
          <a:blip r:embed="rId3" cstate="print"/>
          <a:srcRect/>
          <a:stretch>
            <a:fillRect/>
          </a:stretch>
        </p:blipFill>
        <p:spPr>
          <a:xfrm>
            <a:off x="6248400" y="1143000"/>
            <a:ext cx="2087563" cy="3124200"/>
          </a:xfrm>
          <a:noFill/>
        </p:spPr>
      </p:pic>
      <p:pic>
        <p:nvPicPr>
          <p:cNvPr id="24581" name="Picture 13" descr="5273071"/>
          <p:cNvPicPr>
            <a:picLocks noGrp="1" noChangeAspect="1" noChangeArrowheads="1"/>
          </p:cNvPicPr>
          <p:nvPr>
            <p:ph sz="quarter" idx="3"/>
          </p:nvPr>
        </p:nvPicPr>
        <p:blipFill>
          <a:blip r:embed="rId4" cstate="print"/>
          <a:srcRect/>
          <a:stretch>
            <a:fillRect/>
          </a:stretch>
        </p:blipFill>
        <p:spPr>
          <a:xfrm>
            <a:off x="5753100" y="4346575"/>
            <a:ext cx="3009900" cy="2257425"/>
          </a:xfr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defRPr/>
            </a:pPr>
            <a:r>
              <a:rPr lang="en-US" sz="3600" b="1" dirty="0" smtClean="0"/>
              <a:t>Phragmites Native vs. Non-native</a:t>
            </a:r>
            <a:endParaRPr lang="en-US" sz="3600" b="1" dirty="0"/>
          </a:p>
        </p:txBody>
      </p:sp>
      <p:sp>
        <p:nvSpPr>
          <p:cNvPr id="7" name="Text Placeholder 6"/>
          <p:cNvSpPr>
            <a:spLocks noGrp="1"/>
          </p:cNvSpPr>
          <p:nvPr>
            <p:ph type="body" sz="half" idx="1"/>
          </p:nvPr>
        </p:nvSpPr>
        <p:spPr>
          <a:xfrm>
            <a:off x="250825" y="1112838"/>
            <a:ext cx="4689475" cy="5745162"/>
          </a:xfrm>
        </p:spPr>
        <p:txBody>
          <a:bodyPr/>
          <a:lstStyle/>
          <a:p>
            <a:pPr lvl="1">
              <a:buFont typeface="Wingdings" pitchFamily="2" charset="2"/>
              <a:buNone/>
              <a:defRPr/>
            </a:pPr>
            <a:r>
              <a:rPr lang="en-US" dirty="0" smtClean="0">
                <a:solidFill>
                  <a:srgbClr val="FFFF00"/>
                </a:solidFill>
              </a:rPr>
              <a:t>Native</a:t>
            </a:r>
          </a:p>
          <a:p>
            <a:pPr lvl="2">
              <a:buFontTx/>
              <a:buNone/>
              <a:defRPr/>
            </a:pPr>
            <a:r>
              <a:rPr lang="en-US" dirty="0" smtClean="0"/>
              <a:t>Red stems</a:t>
            </a:r>
          </a:p>
          <a:p>
            <a:pPr lvl="2">
              <a:buFontTx/>
              <a:buNone/>
              <a:defRPr/>
            </a:pPr>
            <a:r>
              <a:rPr lang="en-US" dirty="0" smtClean="0"/>
              <a:t>Runners (rare) and tan in color</a:t>
            </a:r>
          </a:p>
          <a:p>
            <a:pPr lvl="2">
              <a:buFontTx/>
              <a:buNone/>
              <a:defRPr/>
            </a:pPr>
            <a:r>
              <a:rPr lang="en-US" dirty="0" smtClean="0"/>
              <a:t>Low density</a:t>
            </a:r>
          </a:p>
          <a:p>
            <a:pPr lvl="2">
              <a:buFontTx/>
              <a:buNone/>
              <a:defRPr/>
            </a:pPr>
            <a:r>
              <a:rPr lang="en-US" dirty="0" smtClean="0"/>
              <a:t>Non-robust seed head</a:t>
            </a:r>
          </a:p>
          <a:p>
            <a:pPr lvl="1">
              <a:buFont typeface="Wingdings" pitchFamily="2" charset="2"/>
              <a:buNone/>
              <a:defRPr/>
            </a:pPr>
            <a:r>
              <a:rPr lang="en-US" dirty="0" smtClean="0">
                <a:solidFill>
                  <a:srgbClr val="FFFF00"/>
                </a:solidFill>
              </a:rPr>
              <a:t>Non-native</a:t>
            </a:r>
          </a:p>
          <a:p>
            <a:pPr lvl="1">
              <a:buFont typeface="Wingdings" pitchFamily="2" charset="2"/>
              <a:buNone/>
              <a:defRPr/>
            </a:pPr>
            <a:r>
              <a:rPr lang="en-US" dirty="0" smtClean="0"/>
              <a:t>	</a:t>
            </a:r>
            <a:r>
              <a:rPr lang="en-US" sz="2400" dirty="0" smtClean="0"/>
              <a:t>Tan stems</a:t>
            </a:r>
          </a:p>
          <a:p>
            <a:pPr lvl="1">
              <a:buFont typeface="Wingdings" pitchFamily="2" charset="2"/>
              <a:buNone/>
              <a:defRPr/>
            </a:pPr>
            <a:r>
              <a:rPr lang="en-US" sz="2400" dirty="0" smtClean="0"/>
              <a:t>	Extensive runners (30’-50’) red in color</a:t>
            </a:r>
          </a:p>
          <a:p>
            <a:pPr lvl="1">
              <a:buFont typeface="Wingdings" pitchFamily="2" charset="2"/>
              <a:buNone/>
              <a:defRPr/>
            </a:pPr>
            <a:r>
              <a:rPr lang="en-US" sz="2400" dirty="0" smtClean="0"/>
              <a:t>	high density</a:t>
            </a:r>
          </a:p>
          <a:p>
            <a:pPr lvl="1">
              <a:buFont typeface="Wingdings" pitchFamily="2" charset="2"/>
              <a:buNone/>
              <a:defRPr/>
            </a:pPr>
            <a:r>
              <a:rPr lang="en-US" sz="2400" dirty="0" smtClean="0"/>
              <a:t>	much taller</a:t>
            </a:r>
            <a:endParaRPr lang="en-US" dirty="0" smtClean="0"/>
          </a:p>
          <a:p>
            <a:pPr lvl="1">
              <a:buFont typeface="Wingdings" pitchFamily="2" charset="2"/>
              <a:buNone/>
              <a:defRPr/>
            </a:pPr>
            <a:r>
              <a:rPr lang="en-US" sz="2400" dirty="0" smtClean="0"/>
              <a:t>	robust seed head</a:t>
            </a:r>
          </a:p>
        </p:txBody>
      </p:sp>
      <p:pic>
        <p:nvPicPr>
          <p:cNvPr id="25604" name="Picture 5" descr="non-native phragmites1"/>
          <p:cNvPicPr>
            <a:picLocks noGrp="1" noChangeAspect="1" noChangeArrowheads="1"/>
          </p:cNvPicPr>
          <p:nvPr>
            <p:ph type="clipArt" sz="half" idx="2"/>
          </p:nvPr>
        </p:nvPicPr>
        <p:blipFill>
          <a:blip r:embed="rId2" cstate="print"/>
          <a:srcRect/>
          <a:stretch>
            <a:fillRect/>
          </a:stretch>
        </p:blipFill>
        <p:spPr>
          <a:xfrm>
            <a:off x="4999038" y="4129088"/>
            <a:ext cx="3805237" cy="2536825"/>
          </a:xfrm>
          <a:noFill/>
        </p:spPr>
      </p:pic>
      <p:pic>
        <p:nvPicPr>
          <p:cNvPr id="25605" name="Picture 7" descr="http://www.esc.nsw.gov.au/weeds/Images/grasses/Phragmites%20australis3.jpg"/>
          <p:cNvPicPr>
            <a:picLocks noChangeAspect="1" noChangeArrowheads="1"/>
          </p:cNvPicPr>
          <p:nvPr/>
        </p:nvPicPr>
        <p:blipFill>
          <a:blip r:embed="rId3" cstate="print"/>
          <a:srcRect/>
          <a:stretch>
            <a:fillRect/>
          </a:stretch>
        </p:blipFill>
        <p:spPr bwMode="auto">
          <a:xfrm>
            <a:off x="5010150" y="1427163"/>
            <a:ext cx="3529013" cy="26463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a:defRPr/>
            </a:pPr>
            <a:r>
              <a:rPr lang="en-US" dirty="0" smtClean="0">
                <a:solidFill>
                  <a:srgbClr val="FFFF00"/>
                </a:solidFill>
              </a:rPr>
              <a:t>Phragmites</a:t>
            </a:r>
            <a:br>
              <a:rPr lang="en-US" dirty="0" smtClean="0">
                <a:solidFill>
                  <a:srgbClr val="FFFF00"/>
                </a:solidFill>
              </a:rPr>
            </a:br>
            <a:r>
              <a:rPr lang="en-US" dirty="0" smtClean="0">
                <a:solidFill>
                  <a:srgbClr val="FFFF00"/>
                </a:solidFill>
              </a:rPr>
              <a:t>Where, When, and How to Look</a:t>
            </a:r>
            <a:endParaRPr lang="en-US" dirty="0">
              <a:solidFill>
                <a:srgbClr val="FFFF00"/>
              </a:solidFill>
            </a:endParaRPr>
          </a:p>
        </p:txBody>
      </p:sp>
      <p:sp>
        <p:nvSpPr>
          <p:cNvPr id="5" name="Content Placeholder 4"/>
          <p:cNvSpPr>
            <a:spLocks noGrp="1"/>
          </p:cNvSpPr>
          <p:nvPr>
            <p:ph sz="half" idx="1"/>
          </p:nvPr>
        </p:nvSpPr>
        <p:spPr>
          <a:xfrm>
            <a:off x="295275" y="1489075"/>
            <a:ext cx="4127500" cy="4932363"/>
          </a:xfrm>
        </p:spPr>
        <p:txBody>
          <a:bodyPr/>
          <a:lstStyle/>
          <a:p>
            <a:pPr marL="517525" indent="-517525">
              <a:lnSpc>
                <a:spcPct val="90000"/>
              </a:lnSpc>
              <a:buFontTx/>
              <a:buNone/>
              <a:defRPr/>
            </a:pPr>
            <a:r>
              <a:rPr lang="en-US" sz="3000" dirty="0" smtClean="0">
                <a:solidFill>
                  <a:srgbClr val="FFFFFF"/>
                </a:solidFill>
              </a:rPr>
              <a:t>Wetlands &amp; natural areas</a:t>
            </a:r>
          </a:p>
          <a:p>
            <a:pPr marL="517525" indent="-517525">
              <a:lnSpc>
                <a:spcPct val="90000"/>
              </a:lnSpc>
              <a:buFont typeface="Wingdings" pitchFamily="2" charset="2"/>
              <a:buChar char="§"/>
              <a:defRPr/>
            </a:pPr>
            <a:r>
              <a:rPr lang="en-US" dirty="0" smtClean="0">
                <a:solidFill>
                  <a:srgbClr val="000000"/>
                </a:solidFill>
                <a:effectLst/>
              </a:rPr>
              <a:t>emergent aquatic</a:t>
            </a:r>
          </a:p>
          <a:p>
            <a:pPr marL="517525" indent="-517525">
              <a:lnSpc>
                <a:spcPct val="90000"/>
              </a:lnSpc>
              <a:buFont typeface="Wingdings" pitchFamily="2" charset="2"/>
              <a:buChar char="§"/>
              <a:defRPr/>
            </a:pPr>
            <a:r>
              <a:rPr lang="en-US" dirty="0" smtClean="0">
                <a:solidFill>
                  <a:srgbClr val="000000"/>
                </a:solidFill>
                <a:effectLst/>
              </a:rPr>
              <a:t>marsh/lake edge</a:t>
            </a:r>
          </a:p>
          <a:p>
            <a:pPr marL="517525" indent="-517525">
              <a:lnSpc>
                <a:spcPct val="90000"/>
              </a:lnSpc>
              <a:buFont typeface="Wingdings" pitchFamily="2" charset="2"/>
              <a:buChar char="§"/>
              <a:defRPr/>
            </a:pPr>
            <a:r>
              <a:rPr lang="en-US" dirty="0" smtClean="0">
                <a:solidFill>
                  <a:srgbClr val="000000"/>
                </a:solidFill>
                <a:effectLst/>
              </a:rPr>
              <a:t>dry lake bed</a:t>
            </a:r>
          </a:p>
          <a:p>
            <a:pPr marL="517525" indent="-517525">
              <a:lnSpc>
                <a:spcPct val="90000"/>
              </a:lnSpc>
              <a:buFont typeface="Wingdings" pitchFamily="2" charset="2"/>
              <a:buChar char="§"/>
              <a:defRPr/>
            </a:pPr>
            <a:r>
              <a:rPr lang="en-US" dirty="0" smtClean="0">
                <a:solidFill>
                  <a:srgbClr val="000000"/>
                </a:solidFill>
                <a:effectLst/>
              </a:rPr>
              <a:t>sedge meadow	   </a:t>
            </a:r>
          </a:p>
          <a:p>
            <a:pPr marL="517525" indent="-517525">
              <a:lnSpc>
                <a:spcPct val="90000"/>
              </a:lnSpc>
              <a:buFont typeface="Wingdings" pitchFamily="2" charset="2"/>
              <a:buChar char="§"/>
              <a:defRPr/>
            </a:pPr>
            <a:r>
              <a:rPr lang="en-US" dirty="0" smtClean="0">
                <a:solidFill>
                  <a:srgbClr val="000000"/>
                </a:solidFill>
                <a:effectLst/>
              </a:rPr>
              <a:t>Ditches</a:t>
            </a:r>
          </a:p>
          <a:p>
            <a:pPr marL="517525" indent="-517525">
              <a:lnSpc>
                <a:spcPct val="90000"/>
              </a:lnSpc>
              <a:buFont typeface="Wingdings" pitchFamily="2" charset="2"/>
              <a:buChar char="§"/>
              <a:defRPr/>
            </a:pPr>
            <a:r>
              <a:rPr lang="en-US" dirty="0" smtClean="0">
                <a:solidFill>
                  <a:srgbClr val="000000"/>
                </a:solidFill>
                <a:effectLst/>
              </a:rPr>
              <a:t>ponds </a:t>
            </a:r>
          </a:p>
          <a:p>
            <a:pPr marL="517525" indent="-517525">
              <a:lnSpc>
                <a:spcPct val="90000"/>
              </a:lnSpc>
              <a:buFont typeface="Wingdings" pitchFamily="2" charset="2"/>
              <a:buChar char="§"/>
              <a:defRPr/>
            </a:pPr>
            <a:r>
              <a:rPr lang="en-US" dirty="0" smtClean="0">
                <a:solidFill>
                  <a:srgbClr val="000000"/>
                </a:solidFill>
                <a:effectLst/>
              </a:rPr>
              <a:t>road sides</a:t>
            </a:r>
          </a:p>
          <a:p>
            <a:pPr>
              <a:buFont typeface="Wingdings" pitchFamily="2" charset="2"/>
              <a:buNone/>
              <a:defRPr/>
            </a:pPr>
            <a:endParaRPr lang="en-US" dirty="0"/>
          </a:p>
        </p:txBody>
      </p:sp>
      <p:sp>
        <p:nvSpPr>
          <p:cNvPr id="6" name="Content Placeholder 5"/>
          <p:cNvSpPr>
            <a:spLocks noGrp="1"/>
          </p:cNvSpPr>
          <p:nvPr>
            <p:ph sz="half" idx="2"/>
          </p:nvPr>
        </p:nvSpPr>
        <p:spPr>
          <a:xfrm>
            <a:off x="4648200" y="1466850"/>
            <a:ext cx="4214813" cy="5037138"/>
          </a:xfrm>
        </p:spPr>
        <p:txBody>
          <a:bodyPr/>
          <a:lstStyle/>
          <a:p>
            <a:pPr>
              <a:buFont typeface="Wingdings" pitchFamily="2" charset="2"/>
              <a:buNone/>
              <a:defRPr/>
            </a:pPr>
            <a:r>
              <a:rPr lang="en-US" sz="3000" dirty="0" smtClean="0"/>
              <a:t>Late June through October</a:t>
            </a:r>
          </a:p>
          <a:p>
            <a:pPr>
              <a:buFont typeface="Wingdings" pitchFamily="2" charset="2"/>
              <a:buChar char="§"/>
              <a:defRPr/>
            </a:pPr>
            <a:r>
              <a:rPr lang="en-US" dirty="0" smtClean="0">
                <a:solidFill>
                  <a:srgbClr val="000000"/>
                </a:solidFill>
                <a:effectLst/>
              </a:rPr>
              <a:t>In the winter on the ice</a:t>
            </a:r>
          </a:p>
          <a:p>
            <a:pPr>
              <a:buFont typeface="Wingdings" pitchFamily="2" charset="2"/>
              <a:buChar char="§"/>
              <a:defRPr/>
            </a:pPr>
            <a:r>
              <a:rPr lang="en-US" dirty="0" smtClean="0">
                <a:solidFill>
                  <a:srgbClr val="000000"/>
                </a:solidFill>
                <a:effectLst/>
              </a:rPr>
              <a:t>Take photos and get a sample of stem and seed head if a suspect plant is found</a:t>
            </a:r>
          </a:p>
          <a:p>
            <a:pPr>
              <a:buFont typeface="Wingdings" pitchFamily="2" charset="2"/>
              <a:buChar char="§"/>
              <a:defRPr/>
            </a:pPr>
            <a:r>
              <a:rPr lang="en-US" dirty="0" smtClean="0">
                <a:solidFill>
                  <a:srgbClr val="000000"/>
                </a:solidFill>
                <a:effectLst/>
              </a:rPr>
              <a:t>Dry leaves are very sharp, be careful of paper cuts</a:t>
            </a:r>
            <a:endParaRPr lang="en-US" dirty="0">
              <a:solidFill>
                <a:srgbClr val="000000"/>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01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Japanese Knotweed</a:t>
            </a:r>
            <a:endParaRPr lang="en-US" dirty="0"/>
          </a:p>
        </p:txBody>
      </p:sp>
      <p:sp>
        <p:nvSpPr>
          <p:cNvPr id="4" name="Text Placeholder 3"/>
          <p:cNvSpPr>
            <a:spLocks noGrp="1"/>
          </p:cNvSpPr>
          <p:nvPr>
            <p:ph type="body" sz="half" idx="2"/>
          </p:nvPr>
        </p:nvSpPr>
        <p:spPr>
          <a:xfrm>
            <a:off x="4424363" y="1157288"/>
            <a:ext cx="4719637" cy="5700712"/>
          </a:xfrm>
        </p:spPr>
        <p:txBody>
          <a:bodyPr/>
          <a:lstStyle/>
          <a:p>
            <a:pPr>
              <a:defRPr/>
            </a:pPr>
            <a:r>
              <a:rPr lang="en-US" sz="2800" dirty="0" smtClean="0"/>
              <a:t>Tall, robust plants from Asia in the buckwheat family (</a:t>
            </a:r>
            <a:r>
              <a:rPr lang="en-US" sz="2800" i="1" dirty="0" err="1" smtClean="0"/>
              <a:t>Polygonaceae</a:t>
            </a:r>
            <a:r>
              <a:rPr lang="en-US" sz="2800" dirty="0" smtClean="0"/>
              <a:t>)</a:t>
            </a:r>
          </a:p>
          <a:p>
            <a:pPr>
              <a:defRPr/>
            </a:pPr>
            <a:r>
              <a:rPr lang="en-US" sz="2800" dirty="0" smtClean="0"/>
              <a:t>Large, un-toothed, heart-shaped leaves growing alternate on stems</a:t>
            </a:r>
          </a:p>
          <a:p>
            <a:pPr>
              <a:defRPr/>
            </a:pPr>
            <a:r>
              <a:rPr lang="en-US" sz="2800" dirty="0" smtClean="0"/>
              <a:t>Small white or greenish flowers</a:t>
            </a:r>
          </a:p>
          <a:p>
            <a:pPr>
              <a:defRPr/>
            </a:pPr>
            <a:r>
              <a:rPr lang="en-US" sz="2800" dirty="0" smtClean="0"/>
              <a:t>Bamboo type stems, red in the winter</a:t>
            </a:r>
          </a:p>
          <a:p>
            <a:pPr>
              <a:defRPr/>
            </a:pPr>
            <a:endParaRPr lang="en-US" dirty="0"/>
          </a:p>
        </p:txBody>
      </p:sp>
      <p:pic>
        <p:nvPicPr>
          <p:cNvPr id="27652" name="Picture 6" descr="polygonum_cuspidatum_plant"/>
          <p:cNvPicPr>
            <a:picLocks noGrp="1" noChangeAspect="1" noChangeArrowheads="1"/>
          </p:cNvPicPr>
          <p:nvPr>
            <p:ph type="clipArt" sz="half" idx="1"/>
          </p:nvPr>
        </p:nvPicPr>
        <p:blipFill>
          <a:blip r:embed="rId2" cstate="print"/>
          <a:srcRect/>
          <a:stretch>
            <a:fillRect/>
          </a:stretch>
        </p:blipFill>
        <p:spPr>
          <a:xfrm>
            <a:off x="309563" y="1182688"/>
            <a:ext cx="4038600" cy="3028950"/>
          </a:xfrm>
          <a:noFill/>
        </p:spPr>
      </p:pic>
      <p:pic>
        <p:nvPicPr>
          <p:cNvPr id="27653" name="Picture 13" descr="pgncus_winter_stem01_web"/>
          <p:cNvPicPr>
            <a:picLocks noChangeAspect="1" noChangeArrowheads="1"/>
          </p:cNvPicPr>
          <p:nvPr/>
        </p:nvPicPr>
        <p:blipFill>
          <a:blip r:embed="rId3" cstate="print"/>
          <a:srcRect/>
          <a:stretch>
            <a:fillRect/>
          </a:stretch>
        </p:blipFill>
        <p:spPr bwMode="auto">
          <a:xfrm>
            <a:off x="201613" y="3378200"/>
            <a:ext cx="2620962"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pPr>
              <a:defRPr/>
            </a:pPr>
            <a:r>
              <a:rPr lang="en-US" sz="4000" dirty="0" smtClean="0"/>
              <a:t>Japanese knotweed: What it looks like in different stages</a:t>
            </a:r>
            <a:endParaRPr lang="en-US" sz="4000" dirty="0"/>
          </a:p>
        </p:txBody>
      </p:sp>
      <p:pic>
        <p:nvPicPr>
          <p:cNvPr id="28675" name="Picture 5" descr="knotweed-new-growth"/>
          <p:cNvPicPr>
            <a:picLocks noGrp="1" noChangeAspect="1" noChangeArrowheads="1"/>
          </p:cNvPicPr>
          <p:nvPr>
            <p:ph type="clipArt" sz="half" idx="4294967295"/>
          </p:nvPr>
        </p:nvPicPr>
        <p:blipFill>
          <a:blip r:embed="rId2" cstate="print"/>
          <a:srcRect r="36823"/>
          <a:stretch>
            <a:fillRect/>
          </a:stretch>
        </p:blipFill>
        <p:spPr>
          <a:xfrm>
            <a:off x="884238" y="1660525"/>
            <a:ext cx="2124075" cy="2513013"/>
          </a:xfrm>
          <a:noFill/>
        </p:spPr>
      </p:pic>
      <p:pic>
        <p:nvPicPr>
          <p:cNvPr id="28676" name="Picture 5" descr="0230jknotweedshoot2"/>
          <p:cNvPicPr>
            <a:picLocks noChangeAspect="1" noChangeArrowheads="1"/>
          </p:cNvPicPr>
          <p:nvPr/>
        </p:nvPicPr>
        <p:blipFill>
          <a:blip r:embed="rId3" cstate="print"/>
          <a:srcRect/>
          <a:stretch>
            <a:fillRect/>
          </a:stretch>
        </p:blipFill>
        <p:spPr bwMode="auto">
          <a:xfrm>
            <a:off x="1282700" y="4341813"/>
            <a:ext cx="3052763" cy="2324100"/>
          </a:xfrm>
          <a:prstGeom prst="rect">
            <a:avLst/>
          </a:prstGeom>
          <a:noFill/>
          <a:ln w="9525">
            <a:noFill/>
            <a:miter lim="800000"/>
            <a:headEnd/>
            <a:tailEnd/>
          </a:ln>
        </p:spPr>
      </p:pic>
      <p:pic>
        <p:nvPicPr>
          <p:cNvPr id="28677" name="Picture 2" descr="knotweed on Soos Creek2"/>
          <p:cNvPicPr>
            <a:picLocks noChangeAspect="1" noChangeArrowheads="1"/>
          </p:cNvPicPr>
          <p:nvPr/>
        </p:nvPicPr>
        <p:blipFill>
          <a:blip r:embed="rId4" cstate="print"/>
          <a:srcRect/>
          <a:stretch>
            <a:fillRect/>
          </a:stretch>
        </p:blipFill>
        <p:spPr bwMode="auto">
          <a:xfrm>
            <a:off x="3683000" y="1550988"/>
            <a:ext cx="2954338" cy="2746375"/>
          </a:xfrm>
          <a:prstGeom prst="rect">
            <a:avLst/>
          </a:prstGeom>
          <a:noFill/>
          <a:ln w="9525">
            <a:noFill/>
            <a:miter lim="800000"/>
            <a:headEnd/>
            <a:tailEnd/>
          </a:ln>
        </p:spPr>
      </p:pic>
      <p:pic>
        <p:nvPicPr>
          <p:cNvPr id="28678" name="Picture 5" descr="knotweed-stalks-smallfile"/>
          <p:cNvPicPr>
            <a:picLocks noChangeAspect="1" noChangeArrowheads="1"/>
          </p:cNvPicPr>
          <p:nvPr/>
        </p:nvPicPr>
        <p:blipFill>
          <a:blip r:embed="rId5" cstate="print"/>
          <a:srcRect/>
          <a:stretch>
            <a:fillRect/>
          </a:stretch>
        </p:blipFill>
        <p:spPr bwMode="auto">
          <a:xfrm>
            <a:off x="5535613" y="4291013"/>
            <a:ext cx="3195637" cy="23828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67474" y="144249"/>
            <a:ext cx="8229600" cy="1139825"/>
          </a:xfrm>
        </p:spPr>
        <p:txBody>
          <a:bodyPr/>
          <a:lstStyle/>
          <a:p>
            <a:pPr>
              <a:defRPr/>
            </a:pPr>
            <a:r>
              <a:rPr lang="en-US" dirty="0" smtClean="0">
                <a:solidFill>
                  <a:srgbClr val="FFFF00"/>
                </a:solidFill>
              </a:rPr>
              <a:t>Knotweed</a:t>
            </a:r>
            <a:br>
              <a:rPr lang="en-US" dirty="0" smtClean="0">
                <a:solidFill>
                  <a:srgbClr val="FFFF00"/>
                </a:solidFill>
              </a:rPr>
            </a:br>
            <a:r>
              <a:rPr lang="en-US" dirty="0" smtClean="0">
                <a:solidFill>
                  <a:srgbClr val="FFFF00"/>
                </a:solidFill>
              </a:rPr>
              <a:t>Where, When, and How to Look</a:t>
            </a:r>
            <a:endParaRPr lang="en-US" sz="4000" dirty="0">
              <a:solidFill>
                <a:srgbClr val="FFFF00"/>
              </a:solidFill>
            </a:endParaRPr>
          </a:p>
        </p:txBody>
      </p:sp>
      <p:sp>
        <p:nvSpPr>
          <p:cNvPr id="56323" name="Rectangle 3"/>
          <p:cNvSpPr>
            <a:spLocks noGrp="1" noChangeArrowheads="1"/>
          </p:cNvSpPr>
          <p:nvPr>
            <p:ph type="body" sz="half" idx="1"/>
          </p:nvPr>
        </p:nvSpPr>
        <p:spPr>
          <a:xfrm>
            <a:off x="309563" y="1216025"/>
            <a:ext cx="4038600" cy="4525963"/>
          </a:xfrm>
        </p:spPr>
        <p:txBody>
          <a:bodyPr/>
          <a:lstStyle/>
          <a:p>
            <a:pPr>
              <a:buFont typeface="Wingdings" pitchFamily="2" charset="2"/>
              <a:buNone/>
              <a:defRPr/>
            </a:pPr>
            <a:r>
              <a:rPr lang="en-US" sz="2800" dirty="0" smtClean="0"/>
              <a:t>May -October</a:t>
            </a:r>
            <a:endParaRPr lang="en-US" sz="2800" dirty="0"/>
          </a:p>
          <a:p>
            <a:pPr>
              <a:defRPr/>
            </a:pPr>
            <a:r>
              <a:rPr lang="en-US" sz="2800" dirty="0" smtClean="0"/>
              <a:t>Fast growing stems in May and June</a:t>
            </a:r>
          </a:p>
          <a:p>
            <a:pPr lvl="1">
              <a:defRPr/>
            </a:pPr>
            <a:r>
              <a:rPr lang="en-US" sz="2400" dirty="0" smtClean="0"/>
              <a:t>Giant knotweed can reach 15 feet by late June</a:t>
            </a:r>
          </a:p>
          <a:p>
            <a:pPr>
              <a:defRPr/>
            </a:pPr>
            <a:r>
              <a:rPr lang="en-US" sz="2800" dirty="0" smtClean="0"/>
              <a:t>Flowers forming in dense clusters in July and August</a:t>
            </a:r>
          </a:p>
          <a:p>
            <a:pPr>
              <a:defRPr/>
            </a:pPr>
            <a:r>
              <a:rPr lang="en-US" sz="2800" dirty="0" smtClean="0"/>
              <a:t>Stems </a:t>
            </a:r>
            <a:r>
              <a:rPr lang="en-US" sz="2800" dirty="0"/>
              <a:t>from deeply buried roots may emerge in late summer</a:t>
            </a:r>
          </a:p>
        </p:txBody>
      </p:sp>
      <p:pic>
        <p:nvPicPr>
          <p:cNvPr id="29700" name="Picture 5" descr="giant-knotweed-young-plants2"/>
          <p:cNvPicPr>
            <a:picLocks noChangeAspect="1" noChangeArrowheads="1"/>
          </p:cNvPicPr>
          <p:nvPr/>
        </p:nvPicPr>
        <p:blipFill>
          <a:blip r:embed="rId2" cstate="print"/>
          <a:srcRect/>
          <a:stretch>
            <a:fillRect/>
          </a:stretch>
        </p:blipFill>
        <p:spPr bwMode="auto">
          <a:xfrm>
            <a:off x="4814888" y="1371600"/>
            <a:ext cx="4049712" cy="4675188"/>
          </a:xfrm>
          <a:prstGeom prst="rect">
            <a:avLst/>
          </a:prstGeom>
          <a:noFill/>
          <a:ln w="9525">
            <a:noFill/>
            <a:miter lim="800000"/>
            <a:headEnd/>
            <a:tailEnd/>
          </a:ln>
        </p:spPr>
      </p:pic>
      <p:sp>
        <p:nvSpPr>
          <p:cNvPr id="29701" name="Text Box 6"/>
          <p:cNvSpPr txBox="1">
            <a:spLocks noChangeArrowheads="1"/>
          </p:cNvSpPr>
          <p:nvPr/>
        </p:nvSpPr>
        <p:spPr bwMode="auto">
          <a:xfrm>
            <a:off x="4876800" y="6027738"/>
            <a:ext cx="4267200" cy="830262"/>
          </a:xfrm>
          <a:prstGeom prst="rect">
            <a:avLst/>
          </a:prstGeom>
          <a:noFill/>
          <a:ln w="9525">
            <a:noFill/>
            <a:miter lim="800000"/>
            <a:headEnd/>
            <a:tailEnd/>
          </a:ln>
        </p:spPr>
        <p:txBody>
          <a:bodyPr>
            <a:spAutoFit/>
          </a:bodyPr>
          <a:lstStyle/>
          <a:p>
            <a:pPr>
              <a:spcBef>
                <a:spcPct val="50000"/>
              </a:spcBef>
            </a:pPr>
            <a:r>
              <a:rPr lang="en-US" sz="2400" dirty="0">
                <a:solidFill>
                  <a:srgbClr val="000000"/>
                </a:solidFill>
              </a:rPr>
              <a:t>*knotweed stems in early June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39825"/>
          </a:xfrm>
        </p:spPr>
        <p:txBody>
          <a:bodyPr/>
          <a:lstStyle/>
          <a:p>
            <a:pPr>
              <a:defRPr/>
            </a:pPr>
            <a:r>
              <a:rPr lang="en-US" dirty="0" smtClean="0"/>
              <a:t>Hydrilla</a:t>
            </a:r>
            <a:endParaRPr lang="en-US" dirty="0"/>
          </a:p>
        </p:txBody>
      </p:sp>
      <p:sp>
        <p:nvSpPr>
          <p:cNvPr id="4" name="Text Placeholder 3"/>
          <p:cNvSpPr>
            <a:spLocks noGrp="1"/>
          </p:cNvSpPr>
          <p:nvPr>
            <p:ph type="body" sz="half" idx="2"/>
          </p:nvPr>
        </p:nvSpPr>
        <p:spPr>
          <a:xfrm>
            <a:off x="4603750" y="773113"/>
            <a:ext cx="4186238" cy="6084887"/>
          </a:xfrm>
        </p:spPr>
        <p:txBody>
          <a:bodyPr/>
          <a:lstStyle/>
          <a:p>
            <a:pPr>
              <a:defRPr/>
            </a:pPr>
            <a:r>
              <a:rPr lang="en-US" sz="2800" dirty="0" smtClean="0"/>
              <a:t>Way worse than EWM</a:t>
            </a:r>
          </a:p>
          <a:p>
            <a:pPr>
              <a:defRPr/>
            </a:pPr>
            <a:r>
              <a:rPr lang="en-US" sz="2800" dirty="0" smtClean="0"/>
              <a:t>Prolific, submerged aquatic plant</a:t>
            </a:r>
          </a:p>
          <a:p>
            <a:pPr>
              <a:defRPr/>
            </a:pPr>
            <a:r>
              <a:rPr lang="en-US" sz="2800" dirty="0" smtClean="0"/>
              <a:t>Grows rapidly in water a few inches to 20-ft deep</a:t>
            </a:r>
          </a:p>
          <a:p>
            <a:pPr>
              <a:defRPr/>
            </a:pPr>
            <a:r>
              <a:rPr lang="en-US" sz="2800" dirty="0" smtClean="0"/>
              <a:t>Has five or more leaves attached to a node</a:t>
            </a:r>
          </a:p>
          <a:p>
            <a:pPr>
              <a:defRPr/>
            </a:pPr>
            <a:r>
              <a:rPr lang="en-US" sz="2800" dirty="0" smtClean="0"/>
              <a:t>Two look-a-likes:</a:t>
            </a:r>
          </a:p>
          <a:p>
            <a:pPr lvl="1">
              <a:defRPr/>
            </a:pPr>
            <a:r>
              <a:rPr lang="en-US" sz="2400" dirty="0" smtClean="0"/>
              <a:t>Elodea (common waterweed) Native</a:t>
            </a:r>
          </a:p>
          <a:p>
            <a:pPr lvl="1">
              <a:defRPr/>
            </a:pPr>
            <a:r>
              <a:rPr lang="en-US" sz="2400" dirty="0" smtClean="0"/>
              <a:t>Brazilian Waterweed Non-native</a:t>
            </a:r>
            <a:endParaRPr lang="en-US" sz="2400" dirty="0"/>
          </a:p>
        </p:txBody>
      </p:sp>
      <p:pic>
        <p:nvPicPr>
          <p:cNvPr id="30724" name="Picture 2" descr="C:\Documents and Settings\dblumer\My Documents\My Pictures\Hydrilla\P8290014.JPG"/>
          <p:cNvPicPr>
            <a:picLocks noGrp="1" noChangeAspect="1" noChangeArrowheads="1"/>
          </p:cNvPicPr>
          <p:nvPr>
            <p:ph type="clipArt" sz="half" idx="1"/>
          </p:nvPr>
        </p:nvPicPr>
        <p:blipFill>
          <a:blip r:embed="rId2" cstate="print"/>
          <a:srcRect/>
          <a:stretch>
            <a:fillRect/>
          </a:stretch>
        </p:blipFill>
        <p:spPr>
          <a:xfrm>
            <a:off x="501650" y="3722688"/>
            <a:ext cx="3937000" cy="2952750"/>
          </a:xfrm>
          <a:noFill/>
        </p:spPr>
      </p:pic>
      <p:pic>
        <p:nvPicPr>
          <p:cNvPr id="30725" name="Picture 3" descr="C:\Documents and Settings\dblumer\My Documents\My Pictures\Hydrilla\east half of new pond.JPG"/>
          <p:cNvPicPr>
            <a:picLocks noChangeAspect="1" noChangeArrowheads="1"/>
          </p:cNvPicPr>
          <p:nvPr/>
        </p:nvPicPr>
        <p:blipFill>
          <a:blip r:embed="rId3" cstate="print"/>
          <a:srcRect/>
          <a:stretch>
            <a:fillRect/>
          </a:stretch>
        </p:blipFill>
        <p:spPr bwMode="auto">
          <a:xfrm>
            <a:off x="501650" y="1017588"/>
            <a:ext cx="3932238" cy="2949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rgbClr val="FFFF00"/>
                </a:solidFill>
              </a:rPr>
              <a:t>Where, When, and How to Look</a:t>
            </a:r>
            <a:endParaRPr lang="en-US" dirty="0">
              <a:solidFill>
                <a:srgbClr val="FFFF00"/>
              </a:solidFill>
            </a:endParaRPr>
          </a:p>
        </p:txBody>
      </p:sp>
      <p:sp>
        <p:nvSpPr>
          <p:cNvPr id="4" name="Text Placeholder 3"/>
          <p:cNvSpPr>
            <a:spLocks noGrp="1"/>
          </p:cNvSpPr>
          <p:nvPr>
            <p:ph type="body" sz="half" idx="1"/>
          </p:nvPr>
        </p:nvSpPr>
        <p:spPr>
          <a:xfrm>
            <a:off x="309563" y="1231900"/>
            <a:ext cx="4038600" cy="2882900"/>
          </a:xfrm>
        </p:spPr>
        <p:txBody>
          <a:bodyPr/>
          <a:lstStyle/>
          <a:p>
            <a:pPr>
              <a:defRPr/>
            </a:pPr>
            <a:r>
              <a:rPr lang="en-US" dirty="0" smtClean="0"/>
              <a:t>May –October</a:t>
            </a:r>
          </a:p>
          <a:p>
            <a:pPr>
              <a:defRPr/>
            </a:pPr>
            <a:r>
              <a:rPr lang="en-US" dirty="0" smtClean="0"/>
              <a:t>Look underwater, near the bottom (use the rake)</a:t>
            </a:r>
          </a:p>
          <a:p>
            <a:pPr>
              <a:defRPr/>
            </a:pPr>
            <a:r>
              <a:rPr lang="en-US" dirty="0" smtClean="0"/>
              <a:t>Count leaflets</a:t>
            </a:r>
            <a:endParaRPr lang="en-US" dirty="0"/>
          </a:p>
        </p:txBody>
      </p:sp>
      <p:pic>
        <p:nvPicPr>
          <p:cNvPr id="31748" name="Picture 4" descr="hydrilla6_lg"/>
          <p:cNvPicPr>
            <a:picLocks noChangeAspect="1" noChangeArrowheads="1"/>
          </p:cNvPicPr>
          <p:nvPr/>
        </p:nvPicPr>
        <p:blipFill>
          <a:blip r:embed="rId2" cstate="print"/>
          <a:srcRect/>
          <a:stretch>
            <a:fillRect/>
          </a:stretch>
        </p:blipFill>
        <p:spPr bwMode="auto">
          <a:xfrm>
            <a:off x="509588" y="4081463"/>
            <a:ext cx="3124200" cy="2481262"/>
          </a:xfrm>
          <a:prstGeom prst="rect">
            <a:avLst/>
          </a:prstGeom>
          <a:noFill/>
          <a:ln w="9525">
            <a:noFill/>
            <a:miter lim="800000"/>
            <a:headEnd/>
            <a:tailEnd/>
          </a:ln>
        </p:spPr>
      </p:pic>
      <p:pic>
        <p:nvPicPr>
          <p:cNvPr id="31749" name="Picture 3" descr="hydrilla_diagram_lg"/>
          <p:cNvPicPr>
            <a:picLocks noGrp="1" noChangeAspect="1" noChangeArrowheads="1"/>
          </p:cNvPicPr>
          <p:nvPr>
            <p:ph type="clipArt" sz="half" idx="2"/>
          </p:nvPr>
        </p:nvPicPr>
        <p:blipFill>
          <a:blip r:embed="rId3" cstate="print"/>
          <a:srcRect/>
          <a:stretch>
            <a:fillRect/>
          </a:stretch>
        </p:blipFill>
        <p:spPr>
          <a:xfrm>
            <a:off x="4483100" y="1284288"/>
            <a:ext cx="4098925" cy="5292725"/>
          </a:xfr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119063" y="106363"/>
            <a:ext cx="9463088" cy="1139825"/>
          </a:xfrm>
        </p:spPr>
        <p:txBody>
          <a:bodyPr/>
          <a:lstStyle/>
          <a:p>
            <a:pPr eaLnBrk="1" hangingPunct="1">
              <a:defRPr/>
            </a:pPr>
            <a:r>
              <a:rPr lang="en-US" sz="5200" b="1">
                <a:latin typeface="Candara" pitchFamily="34" charset="0"/>
              </a:rPr>
              <a:t>Spiny &amp; Fishhook Waterfleas</a:t>
            </a:r>
          </a:p>
        </p:txBody>
      </p:sp>
      <p:sp>
        <p:nvSpPr>
          <p:cNvPr id="32771" name="Rectangle 4"/>
          <p:cNvSpPr>
            <a:spLocks noGrp="1" noChangeArrowheads="1"/>
          </p:cNvSpPr>
          <p:nvPr>
            <p:ph type="body" sz="half" idx="2"/>
          </p:nvPr>
        </p:nvSpPr>
        <p:spPr>
          <a:xfrm>
            <a:off x="4791075" y="1454150"/>
            <a:ext cx="4352925" cy="5189538"/>
          </a:xfrm>
        </p:spPr>
        <p:txBody>
          <a:bodyPr/>
          <a:lstStyle/>
          <a:p>
            <a:pPr eaLnBrk="1" hangingPunct="1">
              <a:lnSpc>
                <a:spcPct val="90000"/>
              </a:lnSpc>
              <a:buFont typeface="Arial" charset="0"/>
              <a:buChar char="•"/>
            </a:pPr>
            <a:r>
              <a:rPr lang="en-US" sz="2800" smtClean="0">
                <a:effectLst/>
              </a:rPr>
              <a:t>Ballast water introduction to Great Lakes in 1980s</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Found in 6 inland WI lakes—Gile Flowage (Iron Co.), Stormy Lake (Vilas Co.), &amp; 4 Dane Co. lakes</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Disrupt food chain &amp; harm native fish</a:t>
            </a:r>
          </a:p>
          <a:p>
            <a:pPr eaLnBrk="1" hangingPunct="1">
              <a:lnSpc>
                <a:spcPct val="90000"/>
              </a:lnSpc>
              <a:buFont typeface="Arial" charset="0"/>
              <a:buChar char="•"/>
            </a:pPr>
            <a:endParaRPr lang="en-US" sz="1000" smtClean="0">
              <a:effectLst/>
            </a:endParaRPr>
          </a:p>
          <a:p>
            <a:pPr eaLnBrk="1" hangingPunct="1">
              <a:lnSpc>
                <a:spcPct val="90000"/>
              </a:lnSpc>
              <a:buFont typeface="Arial" charset="0"/>
              <a:buChar char="•"/>
            </a:pPr>
            <a:r>
              <a:rPr lang="en-US" sz="2800" smtClean="0">
                <a:effectLst/>
              </a:rPr>
              <a:t>Foul fishing gear—form gummy clumps</a:t>
            </a:r>
          </a:p>
        </p:txBody>
      </p:sp>
      <p:pic>
        <p:nvPicPr>
          <p:cNvPr id="83973" name="Picture 5" descr="cerco1"/>
          <p:cNvPicPr>
            <a:picLocks noChangeAspect="1" noChangeArrowheads="1"/>
          </p:cNvPicPr>
          <p:nvPr/>
        </p:nvPicPr>
        <p:blipFill>
          <a:blip r:embed="rId3" cstate="print"/>
          <a:srcRect/>
          <a:stretch>
            <a:fillRect/>
          </a:stretch>
        </p:blipFill>
        <p:spPr bwMode="auto">
          <a:xfrm>
            <a:off x="356521" y="1342103"/>
            <a:ext cx="3969243" cy="2566220"/>
          </a:xfrm>
          <a:prstGeom prst="roundRect">
            <a:avLst/>
          </a:prstGeom>
          <a:noFill/>
          <a:ln w="12700">
            <a:noFill/>
            <a:miter lim="800000"/>
            <a:headEnd/>
            <a:tailEnd/>
          </a:ln>
          <a:scene3d>
            <a:camera prst="orthographicFront"/>
            <a:lightRig rig="threePt" dir="t"/>
          </a:scene3d>
          <a:sp3d>
            <a:bevelT/>
          </a:sp3d>
        </p:spPr>
      </p:pic>
      <p:sp>
        <p:nvSpPr>
          <p:cNvPr id="32773" name="Line 2"/>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32774" name="Picture 7" descr="http://t1.gstatic.com/images?q=tbn:ANd9GcRkpPnYMrJ5fWelE7xu9CMH8BjcbbyYNXwKhMT31Rv0h-LkoCb8bsvzygY">
            <a:hlinkClick r:id="rId4"/>
          </p:cNvPr>
          <p:cNvPicPr>
            <a:picLocks noChangeAspect="1" noChangeArrowheads="1"/>
          </p:cNvPicPr>
          <p:nvPr/>
        </p:nvPicPr>
        <p:blipFill>
          <a:blip r:embed="rId5" cstate="print"/>
          <a:srcRect/>
          <a:stretch>
            <a:fillRect/>
          </a:stretch>
        </p:blipFill>
        <p:spPr bwMode="auto">
          <a:xfrm>
            <a:off x="427038" y="4162425"/>
            <a:ext cx="3852862" cy="2695575"/>
          </a:xfrm>
          <a:prstGeom prst="rect">
            <a:avLst/>
          </a:prstGeom>
          <a:noFill/>
          <a:ln w="9525">
            <a:noFill/>
            <a:miter lim="800000"/>
            <a:headEnd/>
            <a:tailEnd/>
          </a:ln>
        </p:spPr>
      </p:pic>
      <p:sp>
        <p:nvSpPr>
          <p:cNvPr id="32775" name="TextBox 6"/>
          <p:cNvSpPr txBox="1">
            <a:spLocks noChangeArrowheads="1"/>
          </p:cNvSpPr>
          <p:nvPr/>
        </p:nvSpPr>
        <p:spPr bwMode="auto">
          <a:xfrm>
            <a:off x="781050" y="6208713"/>
            <a:ext cx="2646363" cy="523875"/>
          </a:xfrm>
          <a:prstGeom prst="rect">
            <a:avLst/>
          </a:prstGeom>
          <a:noFill/>
          <a:ln w="9525">
            <a:noFill/>
            <a:miter lim="800000"/>
            <a:headEnd/>
            <a:tailEnd/>
          </a:ln>
        </p:spPr>
        <p:txBody>
          <a:bodyPr wrap="none">
            <a:spAutoFit/>
          </a:bodyPr>
          <a:lstStyle/>
          <a:p>
            <a:r>
              <a:rPr lang="en-US" sz="2800">
                <a:solidFill>
                  <a:srgbClr val="000000"/>
                </a:solidFill>
              </a:rPr>
              <a:t>Native Daphnia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748" y="133975"/>
            <a:ext cx="8229600" cy="1139825"/>
          </a:xfrm>
        </p:spPr>
        <p:txBody>
          <a:bodyPr/>
          <a:lstStyle/>
          <a:p>
            <a:pPr>
              <a:defRPr/>
            </a:pPr>
            <a:r>
              <a:rPr lang="en-US" dirty="0" smtClean="0">
                <a:solidFill>
                  <a:srgbClr val="FFFF00"/>
                </a:solidFill>
              </a:rPr>
              <a:t>Spiny Water Flea</a:t>
            </a:r>
            <a:br>
              <a:rPr lang="en-US" dirty="0" smtClean="0">
                <a:solidFill>
                  <a:srgbClr val="FFFF00"/>
                </a:solidFill>
              </a:rPr>
            </a:br>
            <a:r>
              <a:rPr lang="en-US" dirty="0" smtClean="0">
                <a:solidFill>
                  <a:srgbClr val="FFFF00"/>
                </a:solidFill>
              </a:rPr>
              <a:t>Where, When, and How to Look</a:t>
            </a:r>
            <a:endParaRPr lang="en-US" dirty="0">
              <a:solidFill>
                <a:srgbClr val="FFFF00"/>
              </a:solidFill>
            </a:endParaRPr>
          </a:p>
        </p:txBody>
      </p:sp>
      <p:sp>
        <p:nvSpPr>
          <p:cNvPr id="3" name="Text Placeholder 2"/>
          <p:cNvSpPr>
            <a:spLocks noGrp="1"/>
          </p:cNvSpPr>
          <p:nvPr>
            <p:ph type="body" sz="half" idx="1"/>
          </p:nvPr>
        </p:nvSpPr>
        <p:spPr/>
        <p:txBody>
          <a:bodyPr/>
          <a:lstStyle/>
          <a:p>
            <a:pPr>
              <a:defRPr/>
            </a:pPr>
            <a:r>
              <a:rPr lang="en-US" dirty="0" smtClean="0"/>
              <a:t>June – August</a:t>
            </a:r>
          </a:p>
          <a:p>
            <a:pPr>
              <a:defRPr/>
            </a:pPr>
            <a:r>
              <a:rPr lang="en-US" dirty="0" smtClean="0"/>
              <a:t>Check fishing line and anchor ropes coming out of the water</a:t>
            </a:r>
          </a:p>
          <a:p>
            <a:pPr>
              <a:defRPr/>
            </a:pPr>
            <a:r>
              <a:rPr lang="en-US" dirty="0" smtClean="0"/>
              <a:t>White slime on the line</a:t>
            </a:r>
          </a:p>
          <a:p>
            <a:pPr>
              <a:defRPr/>
            </a:pPr>
            <a:r>
              <a:rPr lang="en-US" dirty="0" smtClean="0"/>
              <a:t>Black eyes are visible</a:t>
            </a:r>
            <a:endParaRPr lang="en-US" dirty="0"/>
          </a:p>
        </p:txBody>
      </p:sp>
      <p:pic>
        <p:nvPicPr>
          <p:cNvPr id="33796" name="Picture 2" descr="http://www.iisgcp.org/exoticsp/images/water_flea/GLSGN.jpg"/>
          <p:cNvPicPr>
            <a:picLocks noGrp="1" noChangeAspect="1" noChangeArrowheads="1"/>
          </p:cNvPicPr>
          <p:nvPr>
            <p:ph type="clipArt" sz="half" idx="2"/>
          </p:nvPr>
        </p:nvPicPr>
        <p:blipFill>
          <a:blip r:embed="rId2" cstate="print"/>
          <a:srcRect/>
          <a:stretch>
            <a:fillRect/>
          </a:stretch>
        </p:blipFill>
        <p:spPr>
          <a:xfrm>
            <a:off x="4986338" y="1304925"/>
            <a:ext cx="3524250" cy="5300663"/>
          </a:xfr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9" name="Rectangle 7"/>
          <p:cNvSpPr>
            <a:spLocks noGrp="1" noChangeArrowheads="1"/>
          </p:cNvSpPr>
          <p:nvPr>
            <p:ph type="title"/>
          </p:nvPr>
        </p:nvSpPr>
        <p:spPr/>
        <p:txBody>
          <a:bodyPr/>
          <a:lstStyle/>
          <a:p>
            <a:pPr>
              <a:defRPr/>
            </a:pPr>
            <a:r>
              <a:rPr lang="en-US" sz="4000" dirty="0" smtClean="0">
                <a:solidFill>
                  <a:schemeClr val="tx1"/>
                </a:solidFill>
              </a:rPr>
              <a:t>Chinese and Banded </a:t>
            </a:r>
            <a:r>
              <a:rPr lang="en-US" sz="4000" dirty="0">
                <a:solidFill>
                  <a:schemeClr val="tx1"/>
                </a:solidFill>
              </a:rPr>
              <a:t>Mystery Snails</a:t>
            </a:r>
          </a:p>
        </p:txBody>
      </p:sp>
      <p:pic>
        <p:nvPicPr>
          <p:cNvPr id="34819" name="Picture 10" descr="June 2009 Banded Mystery Snails on Upper St"/>
          <p:cNvPicPr>
            <a:picLocks noGrp="1" noChangeAspect="1" noChangeArrowheads="1"/>
          </p:cNvPicPr>
          <p:nvPr>
            <p:ph sz="half" idx="1"/>
          </p:nvPr>
        </p:nvPicPr>
        <p:blipFill>
          <a:blip r:embed="rId2" cstate="print"/>
          <a:srcRect/>
          <a:stretch>
            <a:fillRect/>
          </a:stretch>
        </p:blipFill>
        <p:spPr>
          <a:xfrm>
            <a:off x="4891088" y="4111625"/>
            <a:ext cx="3662362" cy="2746375"/>
          </a:xfrm>
          <a:noFill/>
        </p:spPr>
      </p:pic>
      <p:pic>
        <p:nvPicPr>
          <p:cNvPr id="34820" name="Picture 13" descr="June 2009 Banded Mystery Snails on Upper St"/>
          <p:cNvPicPr>
            <a:picLocks noGrp="1" noChangeAspect="1" noChangeArrowheads="1"/>
          </p:cNvPicPr>
          <p:nvPr>
            <p:ph sz="half" idx="2"/>
          </p:nvPr>
        </p:nvPicPr>
        <p:blipFill>
          <a:blip r:embed="rId3" cstate="print"/>
          <a:srcRect/>
          <a:stretch>
            <a:fillRect/>
          </a:stretch>
        </p:blipFill>
        <p:spPr>
          <a:xfrm>
            <a:off x="4867275" y="1147763"/>
            <a:ext cx="3632200" cy="2724150"/>
          </a:xfrm>
          <a:noFill/>
        </p:spPr>
      </p:pic>
      <p:sp>
        <p:nvSpPr>
          <p:cNvPr id="34821" name="Text Box 14"/>
          <p:cNvSpPr txBox="1">
            <a:spLocks noChangeArrowheads="1"/>
          </p:cNvSpPr>
          <p:nvPr/>
        </p:nvSpPr>
        <p:spPr bwMode="auto">
          <a:xfrm>
            <a:off x="4800600" y="3375025"/>
            <a:ext cx="3916363" cy="1200150"/>
          </a:xfrm>
          <a:prstGeom prst="rect">
            <a:avLst/>
          </a:prstGeom>
          <a:noFill/>
          <a:ln w="9525">
            <a:noFill/>
            <a:miter lim="800000"/>
            <a:headEnd/>
            <a:tailEnd/>
          </a:ln>
        </p:spPr>
        <p:txBody>
          <a:bodyPr>
            <a:spAutoFit/>
          </a:bodyPr>
          <a:lstStyle/>
          <a:p>
            <a:pPr algn="ctr">
              <a:spcBef>
                <a:spcPct val="50000"/>
              </a:spcBef>
            </a:pPr>
            <a:r>
              <a:rPr lang="en-US" sz="2400" b="1" dirty="0">
                <a:solidFill>
                  <a:srgbClr val="FFFF00"/>
                </a:solidFill>
              </a:rPr>
              <a:t>Upper St Croix Lake Banded Mystery Snail Shells June 2009</a:t>
            </a:r>
          </a:p>
        </p:txBody>
      </p:sp>
      <p:pic>
        <p:nvPicPr>
          <p:cNvPr id="34822" name="Picture 10" descr="Cipangopaludina_chinensis_AngelaBobeldyk1"/>
          <p:cNvPicPr>
            <a:picLocks noChangeAspect="1" noChangeArrowheads="1"/>
          </p:cNvPicPr>
          <p:nvPr/>
        </p:nvPicPr>
        <p:blipFill>
          <a:blip r:embed="rId4" cstate="print"/>
          <a:srcRect/>
          <a:stretch>
            <a:fillRect/>
          </a:stretch>
        </p:blipFill>
        <p:spPr bwMode="auto">
          <a:xfrm>
            <a:off x="1693863" y="1231900"/>
            <a:ext cx="2805112" cy="3835400"/>
          </a:xfrm>
          <a:prstGeom prst="rect">
            <a:avLst/>
          </a:prstGeom>
          <a:noFill/>
          <a:ln w="9525">
            <a:noFill/>
            <a:miter lim="800000"/>
            <a:headEnd/>
            <a:tailEnd/>
          </a:ln>
        </p:spPr>
      </p:pic>
      <p:pic>
        <p:nvPicPr>
          <p:cNvPr id="34823" name="Picture 2" descr="http://nas3.er.usgs.gov/XIMAGESERVERX/2005/20051116110125.JPG"/>
          <p:cNvPicPr>
            <a:picLocks noChangeAspect="1" noChangeArrowheads="1"/>
          </p:cNvPicPr>
          <p:nvPr/>
        </p:nvPicPr>
        <p:blipFill>
          <a:blip r:embed="rId5" cstate="print"/>
          <a:srcRect/>
          <a:stretch>
            <a:fillRect/>
          </a:stretch>
        </p:blipFill>
        <p:spPr bwMode="auto">
          <a:xfrm>
            <a:off x="0" y="4147299"/>
            <a:ext cx="2039937" cy="2405063"/>
          </a:xfrm>
          <a:prstGeom prst="rect">
            <a:avLst/>
          </a:prstGeom>
          <a:noFill/>
          <a:ln w="9525">
            <a:noFill/>
            <a:miter lim="800000"/>
            <a:headEnd/>
            <a:tailEnd/>
          </a:ln>
        </p:spPr>
      </p:pic>
      <p:sp>
        <p:nvSpPr>
          <p:cNvPr id="34824" name="TextBox 7"/>
          <p:cNvSpPr txBox="1">
            <a:spLocks noChangeArrowheads="1"/>
          </p:cNvSpPr>
          <p:nvPr/>
        </p:nvSpPr>
        <p:spPr bwMode="auto">
          <a:xfrm>
            <a:off x="280988" y="1798638"/>
            <a:ext cx="1458912" cy="461962"/>
          </a:xfrm>
          <a:prstGeom prst="rect">
            <a:avLst/>
          </a:prstGeom>
          <a:noFill/>
          <a:ln w="9525">
            <a:noFill/>
            <a:miter lim="800000"/>
            <a:headEnd/>
            <a:tailEnd/>
          </a:ln>
        </p:spPr>
        <p:txBody>
          <a:bodyPr>
            <a:spAutoFit/>
          </a:bodyPr>
          <a:lstStyle/>
          <a:p>
            <a:r>
              <a:rPr lang="en-US" sz="2400" b="1">
                <a:solidFill>
                  <a:srgbClr val="000000"/>
                </a:solidFill>
              </a:rPr>
              <a:t>Chinese</a:t>
            </a:r>
          </a:p>
        </p:txBody>
      </p:sp>
      <p:sp>
        <p:nvSpPr>
          <p:cNvPr id="34825" name="TextBox 8"/>
          <p:cNvSpPr txBox="1">
            <a:spLocks noChangeArrowheads="1"/>
          </p:cNvSpPr>
          <p:nvPr/>
        </p:nvSpPr>
        <p:spPr bwMode="auto">
          <a:xfrm>
            <a:off x="0" y="3692223"/>
            <a:ext cx="1563687" cy="461962"/>
          </a:xfrm>
          <a:prstGeom prst="rect">
            <a:avLst/>
          </a:prstGeom>
          <a:noFill/>
          <a:ln w="9525">
            <a:noFill/>
            <a:miter lim="800000"/>
            <a:headEnd/>
            <a:tailEnd/>
          </a:ln>
        </p:spPr>
        <p:txBody>
          <a:bodyPr>
            <a:spAutoFit/>
          </a:bodyPr>
          <a:lstStyle/>
          <a:p>
            <a:r>
              <a:rPr lang="en-US" sz="2400" b="1" dirty="0">
                <a:solidFill>
                  <a:srgbClr val="000000"/>
                </a:solidFill>
              </a:rPr>
              <a:t>Banded</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rgbClr val="FFFF00"/>
                </a:solidFill>
              </a:rPr>
              <a:t>Snails</a:t>
            </a:r>
            <a:br>
              <a:rPr lang="en-US" dirty="0" smtClean="0">
                <a:solidFill>
                  <a:srgbClr val="FFFF00"/>
                </a:solidFill>
              </a:rPr>
            </a:br>
            <a:r>
              <a:rPr lang="en-US" dirty="0" smtClean="0">
                <a:solidFill>
                  <a:srgbClr val="FFFF00"/>
                </a:solidFill>
              </a:rPr>
              <a:t>Where, When, and How to Look</a:t>
            </a:r>
            <a:endParaRPr lang="en-US" dirty="0">
              <a:solidFill>
                <a:srgbClr val="FFFF00"/>
              </a:solidFill>
            </a:endParaRPr>
          </a:p>
        </p:txBody>
      </p:sp>
      <p:sp>
        <p:nvSpPr>
          <p:cNvPr id="3" name="Content Placeholder 2"/>
          <p:cNvSpPr>
            <a:spLocks noGrp="1"/>
          </p:cNvSpPr>
          <p:nvPr>
            <p:ph idx="1"/>
          </p:nvPr>
        </p:nvSpPr>
        <p:spPr/>
        <p:txBody>
          <a:bodyPr/>
          <a:lstStyle/>
          <a:p>
            <a:pPr>
              <a:defRPr/>
            </a:pPr>
            <a:r>
              <a:rPr lang="en-US" dirty="0" smtClean="0"/>
              <a:t>Look in shallow water on both hard and soft surfaces June through September</a:t>
            </a:r>
          </a:p>
          <a:p>
            <a:pPr>
              <a:defRPr/>
            </a:pPr>
            <a:r>
              <a:rPr lang="en-US" dirty="0" smtClean="0"/>
              <a:t>Banded Mystery Snails are smaller with a stripe all the way around the shell</a:t>
            </a:r>
          </a:p>
          <a:p>
            <a:pPr>
              <a:defRPr/>
            </a:pPr>
            <a:r>
              <a:rPr lang="en-US" dirty="0" smtClean="0"/>
              <a:t>Chinese Mystery Snails are large often 2 or more inches in diameter</a:t>
            </a:r>
          </a:p>
          <a:p>
            <a:pPr>
              <a:defRPr/>
            </a:pPr>
            <a:r>
              <a:rPr lang="en-US" dirty="0" smtClean="0"/>
              <a:t>Chinese Mystery Snails are probably in 70% or more of our lakes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Others to Look For</a:t>
            </a:r>
            <a:endParaRPr lang="en-US" dirty="0"/>
          </a:p>
        </p:txBody>
      </p:sp>
      <p:sp>
        <p:nvSpPr>
          <p:cNvPr id="36867" name="Text Placeholder 3"/>
          <p:cNvSpPr>
            <a:spLocks noGrp="1"/>
          </p:cNvSpPr>
          <p:nvPr>
            <p:ph type="body" idx="1"/>
          </p:nvPr>
        </p:nvSpPr>
        <p:spPr>
          <a:xfrm>
            <a:off x="442913" y="1358900"/>
            <a:ext cx="4040187" cy="639763"/>
          </a:xfrm>
        </p:spPr>
        <p:txBody>
          <a:bodyPr/>
          <a:lstStyle/>
          <a:p>
            <a:r>
              <a:rPr lang="en-US" sz="2800" smtClean="0">
                <a:solidFill>
                  <a:srgbClr val="FFFF00"/>
                </a:solidFill>
                <a:effectLst/>
              </a:rPr>
              <a:t>Freshwater Jelly fish</a:t>
            </a:r>
          </a:p>
        </p:txBody>
      </p:sp>
      <p:pic>
        <p:nvPicPr>
          <p:cNvPr id="36868" name="Picture 5" descr="Sharon_Milstead[1]"/>
          <p:cNvPicPr>
            <a:picLocks noGrp="1" noChangeAspect="1" noChangeArrowheads="1"/>
          </p:cNvPicPr>
          <p:nvPr>
            <p:ph sz="half" idx="2"/>
          </p:nvPr>
        </p:nvPicPr>
        <p:blipFill>
          <a:blip r:embed="rId2" cstate="print"/>
          <a:srcRect/>
          <a:stretch>
            <a:fillRect/>
          </a:stretch>
        </p:blipFill>
        <p:spPr>
          <a:xfrm>
            <a:off x="265113" y="2046288"/>
            <a:ext cx="4040187" cy="3028950"/>
          </a:xfrm>
          <a:noFill/>
        </p:spPr>
      </p:pic>
      <p:grpSp>
        <p:nvGrpSpPr>
          <p:cNvPr id="36869" name="Group 33"/>
          <p:cNvGrpSpPr>
            <a:grpSpLocks noGrp="1"/>
          </p:cNvGrpSpPr>
          <p:nvPr>
            <p:ph sz="quarter" idx="4"/>
          </p:nvPr>
        </p:nvGrpSpPr>
        <p:grpSpPr bwMode="auto">
          <a:xfrm>
            <a:off x="4689475" y="1446213"/>
            <a:ext cx="3895725" cy="3709987"/>
            <a:chOff x="3630" y="1168"/>
            <a:chExt cx="1951" cy="1212"/>
          </a:xfrm>
        </p:grpSpPr>
        <p:sp>
          <p:nvSpPr>
            <p:cNvPr id="8" name="Text Box 11"/>
            <p:cNvSpPr txBox="1">
              <a:spLocks noChangeArrowheads="1"/>
            </p:cNvSpPr>
            <p:nvPr/>
          </p:nvSpPr>
          <p:spPr bwMode="auto">
            <a:xfrm>
              <a:off x="3630" y="1168"/>
              <a:ext cx="1920" cy="189"/>
            </a:xfrm>
            <a:prstGeom prst="roundRect">
              <a:avLst/>
            </a:prstGeom>
            <a:noFill/>
            <a:ln w="9525">
              <a:noFill/>
              <a:miter lim="800000"/>
              <a:headEnd/>
              <a:tailEnd/>
            </a:ln>
            <a:effectLst/>
            <a:scene3d>
              <a:camera prst="orthographicFront"/>
              <a:lightRig rig="threePt" dir="t"/>
            </a:scene3d>
            <a:sp3d>
              <a:bevelT/>
            </a:sp3d>
          </p:spPr>
          <p:txBody>
            <a:bodyPr>
              <a:spAutoFit/>
            </a:bodyPr>
            <a:lstStyle/>
            <a:p>
              <a:pPr eaLnBrk="0" hangingPunct="0">
                <a:spcBef>
                  <a:spcPct val="50000"/>
                </a:spcBef>
                <a:defRPr/>
              </a:pPr>
              <a:r>
                <a:rPr lang="en-US" sz="2800" b="1" dirty="0">
                  <a:solidFill>
                    <a:srgbClr val="FFFF00"/>
                  </a:solidFill>
                  <a:latin typeface="+mn-lt"/>
                  <a:cs typeface="+mn-cs"/>
                </a:rPr>
                <a:t>New Zealand mud snail</a:t>
              </a:r>
            </a:p>
          </p:txBody>
        </p:sp>
        <p:pic>
          <p:nvPicPr>
            <p:cNvPr id="9" name="Picture 16" descr="photo of New Zealand Mudsnails dwarfed by penny for scale"/>
            <p:cNvPicPr>
              <a:picLocks noChangeAspect="1" noChangeArrowheads="1"/>
            </p:cNvPicPr>
            <p:nvPr/>
          </p:nvPicPr>
          <p:blipFill>
            <a:blip r:embed="rId3" cstate="print"/>
            <a:srcRect/>
            <a:stretch>
              <a:fillRect/>
            </a:stretch>
          </p:blipFill>
          <p:spPr bwMode="auto">
            <a:xfrm>
              <a:off x="3652" y="1377"/>
              <a:ext cx="1929" cy="1003"/>
            </a:xfrm>
            <a:prstGeom prst="roundRect">
              <a:avLst/>
            </a:prstGeom>
            <a:noFill/>
            <a:ln w="12700">
              <a:noFill/>
              <a:miter lim="800000"/>
              <a:headEnd/>
              <a:tailEnd/>
            </a:ln>
            <a:scene3d>
              <a:camera prst="orthographicFront"/>
              <a:lightRig rig="threePt" dir="t"/>
            </a:scene3d>
            <a:sp3d>
              <a:bevelT/>
            </a:sp3d>
          </p:spPr>
        </p:pic>
      </p:grpSp>
      <p:sp>
        <p:nvSpPr>
          <p:cNvPr id="36870" name="TextBox 9"/>
          <p:cNvSpPr txBox="1">
            <a:spLocks noChangeArrowheads="1"/>
          </p:cNvSpPr>
          <p:nvPr/>
        </p:nvSpPr>
        <p:spPr bwMode="auto">
          <a:xfrm>
            <a:off x="265113" y="5259924"/>
            <a:ext cx="4144962" cy="1384300"/>
          </a:xfrm>
          <a:prstGeom prst="rect">
            <a:avLst/>
          </a:prstGeom>
          <a:noFill/>
          <a:ln w="9525">
            <a:noFill/>
            <a:miter lim="800000"/>
            <a:headEnd/>
            <a:tailEnd/>
          </a:ln>
        </p:spPr>
        <p:txBody>
          <a:bodyPr>
            <a:spAutoFit/>
          </a:bodyPr>
          <a:lstStyle/>
          <a:p>
            <a:r>
              <a:rPr lang="en-US" sz="2800" dirty="0">
                <a:solidFill>
                  <a:srgbClr val="000000"/>
                </a:solidFill>
              </a:rPr>
              <a:t>Floating in the water August through early October</a:t>
            </a:r>
          </a:p>
        </p:txBody>
      </p:sp>
      <p:sp>
        <p:nvSpPr>
          <p:cNvPr id="36871" name="TextBox 10"/>
          <p:cNvSpPr txBox="1">
            <a:spLocks noChangeArrowheads="1"/>
          </p:cNvSpPr>
          <p:nvPr/>
        </p:nvSpPr>
        <p:spPr bwMode="auto">
          <a:xfrm>
            <a:off x="4684802" y="5325367"/>
            <a:ext cx="4025900" cy="954088"/>
          </a:xfrm>
          <a:prstGeom prst="rect">
            <a:avLst/>
          </a:prstGeom>
          <a:noFill/>
          <a:ln w="9525">
            <a:noFill/>
            <a:miter lim="800000"/>
            <a:headEnd/>
            <a:tailEnd/>
          </a:ln>
        </p:spPr>
        <p:txBody>
          <a:bodyPr>
            <a:spAutoFit/>
          </a:bodyPr>
          <a:lstStyle/>
          <a:p>
            <a:r>
              <a:rPr lang="en-US" sz="2800" dirty="0">
                <a:solidFill>
                  <a:srgbClr val="000000"/>
                </a:solidFill>
              </a:rPr>
              <a:t>Coating a hard bottom May -October</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blumer\My Documents\My Pictures\Aquatic Exotic Species\Miscellaneous\Jellyfish on Lake Viola 9-290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7891" name="TextBox 2"/>
          <p:cNvSpPr txBox="1">
            <a:spLocks noChangeArrowheads="1"/>
          </p:cNvSpPr>
          <p:nvPr/>
        </p:nvSpPr>
        <p:spPr bwMode="auto">
          <a:xfrm>
            <a:off x="2625725" y="4956175"/>
            <a:ext cx="4659313" cy="1076325"/>
          </a:xfrm>
          <a:prstGeom prst="rect">
            <a:avLst/>
          </a:prstGeom>
          <a:noFill/>
          <a:ln w="9525">
            <a:noFill/>
            <a:miter lim="800000"/>
            <a:headEnd/>
            <a:tailEnd/>
          </a:ln>
        </p:spPr>
        <p:txBody>
          <a:bodyPr>
            <a:spAutoFit/>
          </a:bodyPr>
          <a:lstStyle/>
          <a:p>
            <a:r>
              <a:rPr lang="en-US">
                <a:solidFill>
                  <a:srgbClr val="000000"/>
                </a:solidFill>
              </a:rPr>
              <a:t>Viola Lake, Burnett County 2007(?)</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Grp="1" noChangeArrowheads="1"/>
          </p:cNvSpPr>
          <p:nvPr>
            <p:ph type="title"/>
          </p:nvPr>
        </p:nvSpPr>
        <p:spPr>
          <a:xfrm>
            <a:off x="0" y="192088"/>
            <a:ext cx="9144000" cy="1139825"/>
          </a:xfrm>
        </p:spPr>
        <p:txBody>
          <a:bodyPr/>
          <a:lstStyle/>
          <a:p>
            <a:pPr eaLnBrk="1" hangingPunct="1">
              <a:defRPr/>
            </a:pPr>
            <a:r>
              <a:rPr lang="en-US" sz="5400" b="1" smtClean="0">
                <a:latin typeface="Candara" pitchFamily="34" charset="0"/>
              </a:rPr>
              <a:t>Many More in Wisconsin…</a:t>
            </a:r>
          </a:p>
        </p:txBody>
      </p:sp>
      <p:sp>
        <p:nvSpPr>
          <p:cNvPr id="38915" name="Line 4"/>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grpSp>
        <p:nvGrpSpPr>
          <p:cNvPr id="38916" name="Group 18"/>
          <p:cNvGrpSpPr>
            <a:grpSpLocks/>
          </p:cNvGrpSpPr>
          <p:nvPr/>
        </p:nvGrpSpPr>
        <p:grpSpPr bwMode="auto">
          <a:xfrm>
            <a:off x="377825" y="3273425"/>
            <a:ext cx="3919538" cy="2416175"/>
            <a:chOff x="673100" y="1768475"/>
            <a:chExt cx="3919538" cy="2416175"/>
          </a:xfrm>
        </p:grpSpPr>
        <p:pic>
          <p:nvPicPr>
            <p:cNvPr id="365573" name="Picture 5" descr="RoundGoby"/>
            <p:cNvPicPr>
              <a:picLocks noChangeAspect="1" noChangeArrowheads="1"/>
            </p:cNvPicPr>
            <p:nvPr/>
          </p:nvPicPr>
          <p:blipFill>
            <a:blip r:embed="rId3" cstate="print"/>
            <a:srcRect/>
            <a:stretch>
              <a:fillRect/>
            </a:stretch>
          </p:blipFill>
          <p:spPr bwMode="auto">
            <a:xfrm>
              <a:off x="673100" y="1768475"/>
              <a:ext cx="3919538" cy="2416175"/>
            </a:xfrm>
            <a:prstGeom prst="roundRect">
              <a:avLst/>
            </a:prstGeom>
            <a:noFill/>
            <a:ln w="12700">
              <a:noFill/>
              <a:miter lim="800000"/>
              <a:headEnd/>
              <a:tailEnd/>
            </a:ln>
            <a:scene3d>
              <a:camera prst="orthographicFront"/>
              <a:lightRig rig="threePt" dir="t"/>
            </a:scene3d>
            <a:sp3d>
              <a:bevelT/>
            </a:sp3d>
          </p:spPr>
        </p:pic>
        <p:sp>
          <p:nvSpPr>
            <p:cNvPr id="365574" name="Text Box 6"/>
            <p:cNvSpPr txBox="1">
              <a:spLocks noChangeArrowheads="1"/>
            </p:cNvSpPr>
            <p:nvPr/>
          </p:nvSpPr>
          <p:spPr bwMode="auto">
            <a:xfrm>
              <a:off x="2597150" y="3630613"/>
              <a:ext cx="1944688" cy="457200"/>
            </a:xfrm>
            <a:prstGeom prst="rect">
              <a:avLst/>
            </a:prstGeom>
            <a:noFill/>
            <a:ln w="9525">
              <a:noFill/>
              <a:miter lim="800000"/>
              <a:headEnd/>
              <a:tailEnd/>
            </a:ln>
            <a:effectLst/>
          </p:spPr>
          <p:txBody>
            <a:bodyPr>
              <a:spAutoFit/>
            </a:bodyPr>
            <a:lstStyle/>
            <a:p>
              <a:pPr eaLnBrk="0" hangingPunct="0">
                <a:spcBef>
                  <a:spcPct val="50000"/>
                </a:spcBef>
                <a:defRPr/>
              </a:pPr>
              <a:r>
                <a:rPr lang="en-US" sz="2400" b="1" dirty="0">
                  <a:latin typeface="+mn-lt"/>
                  <a:cs typeface="+mn-cs"/>
                </a:rPr>
                <a:t>Round Goby</a:t>
              </a:r>
            </a:p>
          </p:txBody>
        </p:sp>
      </p:grpSp>
      <p:grpSp>
        <p:nvGrpSpPr>
          <p:cNvPr id="38917" name="Group 19"/>
          <p:cNvGrpSpPr>
            <a:grpSpLocks/>
          </p:cNvGrpSpPr>
          <p:nvPr/>
        </p:nvGrpSpPr>
        <p:grpSpPr bwMode="auto">
          <a:xfrm>
            <a:off x="4649788" y="4338638"/>
            <a:ext cx="3683000" cy="2151062"/>
            <a:chOff x="5121275" y="4500563"/>
            <a:chExt cx="3683000" cy="2150477"/>
          </a:xfrm>
        </p:grpSpPr>
        <p:grpSp>
          <p:nvGrpSpPr>
            <p:cNvPr id="38925" name="Group 7"/>
            <p:cNvGrpSpPr>
              <a:grpSpLocks/>
            </p:cNvGrpSpPr>
            <p:nvPr/>
          </p:nvGrpSpPr>
          <p:grpSpPr bwMode="auto">
            <a:xfrm>
              <a:off x="5121275" y="4500563"/>
              <a:ext cx="3683000" cy="2150477"/>
              <a:chOff x="96" y="1655"/>
              <a:chExt cx="2832" cy="1514"/>
            </a:xfrm>
          </p:grpSpPr>
          <p:pic>
            <p:nvPicPr>
              <p:cNvPr id="365576" name="Picture 8" descr="ruffejl-1"/>
              <p:cNvPicPr>
                <a:picLocks noChangeAspect="1" noChangeArrowheads="1"/>
              </p:cNvPicPr>
              <p:nvPr/>
            </p:nvPicPr>
            <p:blipFill>
              <a:blip r:embed="rId4" cstate="print"/>
              <a:srcRect/>
              <a:stretch>
                <a:fillRect/>
              </a:stretch>
            </p:blipFill>
            <p:spPr bwMode="auto">
              <a:xfrm>
                <a:off x="96" y="1655"/>
                <a:ext cx="2832" cy="1459"/>
              </a:xfrm>
              <a:prstGeom prst="roundRect">
                <a:avLst/>
              </a:prstGeom>
              <a:noFill/>
              <a:ln w="12700">
                <a:noFill/>
                <a:miter lim="800000"/>
                <a:headEnd/>
                <a:tailEnd/>
              </a:ln>
              <a:scene3d>
                <a:camera prst="orthographicFront"/>
                <a:lightRig rig="threePt" dir="t"/>
              </a:scene3d>
              <a:sp3d>
                <a:bevelT/>
              </a:sp3d>
            </p:spPr>
          </p:pic>
          <p:sp>
            <p:nvSpPr>
              <p:cNvPr id="365577" name="Text Box 9"/>
              <p:cNvSpPr txBox="1">
                <a:spLocks noChangeArrowheads="1"/>
              </p:cNvSpPr>
              <p:nvPr/>
            </p:nvSpPr>
            <p:spPr bwMode="auto">
              <a:xfrm>
                <a:off x="261" y="2919"/>
                <a:ext cx="157" cy="250"/>
              </a:xfrm>
              <a:prstGeom prst="roundRect">
                <a:avLst/>
              </a:prstGeom>
              <a:noFill/>
              <a:ln w="12700">
                <a:noFill/>
                <a:miter lim="800000"/>
                <a:headEnd/>
                <a:tailEnd/>
              </a:ln>
              <a:effectLst/>
              <a:scene3d>
                <a:camera prst="orthographicFront"/>
                <a:lightRig rig="threePt" dir="t"/>
              </a:scene3d>
              <a:sp3d>
                <a:bevelT/>
              </a:sp3d>
            </p:spPr>
            <p:txBody>
              <a:bodyPr wrap="none">
                <a:spAutoFit/>
              </a:bodyPr>
              <a:lstStyle/>
              <a:p>
                <a:pPr eaLnBrk="0" hangingPunct="0">
                  <a:defRPr/>
                </a:pPr>
                <a:endParaRPr lang="en-US" sz="1600">
                  <a:latin typeface="Times New Roman" pitchFamily="18" charset="0"/>
                </a:endParaRPr>
              </a:p>
            </p:txBody>
          </p:sp>
        </p:grpSp>
        <p:sp>
          <p:nvSpPr>
            <p:cNvPr id="365578" name="Text Box 10"/>
            <p:cNvSpPr txBox="1">
              <a:spLocks noChangeArrowheads="1"/>
            </p:cNvSpPr>
            <p:nvPr/>
          </p:nvSpPr>
          <p:spPr bwMode="auto">
            <a:xfrm>
              <a:off x="5281612" y="6132069"/>
              <a:ext cx="958850" cy="461836"/>
            </a:xfrm>
            <a:prstGeom prst="rect">
              <a:avLst/>
            </a:prstGeom>
            <a:noFill/>
            <a:ln w="9525">
              <a:noFill/>
              <a:miter lim="800000"/>
              <a:headEnd/>
              <a:tailEnd/>
            </a:ln>
            <a:effectLst/>
          </p:spPr>
          <p:txBody>
            <a:bodyPr>
              <a:spAutoFit/>
            </a:bodyPr>
            <a:lstStyle/>
            <a:p>
              <a:pPr eaLnBrk="0" hangingPunct="0">
                <a:spcBef>
                  <a:spcPct val="50000"/>
                </a:spcBef>
                <a:defRPr/>
              </a:pPr>
              <a:r>
                <a:rPr lang="en-US" sz="2400" b="1" dirty="0" err="1">
                  <a:latin typeface="+mn-lt"/>
                  <a:cs typeface="+mn-cs"/>
                </a:rPr>
                <a:t>Ruffe</a:t>
              </a:r>
              <a:endParaRPr lang="en-US" sz="2400" b="1" dirty="0">
                <a:latin typeface="+mn-lt"/>
                <a:cs typeface="+mn-cs"/>
              </a:endParaRPr>
            </a:p>
          </p:txBody>
        </p:sp>
      </p:grpSp>
      <p:grpSp>
        <p:nvGrpSpPr>
          <p:cNvPr id="38918" name="Group 17"/>
          <p:cNvGrpSpPr>
            <a:grpSpLocks/>
          </p:cNvGrpSpPr>
          <p:nvPr/>
        </p:nvGrpSpPr>
        <p:grpSpPr bwMode="auto">
          <a:xfrm>
            <a:off x="4697413" y="1766888"/>
            <a:ext cx="3082925" cy="2195512"/>
            <a:chOff x="5494338" y="1781175"/>
            <a:chExt cx="3082925" cy="2195154"/>
          </a:xfrm>
        </p:grpSpPr>
        <p:grpSp>
          <p:nvGrpSpPr>
            <p:cNvPr id="38919" name="Group 11"/>
            <p:cNvGrpSpPr>
              <a:grpSpLocks/>
            </p:cNvGrpSpPr>
            <p:nvPr/>
          </p:nvGrpSpPr>
          <p:grpSpPr bwMode="auto">
            <a:xfrm>
              <a:off x="5494338" y="1804989"/>
              <a:ext cx="3082925" cy="2171340"/>
              <a:chOff x="144" y="2928"/>
              <a:chExt cx="2185" cy="1291"/>
            </a:xfrm>
          </p:grpSpPr>
          <p:pic>
            <p:nvPicPr>
              <p:cNvPr id="365580" name="Picture 12" descr="rainbowsmelt-3"/>
              <p:cNvPicPr>
                <a:picLocks noChangeAspect="1" noChangeArrowheads="1"/>
              </p:cNvPicPr>
              <p:nvPr/>
            </p:nvPicPr>
            <p:blipFill>
              <a:blip r:embed="rId5" cstate="print"/>
              <a:srcRect/>
              <a:stretch>
                <a:fillRect/>
              </a:stretch>
            </p:blipFill>
            <p:spPr bwMode="auto">
              <a:xfrm>
                <a:off x="144" y="2928"/>
                <a:ext cx="2185" cy="1258"/>
              </a:xfrm>
              <a:prstGeom prst="roundRect">
                <a:avLst/>
              </a:prstGeom>
              <a:noFill/>
              <a:ln w="12700">
                <a:noFill/>
                <a:miter lim="800000"/>
                <a:headEnd/>
                <a:tailEnd/>
              </a:ln>
              <a:scene3d>
                <a:camera prst="orthographicFront"/>
                <a:lightRig rig="threePt" dir="t"/>
              </a:scene3d>
              <a:sp3d>
                <a:bevelT/>
              </a:sp3d>
            </p:spPr>
          </p:pic>
          <p:sp>
            <p:nvSpPr>
              <p:cNvPr id="365581" name="Text Box 13"/>
              <p:cNvSpPr txBox="1">
                <a:spLocks noChangeArrowheads="1"/>
              </p:cNvSpPr>
              <p:nvPr/>
            </p:nvSpPr>
            <p:spPr bwMode="auto">
              <a:xfrm>
                <a:off x="1597" y="3934"/>
                <a:ext cx="145" cy="285"/>
              </a:xfrm>
              <a:prstGeom prst="roundRect">
                <a:avLst/>
              </a:prstGeom>
              <a:noFill/>
              <a:ln w="12700">
                <a:noFill/>
                <a:miter lim="800000"/>
                <a:headEnd/>
                <a:tailEnd/>
              </a:ln>
              <a:effectLst/>
              <a:scene3d>
                <a:camera prst="orthographicFront"/>
                <a:lightRig rig="threePt" dir="t"/>
              </a:scene3d>
              <a:sp3d>
                <a:bevelT/>
              </a:sp3d>
            </p:spPr>
            <p:txBody>
              <a:bodyPr wrap="none">
                <a:spAutoFit/>
              </a:bodyPr>
              <a:lstStyle/>
              <a:p>
                <a:pPr eaLnBrk="0" hangingPunct="0">
                  <a:defRPr/>
                </a:pPr>
                <a:endParaRPr lang="en-US" sz="2400">
                  <a:latin typeface="Times New Roman" pitchFamily="18" charset="0"/>
                </a:endParaRPr>
              </a:p>
            </p:txBody>
          </p:sp>
        </p:grpSp>
        <p:sp>
          <p:nvSpPr>
            <p:cNvPr id="365582" name="Text Box 14"/>
            <p:cNvSpPr txBox="1">
              <a:spLocks noChangeArrowheads="1"/>
            </p:cNvSpPr>
            <p:nvPr/>
          </p:nvSpPr>
          <p:spPr bwMode="auto">
            <a:xfrm>
              <a:off x="6223000" y="1781175"/>
              <a:ext cx="2262188" cy="457125"/>
            </a:xfrm>
            <a:prstGeom prst="rect">
              <a:avLst/>
            </a:prstGeom>
            <a:noFill/>
            <a:ln w="9525">
              <a:noFill/>
              <a:miter lim="800000"/>
              <a:headEnd/>
              <a:tailEnd/>
            </a:ln>
            <a:effectLst/>
          </p:spPr>
          <p:txBody>
            <a:bodyPr>
              <a:spAutoFit/>
            </a:bodyPr>
            <a:lstStyle/>
            <a:p>
              <a:pPr eaLnBrk="0" hangingPunct="0">
                <a:spcBef>
                  <a:spcPct val="50000"/>
                </a:spcBef>
                <a:defRPr/>
              </a:pPr>
              <a:r>
                <a:rPr lang="en-US" sz="2400" b="1" dirty="0">
                  <a:latin typeface="+mn-lt"/>
                  <a:cs typeface="+mn-cs"/>
                </a:rPr>
                <a:t>Rainbow Smelt</a:t>
              </a:r>
            </a:p>
          </p:txBody>
        </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0" y="163513"/>
            <a:ext cx="9215438" cy="1139825"/>
          </a:xfrm>
        </p:spPr>
        <p:txBody>
          <a:bodyPr/>
          <a:lstStyle/>
          <a:p>
            <a:pPr eaLnBrk="1" hangingPunct="1">
              <a:defRPr/>
            </a:pPr>
            <a:r>
              <a:rPr lang="en-US" sz="5400" b="1" smtClean="0">
                <a:latin typeface="Candara" pitchFamily="34" charset="0"/>
              </a:rPr>
              <a:t>And Many More on the Way…</a:t>
            </a:r>
          </a:p>
        </p:txBody>
      </p:sp>
      <p:sp>
        <p:nvSpPr>
          <p:cNvPr id="39939" name="Rectangle 3"/>
          <p:cNvSpPr>
            <a:spLocks noGrp="1" noChangeArrowheads="1"/>
          </p:cNvSpPr>
          <p:nvPr>
            <p:ph type="body" idx="1"/>
          </p:nvPr>
        </p:nvSpPr>
        <p:spPr>
          <a:xfrm>
            <a:off x="157163" y="1368425"/>
            <a:ext cx="4330700" cy="750888"/>
          </a:xfrm>
        </p:spPr>
        <p:txBody>
          <a:bodyPr/>
          <a:lstStyle/>
          <a:p>
            <a:pPr eaLnBrk="1" hangingPunct="1">
              <a:buFont typeface="Wingdings" pitchFamily="2" charset="2"/>
              <a:buNone/>
            </a:pPr>
            <a:r>
              <a:rPr lang="en-US" smtClean="0">
                <a:solidFill>
                  <a:srgbClr val="FFFF00"/>
                </a:solidFill>
                <a:effectLst/>
              </a:rPr>
              <a:t>A few future threats:</a:t>
            </a:r>
          </a:p>
        </p:txBody>
      </p:sp>
      <p:sp>
        <p:nvSpPr>
          <p:cNvPr id="39940" name="Line 14"/>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grpSp>
        <p:nvGrpSpPr>
          <p:cNvPr id="39941" name="Group 20"/>
          <p:cNvGrpSpPr>
            <a:grpSpLocks/>
          </p:cNvGrpSpPr>
          <p:nvPr/>
        </p:nvGrpSpPr>
        <p:grpSpPr bwMode="auto">
          <a:xfrm>
            <a:off x="4792663" y="4824413"/>
            <a:ext cx="3657600" cy="1938337"/>
            <a:chOff x="5501282" y="4440238"/>
            <a:chExt cx="3657465" cy="1940198"/>
          </a:xfrm>
        </p:grpSpPr>
        <p:pic>
          <p:nvPicPr>
            <p:cNvPr id="103452" name="Picture 28" descr="CQJ-Snakehead.JPG (20549 bytes)"/>
            <p:cNvPicPr>
              <a:picLocks noChangeAspect="1" noChangeArrowheads="1"/>
            </p:cNvPicPr>
            <p:nvPr/>
          </p:nvPicPr>
          <p:blipFill>
            <a:blip r:embed="rId3" cstate="print"/>
            <a:srcRect/>
            <a:stretch>
              <a:fillRect/>
            </a:stretch>
          </p:blipFill>
          <p:spPr bwMode="auto">
            <a:xfrm>
              <a:off x="5724525" y="4440238"/>
              <a:ext cx="2832100" cy="1481137"/>
            </a:xfrm>
            <a:prstGeom prst="roundRect">
              <a:avLst/>
            </a:prstGeom>
            <a:noFill/>
            <a:ln w="12700">
              <a:noFill/>
              <a:miter lim="800000"/>
              <a:headEnd/>
              <a:tailEnd/>
            </a:ln>
            <a:scene3d>
              <a:camera prst="orthographicFront"/>
              <a:lightRig rig="threePt" dir="t"/>
            </a:scene3d>
            <a:sp3d>
              <a:bevelT/>
            </a:sp3d>
          </p:spPr>
        </p:pic>
        <p:sp>
          <p:nvSpPr>
            <p:cNvPr id="103453" name="Text Box 29"/>
            <p:cNvSpPr txBox="1">
              <a:spLocks noChangeArrowheads="1"/>
            </p:cNvSpPr>
            <p:nvPr/>
          </p:nvSpPr>
          <p:spPr bwMode="auto">
            <a:xfrm>
              <a:off x="5501282" y="5869452"/>
              <a:ext cx="3657465" cy="510984"/>
            </a:xfrm>
            <a:prstGeom prst="roundRect">
              <a:avLst/>
            </a:prstGeom>
            <a:noFill/>
            <a:ln w="9525">
              <a:noFill/>
              <a:miter lim="800000"/>
              <a:headEnd/>
              <a:tailEnd/>
            </a:ln>
            <a:effectLst/>
            <a:scene3d>
              <a:camera prst="orthographicFront"/>
              <a:lightRig rig="threePt" dir="t"/>
            </a:scene3d>
            <a:sp3d>
              <a:bevelT/>
            </a:sp3d>
          </p:spPr>
          <p:txBody>
            <a:bodyPr>
              <a:spAutoFit/>
            </a:bodyPr>
            <a:lstStyle/>
            <a:p>
              <a:pPr eaLnBrk="0" hangingPunct="0">
                <a:spcBef>
                  <a:spcPct val="50000"/>
                </a:spcBef>
                <a:defRPr/>
              </a:pPr>
              <a:r>
                <a:rPr lang="en-US" sz="2400" b="1" dirty="0">
                  <a:solidFill>
                    <a:srgbClr val="000000"/>
                  </a:solidFill>
                  <a:latin typeface="+mn-lt"/>
                  <a:cs typeface="+mn-cs"/>
                </a:rPr>
                <a:t>Northern Snakehead</a:t>
              </a:r>
            </a:p>
          </p:txBody>
        </p:sp>
      </p:grpSp>
      <p:grpSp>
        <p:nvGrpSpPr>
          <p:cNvPr id="39942" name="Group 19"/>
          <p:cNvGrpSpPr>
            <a:grpSpLocks/>
          </p:cNvGrpSpPr>
          <p:nvPr/>
        </p:nvGrpSpPr>
        <p:grpSpPr bwMode="auto">
          <a:xfrm>
            <a:off x="295275" y="4365625"/>
            <a:ext cx="3290888" cy="2413000"/>
            <a:chOff x="1697038" y="4572000"/>
            <a:chExt cx="3290887" cy="2413302"/>
          </a:xfrm>
        </p:grpSpPr>
        <p:pic>
          <p:nvPicPr>
            <p:cNvPr id="103442" name="Picture 18" descr="lyonssilvercarp-3"/>
            <p:cNvPicPr>
              <a:picLocks noChangeAspect="1" noChangeArrowheads="1"/>
            </p:cNvPicPr>
            <p:nvPr/>
          </p:nvPicPr>
          <p:blipFill>
            <a:blip r:embed="rId4" cstate="print"/>
            <a:srcRect/>
            <a:stretch>
              <a:fillRect/>
            </a:stretch>
          </p:blipFill>
          <p:spPr bwMode="auto">
            <a:xfrm>
              <a:off x="1697038" y="4572000"/>
              <a:ext cx="3290887" cy="1905000"/>
            </a:xfrm>
            <a:prstGeom prst="roundRect">
              <a:avLst/>
            </a:prstGeom>
            <a:noFill/>
            <a:ln w="12700">
              <a:noFill/>
              <a:miter lim="800000"/>
              <a:headEnd/>
              <a:tailEnd/>
            </a:ln>
            <a:scene3d>
              <a:camera prst="orthographicFront"/>
              <a:lightRig rig="threePt" dir="t"/>
            </a:scene3d>
            <a:sp3d>
              <a:bevelT/>
            </a:sp3d>
          </p:spPr>
        </p:pic>
        <p:sp>
          <p:nvSpPr>
            <p:cNvPr id="103436" name="Text Box 12"/>
            <p:cNvSpPr txBox="1">
              <a:spLocks noChangeArrowheads="1"/>
            </p:cNvSpPr>
            <p:nvPr/>
          </p:nvSpPr>
          <p:spPr bwMode="auto">
            <a:xfrm>
              <a:off x="1893100" y="6474357"/>
              <a:ext cx="1597025" cy="510945"/>
            </a:xfrm>
            <a:prstGeom prst="roundRect">
              <a:avLst/>
            </a:prstGeom>
            <a:noFill/>
            <a:ln w="9525">
              <a:noFill/>
              <a:miter lim="800000"/>
              <a:headEnd/>
              <a:tailEnd/>
            </a:ln>
            <a:effectLst/>
            <a:scene3d>
              <a:camera prst="orthographicFront"/>
              <a:lightRig rig="threePt" dir="t"/>
            </a:scene3d>
            <a:sp3d>
              <a:bevelT/>
            </a:sp3d>
          </p:spPr>
          <p:txBody>
            <a:bodyPr>
              <a:spAutoFit/>
            </a:bodyPr>
            <a:lstStyle/>
            <a:p>
              <a:pPr eaLnBrk="0" hangingPunct="0">
                <a:spcBef>
                  <a:spcPct val="50000"/>
                </a:spcBef>
                <a:defRPr/>
              </a:pPr>
              <a:r>
                <a:rPr lang="en-US" sz="2400" b="1" dirty="0">
                  <a:solidFill>
                    <a:srgbClr val="000000"/>
                  </a:solidFill>
                  <a:latin typeface="+mn-lt"/>
                  <a:cs typeface="+mn-cs"/>
                </a:rPr>
                <a:t>Asian carp</a:t>
              </a:r>
            </a:p>
          </p:txBody>
        </p:sp>
        <p:sp>
          <p:nvSpPr>
            <p:cNvPr id="103443" name="Text Box 19"/>
            <p:cNvSpPr txBox="1">
              <a:spLocks noChangeArrowheads="1"/>
            </p:cNvSpPr>
            <p:nvPr/>
          </p:nvSpPr>
          <p:spPr bwMode="auto">
            <a:xfrm>
              <a:off x="3593432" y="6178550"/>
              <a:ext cx="1373855" cy="272415"/>
            </a:xfrm>
            <a:prstGeom prst="roundRect">
              <a:avLst/>
            </a:prstGeom>
            <a:noFill/>
            <a:ln w="9525">
              <a:noFill/>
              <a:miter lim="800000"/>
              <a:headEnd/>
              <a:tailEnd/>
            </a:ln>
            <a:effectLst/>
            <a:scene3d>
              <a:camera prst="orthographicFront"/>
              <a:lightRig rig="threePt" dir="t"/>
            </a:scene3d>
            <a:sp3d>
              <a:bevelT/>
            </a:sp3d>
          </p:spPr>
          <p:txBody>
            <a:bodyPr>
              <a:spAutoFit/>
            </a:bodyPr>
            <a:lstStyle/>
            <a:p>
              <a:pPr eaLnBrk="0" hangingPunct="0">
                <a:defRPr/>
              </a:pPr>
              <a:r>
                <a:rPr lang="en-US" sz="1000" dirty="0">
                  <a:cs typeface="+mn-cs"/>
                </a:rPr>
                <a:t>Photo: John Lyons</a:t>
              </a:r>
            </a:p>
          </p:txBody>
        </p:sp>
      </p:grpSp>
      <p:grpSp>
        <p:nvGrpSpPr>
          <p:cNvPr id="39943" name="Group 21"/>
          <p:cNvGrpSpPr>
            <a:grpSpLocks/>
          </p:cNvGrpSpPr>
          <p:nvPr/>
        </p:nvGrpSpPr>
        <p:grpSpPr bwMode="auto">
          <a:xfrm>
            <a:off x="349250" y="1979613"/>
            <a:ext cx="2628900" cy="2408237"/>
            <a:chOff x="348796" y="1979359"/>
            <a:chExt cx="2629559" cy="2409191"/>
          </a:xfrm>
        </p:grpSpPr>
        <p:pic>
          <p:nvPicPr>
            <p:cNvPr id="103447" name="Picture 23" descr="Eichhornia_crassipes"/>
            <p:cNvPicPr>
              <a:picLocks noChangeAspect="1" noChangeArrowheads="1"/>
            </p:cNvPicPr>
            <p:nvPr/>
          </p:nvPicPr>
          <p:blipFill>
            <a:blip r:embed="rId5" cstate="print"/>
            <a:srcRect/>
            <a:stretch>
              <a:fillRect/>
            </a:stretch>
          </p:blipFill>
          <p:spPr bwMode="auto">
            <a:xfrm>
              <a:off x="425655" y="1979359"/>
              <a:ext cx="2552700" cy="1884363"/>
            </a:xfrm>
            <a:prstGeom prst="roundRect">
              <a:avLst/>
            </a:prstGeom>
            <a:noFill/>
            <a:ln w="12700">
              <a:noFill/>
              <a:miter lim="800000"/>
              <a:headEnd/>
              <a:tailEnd/>
            </a:ln>
            <a:scene3d>
              <a:camera prst="orthographicFront"/>
              <a:lightRig rig="threePt" dir="t"/>
            </a:scene3d>
            <a:sp3d>
              <a:bevelT/>
            </a:sp3d>
          </p:spPr>
        </p:pic>
        <p:sp>
          <p:nvSpPr>
            <p:cNvPr id="103448" name="Text Box 24"/>
            <p:cNvSpPr txBox="1">
              <a:spLocks noChangeArrowheads="1"/>
            </p:cNvSpPr>
            <p:nvPr/>
          </p:nvSpPr>
          <p:spPr bwMode="auto">
            <a:xfrm>
              <a:off x="348796" y="3877607"/>
              <a:ext cx="2586133" cy="510943"/>
            </a:xfrm>
            <a:prstGeom prst="roundRect">
              <a:avLst/>
            </a:prstGeom>
            <a:noFill/>
            <a:ln w="9525">
              <a:noFill/>
              <a:miter lim="800000"/>
              <a:headEnd/>
              <a:tailEnd/>
            </a:ln>
            <a:effectLst/>
            <a:scene3d>
              <a:camera prst="orthographicFront"/>
              <a:lightRig rig="threePt" dir="t"/>
            </a:scene3d>
            <a:sp3d>
              <a:bevelT/>
            </a:sp3d>
          </p:spPr>
          <p:txBody>
            <a:bodyPr>
              <a:spAutoFit/>
            </a:bodyPr>
            <a:lstStyle/>
            <a:p>
              <a:pPr eaLnBrk="0" hangingPunct="0">
                <a:spcBef>
                  <a:spcPct val="50000"/>
                </a:spcBef>
                <a:defRPr/>
              </a:pPr>
              <a:r>
                <a:rPr lang="en-US" sz="2400" b="1" dirty="0">
                  <a:solidFill>
                    <a:srgbClr val="000000"/>
                  </a:solidFill>
                  <a:latin typeface="+mn-lt"/>
                  <a:cs typeface="+mn-cs"/>
                </a:rPr>
                <a:t>Water hyacinth</a:t>
              </a:r>
            </a:p>
          </p:txBody>
        </p:sp>
      </p:grpSp>
      <p:pic>
        <p:nvPicPr>
          <p:cNvPr id="39944" name="Picture 2"/>
          <p:cNvPicPr>
            <a:picLocks noChangeAspect="1" noChangeArrowheads="1"/>
          </p:cNvPicPr>
          <p:nvPr/>
        </p:nvPicPr>
        <p:blipFill>
          <a:blip r:embed="rId6" cstate="print"/>
          <a:srcRect/>
          <a:stretch>
            <a:fillRect/>
          </a:stretch>
        </p:blipFill>
        <p:spPr bwMode="auto">
          <a:xfrm>
            <a:off x="4881563" y="1377950"/>
            <a:ext cx="3776662" cy="3160713"/>
          </a:xfrm>
          <a:prstGeom prst="rect">
            <a:avLst/>
          </a:prstGeom>
          <a:noFill/>
          <a:ln w="9525">
            <a:noFill/>
            <a:miter lim="800000"/>
            <a:headEnd/>
            <a:tailEnd/>
          </a:ln>
        </p:spPr>
      </p:pic>
      <p:sp>
        <p:nvSpPr>
          <p:cNvPr id="39945" name="TextBox 21"/>
          <p:cNvSpPr txBox="1">
            <a:spLocks noChangeArrowheads="1"/>
          </p:cNvSpPr>
          <p:nvPr/>
        </p:nvSpPr>
        <p:spPr bwMode="auto">
          <a:xfrm>
            <a:off x="4970463" y="1725613"/>
            <a:ext cx="1711325" cy="830262"/>
          </a:xfrm>
          <a:prstGeom prst="rect">
            <a:avLst/>
          </a:prstGeom>
          <a:noFill/>
          <a:ln w="9525">
            <a:noFill/>
            <a:miter lim="800000"/>
            <a:headEnd/>
            <a:tailEnd/>
          </a:ln>
        </p:spPr>
        <p:txBody>
          <a:bodyPr>
            <a:spAutoFit/>
          </a:bodyPr>
          <a:lstStyle/>
          <a:p>
            <a:r>
              <a:rPr lang="en-US" sz="2400" b="1">
                <a:solidFill>
                  <a:srgbClr val="000000"/>
                </a:solidFill>
              </a:rPr>
              <a:t>Bighead Carp</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457200" y="34925"/>
            <a:ext cx="8229600" cy="1139825"/>
          </a:xfrm>
        </p:spPr>
        <p:txBody>
          <a:bodyPr/>
          <a:lstStyle/>
          <a:p>
            <a:pPr eaLnBrk="1" hangingPunct="1">
              <a:lnSpc>
                <a:spcPct val="90000"/>
              </a:lnSpc>
              <a:defRPr/>
            </a:pPr>
            <a:r>
              <a:rPr lang="en-US" b="1">
                <a:latin typeface="Candara" pitchFamily="34" charset="0"/>
              </a:rPr>
              <a:t>Wisconsin’s Aquatic </a:t>
            </a:r>
            <a:br>
              <a:rPr lang="en-US" b="1">
                <a:latin typeface="Candara" pitchFamily="34" charset="0"/>
              </a:rPr>
            </a:br>
            <a:r>
              <a:rPr lang="en-US" b="1">
                <a:latin typeface="Candara" pitchFamily="34" charset="0"/>
              </a:rPr>
              <a:t>Invasive Species Program</a:t>
            </a:r>
          </a:p>
        </p:txBody>
      </p:sp>
      <p:sp>
        <p:nvSpPr>
          <p:cNvPr id="40963" name="Rectangle 3"/>
          <p:cNvSpPr>
            <a:spLocks noGrp="1" noChangeArrowheads="1"/>
          </p:cNvSpPr>
          <p:nvPr>
            <p:ph type="body" idx="1"/>
          </p:nvPr>
        </p:nvSpPr>
        <p:spPr>
          <a:xfrm>
            <a:off x="457200" y="1411288"/>
            <a:ext cx="8229600" cy="5446712"/>
          </a:xfrm>
        </p:spPr>
        <p:txBody>
          <a:bodyPr/>
          <a:lstStyle/>
          <a:p>
            <a:pPr eaLnBrk="1" hangingPunct="1">
              <a:lnSpc>
                <a:spcPct val="90000"/>
              </a:lnSpc>
              <a:buFont typeface="Wingdings" pitchFamily="2" charset="2"/>
              <a:buNone/>
            </a:pPr>
            <a:r>
              <a:rPr lang="en-US" b="1" u="sng" smtClean="0">
                <a:effectLst/>
              </a:rPr>
              <a:t>Education &amp; Outreach</a:t>
            </a:r>
          </a:p>
          <a:p>
            <a:pPr eaLnBrk="1" hangingPunct="1">
              <a:lnSpc>
                <a:spcPct val="90000"/>
              </a:lnSpc>
              <a:buFont typeface="Arial" charset="0"/>
              <a:buChar char="•"/>
            </a:pPr>
            <a:endParaRPr lang="en-US" sz="1000" b="1" smtClean="0">
              <a:effectLst/>
            </a:endParaRPr>
          </a:p>
          <a:p>
            <a:pPr lvl="1" eaLnBrk="1" hangingPunct="1">
              <a:lnSpc>
                <a:spcPct val="90000"/>
              </a:lnSpc>
              <a:buClr>
                <a:srgbClr val="00CC99"/>
              </a:buClr>
              <a:buSzPct val="80000"/>
              <a:buFont typeface="Arial" charset="0"/>
              <a:buChar char="•"/>
            </a:pPr>
            <a:r>
              <a:rPr lang="en-US" smtClean="0">
                <a:effectLst/>
              </a:rPr>
              <a:t>Statewide coordination</a:t>
            </a:r>
          </a:p>
          <a:p>
            <a:pPr lvl="1" eaLnBrk="1" hangingPunct="1">
              <a:lnSpc>
                <a:spcPct val="90000"/>
              </a:lnSpc>
              <a:buClr>
                <a:srgbClr val="00CC99"/>
              </a:buClr>
              <a:buSzPct val="80000"/>
              <a:buFont typeface="Arial" charset="0"/>
              <a:buChar char="•"/>
            </a:pPr>
            <a:endParaRPr lang="en-US" sz="1000" smtClean="0">
              <a:effectLst/>
            </a:endParaRPr>
          </a:p>
          <a:p>
            <a:pPr lvl="1" eaLnBrk="1" hangingPunct="1">
              <a:lnSpc>
                <a:spcPct val="90000"/>
              </a:lnSpc>
              <a:buClr>
                <a:srgbClr val="00CC99"/>
              </a:buClr>
              <a:buSzPct val="80000"/>
              <a:buFont typeface="Arial" charset="0"/>
              <a:buChar char="•"/>
            </a:pPr>
            <a:r>
              <a:rPr lang="en-US" smtClean="0">
                <a:effectLst/>
              </a:rPr>
              <a:t>Publications &amp; boat launch signs</a:t>
            </a:r>
          </a:p>
          <a:p>
            <a:pPr lvl="1" eaLnBrk="1" hangingPunct="1">
              <a:lnSpc>
                <a:spcPct val="90000"/>
              </a:lnSpc>
              <a:buClr>
                <a:srgbClr val="00CC99"/>
              </a:buClr>
              <a:buSzPct val="80000"/>
              <a:buFont typeface="Arial" charset="0"/>
              <a:buChar char="•"/>
            </a:pPr>
            <a:endParaRPr lang="en-US" sz="1000" smtClean="0">
              <a:effectLst/>
            </a:endParaRPr>
          </a:p>
          <a:p>
            <a:pPr lvl="1" eaLnBrk="1" hangingPunct="1">
              <a:lnSpc>
                <a:spcPct val="90000"/>
              </a:lnSpc>
              <a:buClr>
                <a:srgbClr val="00CC99"/>
              </a:buClr>
              <a:buSzPct val="80000"/>
              <a:buFont typeface="Arial" charset="0"/>
              <a:buChar char="•"/>
            </a:pPr>
            <a:r>
              <a:rPr lang="en-US" smtClean="0">
                <a:effectLst/>
              </a:rPr>
              <a:t>Displays &amp; presentations</a:t>
            </a:r>
          </a:p>
          <a:p>
            <a:pPr lvl="1" eaLnBrk="1" hangingPunct="1">
              <a:lnSpc>
                <a:spcPct val="90000"/>
              </a:lnSpc>
              <a:buClr>
                <a:srgbClr val="00CC99"/>
              </a:buClr>
              <a:buSzPct val="80000"/>
              <a:buFont typeface="Arial" charset="0"/>
              <a:buChar char="•"/>
            </a:pPr>
            <a:endParaRPr lang="en-US" sz="1000" smtClean="0">
              <a:effectLst/>
            </a:endParaRPr>
          </a:p>
          <a:p>
            <a:pPr lvl="1" eaLnBrk="1" hangingPunct="1">
              <a:lnSpc>
                <a:spcPct val="90000"/>
              </a:lnSpc>
              <a:buClr>
                <a:srgbClr val="00CC99"/>
              </a:buClr>
              <a:buSzPct val="80000"/>
              <a:buFont typeface="Arial" charset="0"/>
              <a:buChar char="•"/>
            </a:pPr>
            <a:r>
              <a:rPr lang="en-US" smtClean="0">
                <a:effectLst/>
              </a:rPr>
              <a:t>Media</a:t>
            </a:r>
          </a:p>
          <a:p>
            <a:pPr lvl="1" eaLnBrk="1" hangingPunct="1">
              <a:lnSpc>
                <a:spcPct val="90000"/>
              </a:lnSpc>
              <a:buFont typeface="Arial" charset="0"/>
              <a:buChar char="•"/>
            </a:pPr>
            <a:endParaRPr lang="en-US" smtClean="0">
              <a:effectLst/>
            </a:endParaRPr>
          </a:p>
          <a:p>
            <a:pPr eaLnBrk="1" hangingPunct="1">
              <a:lnSpc>
                <a:spcPct val="90000"/>
              </a:lnSpc>
              <a:buFont typeface="Wingdings" pitchFamily="2" charset="2"/>
              <a:buNone/>
            </a:pPr>
            <a:r>
              <a:rPr lang="en-US" sz="2800" b="1" smtClean="0">
                <a:effectLst/>
              </a:rPr>
              <a:t>Contact:</a:t>
            </a:r>
            <a:r>
              <a:rPr lang="en-US" sz="2800" smtClean="0">
                <a:effectLst/>
              </a:rPr>
              <a:t> </a:t>
            </a:r>
            <a:r>
              <a:rPr lang="en-US" sz="2800" i="1" smtClean="0">
                <a:effectLst/>
              </a:rPr>
              <a:t>Christal Campbell</a:t>
            </a:r>
            <a:br>
              <a:rPr lang="en-US" sz="2800" i="1" smtClean="0">
                <a:effectLst/>
              </a:rPr>
            </a:br>
            <a:r>
              <a:rPr lang="en-US" sz="2800" i="1" smtClean="0">
                <a:effectLst/>
              </a:rPr>
              <a:t>            608-266-0061</a:t>
            </a:r>
          </a:p>
        </p:txBody>
      </p:sp>
      <p:sp>
        <p:nvSpPr>
          <p:cNvPr id="40964" name="Line 4"/>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367622" name="Picture 6" descr="InvasiveHandbook_084_0001"/>
          <p:cNvPicPr>
            <a:picLocks noChangeAspect="1" noChangeArrowheads="1"/>
          </p:cNvPicPr>
          <p:nvPr/>
        </p:nvPicPr>
        <p:blipFill>
          <a:blip r:embed="rId3" cstate="print"/>
          <a:srcRect/>
          <a:stretch>
            <a:fillRect/>
          </a:stretch>
        </p:blipFill>
        <p:spPr bwMode="auto">
          <a:xfrm>
            <a:off x="6807200" y="1506538"/>
            <a:ext cx="2057400" cy="1317625"/>
          </a:xfrm>
          <a:prstGeom prst="rect">
            <a:avLst/>
          </a:prstGeom>
          <a:noFill/>
          <a:effectLst>
            <a:outerShdw blurRad="50800" dist="38100" dir="2700000" algn="tl" rotWithShape="0">
              <a:prstClr val="black">
                <a:alpha val="40000"/>
              </a:prstClr>
            </a:outerShdw>
          </a:effectLst>
        </p:spPr>
      </p:pic>
      <p:pic>
        <p:nvPicPr>
          <p:cNvPr id="367626" name="Picture 10"/>
          <p:cNvPicPr>
            <a:picLocks noChangeAspect="1" noChangeArrowheads="1"/>
          </p:cNvPicPr>
          <p:nvPr/>
        </p:nvPicPr>
        <p:blipFill>
          <a:blip r:embed="rId4" cstate="print"/>
          <a:srcRect/>
          <a:stretch>
            <a:fillRect/>
          </a:stretch>
        </p:blipFill>
        <p:spPr bwMode="auto">
          <a:xfrm rot="21275979">
            <a:off x="6777038" y="3208338"/>
            <a:ext cx="1298575" cy="3328987"/>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367624" name="Picture 8"/>
          <p:cNvPicPr>
            <a:picLocks noChangeAspect="1" noChangeArrowheads="1"/>
          </p:cNvPicPr>
          <p:nvPr/>
        </p:nvPicPr>
        <p:blipFill>
          <a:blip r:embed="rId5" cstate="print"/>
          <a:srcRect/>
          <a:stretch>
            <a:fillRect/>
          </a:stretch>
        </p:blipFill>
        <p:spPr bwMode="auto">
          <a:xfrm rot="290082">
            <a:off x="7550150" y="3638550"/>
            <a:ext cx="1328738" cy="3024188"/>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367625" name="Picture 9"/>
          <p:cNvPicPr>
            <a:picLocks noChangeAspect="1" noChangeArrowheads="1"/>
          </p:cNvPicPr>
          <p:nvPr/>
        </p:nvPicPr>
        <p:blipFill>
          <a:blip r:embed="rId6" cstate="print"/>
          <a:srcRect/>
          <a:stretch>
            <a:fillRect/>
          </a:stretch>
        </p:blipFill>
        <p:spPr bwMode="auto">
          <a:xfrm rot="21313644">
            <a:off x="5912354" y="4693070"/>
            <a:ext cx="1211594" cy="2037849"/>
          </a:xfrm>
          <a:prstGeom prst="roundRect">
            <a:avLst/>
          </a:prstGeom>
          <a:noFill/>
          <a:ln w="9525">
            <a:noFill/>
            <a:miter lim="800000"/>
            <a:headEnd/>
            <a:tailEnd/>
          </a:ln>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type="body" idx="1"/>
          </p:nvPr>
        </p:nvSpPr>
        <p:spPr>
          <a:xfrm>
            <a:off x="457200" y="1600200"/>
            <a:ext cx="5283200" cy="4873625"/>
          </a:xfrm>
        </p:spPr>
        <p:txBody>
          <a:bodyPr/>
          <a:lstStyle/>
          <a:p>
            <a:pPr eaLnBrk="1" hangingPunct="1">
              <a:buFont typeface="Wingdings" pitchFamily="2" charset="2"/>
              <a:buNone/>
            </a:pPr>
            <a:r>
              <a:rPr lang="en-US" b="1" u="sng" smtClean="0">
                <a:effectLst/>
              </a:rPr>
              <a:t>AIS &amp; Water Monitoring</a:t>
            </a:r>
          </a:p>
          <a:p>
            <a:pPr eaLnBrk="1" hangingPunct="1">
              <a:buFont typeface="Arial" charset="0"/>
              <a:buChar char="•"/>
            </a:pPr>
            <a:endParaRPr lang="en-US" sz="1000" b="1" smtClean="0">
              <a:effectLst/>
            </a:endParaRPr>
          </a:p>
          <a:p>
            <a:pPr lvl="1" eaLnBrk="1" hangingPunct="1">
              <a:buClr>
                <a:srgbClr val="00CC99"/>
              </a:buClr>
              <a:buSzPct val="80000"/>
              <a:buFont typeface="Arial" charset="0"/>
              <a:buChar char="•"/>
            </a:pPr>
            <a:r>
              <a:rPr lang="en-US" smtClean="0">
                <a:effectLst/>
              </a:rPr>
              <a:t>Volunteers collect data on lake health including aquatic invasives</a:t>
            </a:r>
          </a:p>
          <a:p>
            <a:pPr lvl="1" eaLnBrk="1" hangingPunct="1">
              <a:buClr>
                <a:srgbClr val="00CC99"/>
              </a:buClr>
              <a:buSzPct val="80000"/>
              <a:buFont typeface="Arial" charset="0"/>
              <a:buChar char="•"/>
            </a:pPr>
            <a:endParaRPr lang="en-US" sz="1000" smtClean="0">
              <a:effectLst/>
            </a:endParaRPr>
          </a:p>
          <a:p>
            <a:pPr lvl="1" eaLnBrk="1" hangingPunct="1">
              <a:buClr>
                <a:srgbClr val="00CC99"/>
              </a:buClr>
              <a:buSzPct val="80000"/>
              <a:buFont typeface="Arial" charset="0"/>
              <a:buChar char="•"/>
            </a:pPr>
            <a:r>
              <a:rPr lang="en-US" smtClean="0">
                <a:effectLst/>
              </a:rPr>
              <a:t>Data used to map extent of spread for species</a:t>
            </a:r>
          </a:p>
          <a:p>
            <a:pPr lvl="1" eaLnBrk="1" hangingPunct="1">
              <a:buFont typeface="Arial" charset="0"/>
              <a:buChar char="•"/>
            </a:pPr>
            <a:endParaRPr lang="en-US" smtClean="0">
              <a:effectLst/>
            </a:endParaRPr>
          </a:p>
          <a:p>
            <a:pPr eaLnBrk="1" hangingPunct="1">
              <a:buFont typeface="Wingdings" pitchFamily="2" charset="2"/>
              <a:buNone/>
            </a:pPr>
            <a:r>
              <a:rPr lang="en-US" sz="2800" b="1" smtClean="0">
                <a:effectLst/>
              </a:rPr>
              <a:t>Contact:</a:t>
            </a:r>
            <a:r>
              <a:rPr lang="en-US" sz="2800" smtClean="0">
                <a:effectLst/>
              </a:rPr>
              <a:t> </a:t>
            </a:r>
            <a:r>
              <a:rPr lang="en-US" sz="2800" i="1" smtClean="0">
                <a:effectLst/>
              </a:rPr>
              <a:t>Laura Herman</a:t>
            </a:r>
            <a:br>
              <a:rPr lang="en-US" sz="2800" i="1" smtClean="0">
                <a:effectLst/>
              </a:rPr>
            </a:br>
            <a:r>
              <a:rPr lang="en-US" sz="2800" i="1" smtClean="0">
                <a:effectLst/>
              </a:rPr>
              <a:t>	    715-365-8998</a:t>
            </a:r>
          </a:p>
        </p:txBody>
      </p:sp>
      <p:sp>
        <p:nvSpPr>
          <p:cNvPr id="41987" name="Line 6"/>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334855" name="Picture 7" descr="Sampling net"/>
          <p:cNvPicPr>
            <a:picLocks noChangeAspect="1" noChangeArrowheads="1"/>
          </p:cNvPicPr>
          <p:nvPr/>
        </p:nvPicPr>
        <p:blipFill>
          <a:blip r:embed="rId3" cstate="print"/>
          <a:srcRect/>
          <a:stretch>
            <a:fillRect/>
          </a:stretch>
        </p:blipFill>
        <p:spPr bwMode="auto">
          <a:xfrm>
            <a:off x="6524625" y="4024313"/>
            <a:ext cx="1889125" cy="2587625"/>
          </a:xfrm>
          <a:prstGeom prst="roundRect">
            <a:avLst/>
          </a:prstGeom>
          <a:noFill/>
          <a:ln w="12700">
            <a:noFill/>
            <a:miter lim="800000"/>
            <a:headEnd/>
            <a:tailEnd/>
          </a:ln>
          <a:effectLst/>
          <a:scene3d>
            <a:camera prst="orthographicFront"/>
            <a:lightRig rig="threePt" dir="t"/>
          </a:scene3d>
          <a:sp3d>
            <a:bevelT/>
          </a:sp3d>
        </p:spPr>
      </p:pic>
      <p:pic>
        <p:nvPicPr>
          <p:cNvPr id="41989" name="Picture 10" descr="CLMN logo transparent bkgd"/>
          <p:cNvPicPr>
            <a:picLocks noChangeAspect="1" noChangeArrowheads="1"/>
          </p:cNvPicPr>
          <p:nvPr/>
        </p:nvPicPr>
        <p:blipFill>
          <a:blip r:embed="rId4" cstate="print"/>
          <a:srcRect/>
          <a:stretch>
            <a:fillRect/>
          </a:stretch>
        </p:blipFill>
        <p:spPr bwMode="auto">
          <a:xfrm>
            <a:off x="5884863" y="1471613"/>
            <a:ext cx="3044825" cy="2127250"/>
          </a:xfrm>
          <a:prstGeom prst="rect">
            <a:avLst/>
          </a:prstGeom>
          <a:noFill/>
          <a:ln w="9525">
            <a:noFill/>
            <a:miter lim="800000"/>
            <a:headEnd/>
            <a:tailEnd/>
          </a:ln>
        </p:spPr>
      </p:pic>
      <p:sp>
        <p:nvSpPr>
          <p:cNvPr id="334860" name="Rectangle 12"/>
          <p:cNvSpPr>
            <a:spLocks noGrp="1" noChangeArrowheads="1"/>
          </p:cNvSpPr>
          <p:nvPr>
            <p:ph type="title"/>
          </p:nvPr>
        </p:nvSpPr>
        <p:spPr>
          <a:xfrm>
            <a:off x="457200" y="34925"/>
            <a:ext cx="8229600" cy="1139825"/>
          </a:xfrm>
        </p:spPr>
        <p:txBody>
          <a:bodyPr/>
          <a:lstStyle/>
          <a:p>
            <a:pPr eaLnBrk="1" hangingPunct="1">
              <a:lnSpc>
                <a:spcPct val="90000"/>
              </a:lnSpc>
              <a:defRPr/>
            </a:pPr>
            <a:r>
              <a:rPr lang="en-US" b="1">
                <a:latin typeface="Candara" pitchFamily="34" charset="0"/>
              </a:rPr>
              <a:t>Wisconsin’s Aquatic </a:t>
            </a:r>
            <a:br>
              <a:rPr lang="en-US" b="1">
                <a:latin typeface="Candara" pitchFamily="34" charset="0"/>
              </a:rPr>
            </a:br>
            <a:r>
              <a:rPr lang="en-US" b="1">
                <a:latin typeface="Candara" pitchFamily="34" charset="0"/>
              </a:rPr>
              <a:t>Invasive Species Program</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body" sz="half" idx="1"/>
          </p:nvPr>
        </p:nvSpPr>
        <p:spPr>
          <a:xfrm>
            <a:off x="457200" y="1600200"/>
            <a:ext cx="4806950" cy="4873625"/>
          </a:xfrm>
        </p:spPr>
        <p:txBody>
          <a:bodyPr/>
          <a:lstStyle/>
          <a:p>
            <a:pPr eaLnBrk="1" hangingPunct="1">
              <a:lnSpc>
                <a:spcPct val="90000"/>
              </a:lnSpc>
              <a:buFont typeface="Wingdings" pitchFamily="2" charset="2"/>
              <a:buNone/>
            </a:pPr>
            <a:r>
              <a:rPr lang="en-US" b="1" u="sng" smtClean="0">
                <a:effectLst/>
              </a:rPr>
              <a:t>Purple Loosestrife</a:t>
            </a:r>
            <a:endParaRPr lang="en-US" b="1" smtClean="0">
              <a:effectLst/>
            </a:endParaRPr>
          </a:p>
          <a:p>
            <a:pPr eaLnBrk="1" hangingPunct="1">
              <a:lnSpc>
                <a:spcPct val="90000"/>
              </a:lnSpc>
              <a:buFont typeface="Wingdings" pitchFamily="2" charset="2"/>
              <a:buNone/>
            </a:pPr>
            <a:r>
              <a:rPr lang="en-US" b="1" u="sng" smtClean="0">
                <a:effectLst/>
              </a:rPr>
              <a:t>Biological Control</a:t>
            </a:r>
          </a:p>
          <a:p>
            <a:pPr eaLnBrk="1" hangingPunct="1">
              <a:lnSpc>
                <a:spcPct val="90000"/>
              </a:lnSpc>
            </a:pPr>
            <a:endParaRPr lang="en-US" sz="1000" b="1" smtClean="0">
              <a:effectLst/>
            </a:endParaRPr>
          </a:p>
          <a:p>
            <a:pPr lvl="1" eaLnBrk="1" hangingPunct="1">
              <a:lnSpc>
                <a:spcPct val="90000"/>
              </a:lnSpc>
              <a:buClr>
                <a:srgbClr val="00CC99"/>
              </a:buClr>
              <a:buSzPct val="80000"/>
              <a:buFont typeface="Arial" charset="0"/>
              <a:buChar char="•"/>
            </a:pPr>
            <a:r>
              <a:rPr lang="en-US" smtClean="0">
                <a:effectLst/>
              </a:rPr>
              <a:t>Volunteers help raise &amp; release beetles</a:t>
            </a:r>
          </a:p>
          <a:p>
            <a:pPr lvl="1" eaLnBrk="1" hangingPunct="1">
              <a:lnSpc>
                <a:spcPct val="90000"/>
              </a:lnSpc>
              <a:buClr>
                <a:srgbClr val="00CC99"/>
              </a:buClr>
              <a:buSzPct val="80000"/>
              <a:buFont typeface="Arial" charset="0"/>
              <a:buChar char="•"/>
            </a:pPr>
            <a:endParaRPr lang="en-US" sz="1000" smtClean="0">
              <a:effectLst/>
            </a:endParaRPr>
          </a:p>
          <a:p>
            <a:pPr lvl="1" eaLnBrk="1" hangingPunct="1">
              <a:lnSpc>
                <a:spcPct val="90000"/>
              </a:lnSpc>
              <a:buClr>
                <a:srgbClr val="00CC99"/>
              </a:buClr>
              <a:buSzPct val="80000"/>
              <a:buFont typeface="Arial" charset="0"/>
              <a:buChar char="•"/>
            </a:pPr>
            <a:r>
              <a:rPr lang="en-US" smtClean="0">
                <a:effectLst/>
              </a:rPr>
              <a:t>Beetles available for free—great school or family project</a:t>
            </a:r>
          </a:p>
          <a:p>
            <a:pPr lvl="1" eaLnBrk="1" hangingPunct="1">
              <a:lnSpc>
                <a:spcPct val="90000"/>
              </a:lnSpc>
            </a:pPr>
            <a:endParaRPr lang="en-US" smtClean="0">
              <a:effectLst/>
            </a:endParaRPr>
          </a:p>
          <a:p>
            <a:pPr eaLnBrk="1" hangingPunct="1">
              <a:lnSpc>
                <a:spcPct val="90000"/>
              </a:lnSpc>
              <a:buFont typeface="Wingdings" pitchFamily="2" charset="2"/>
              <a:buNone/>
            </a:pPr>
            <a:r>
              <a:rPr lang="en-US" sz="2800" b="1" smtClean="0">
                <a:effectLst/>
              </a:rPr>
              <a:t>Contact:</a:t>
            </a:r>
            <a:r>
              <a:rPr lang="en-US" sz="2800" smtClean="0">
                <a:effectLst/>
              </a:rPr>
              <a:t> </a:t>
            </a:r>
            <a:r>
              <a:rPr lang="en-US" sz="2800" i="1" smtClean="0">
                <a:effectLst/>
              </a:rPr>
              <a:t>Brock Woods</a:t>
            </a:r>
            <a:br>
              <a:rPr lang="en-US" sz="2800" i="1" smtClean="0">
                <a:effectLst/>
              </a:rPr>
            </a:br>
            <a:r>
              <a:rPr lang="en-US" sz="2800" i="1" smtClean="0">
                <a:effectLst/>
              </a:rPr>
              <a:t>	     608-221-6349</a:t>
            </a:r>
          </a:p>
        </p:txBody>
      </p:sp>
      <p:sp>
        <p:nvSpPr>
          <p:cNvPr id="43011" name="Line 4"/>
          <p:cNvSpPr>
            <a:spLocks noChangeShapeType="1"/>
          </p:cNvSpPr>
          <p:nvPr/>
        </p:nvSpPr>
        <p:spPr bwMode="auto">
          <a:xfrm>
            <a:off x="0" y="1235075"/>
            <a:ext cx="9144000" cy="0"/>
          </a:xfrm>
          <a:prstGeom prst="line">
            <a:avLst/>
          </a:prstGeom>
          <a:noFill/>
          <a:ln w="19050">
            <a:solidFill>
              <a:schemeClr val="tx1"/>
            </a:solidFill>
            <a:round/>
            <a:headEnd/>
            <a:tailEnd/>
          </a:ln>
        </p:spPr>
        <p:txBody>
          <a:bodyPr/>
          <a:lstStyle/>
          <a:p>
            <a:endParaRPr lang="en-US"/>
          </a:p>
        </p:txBody>
      </p:sp>
      <p:pic>
        <p:nvPicPr>
          <p:cNvPr id="330766" name="Picture 14" descr="hmebeetle3lg"/>
          <p:cNvPicPr>
            <a:picLocks noChangeAspect="1" noChangeArrowheads="1"/>
          </p:cNvPicPr>
          <p:nvPr/>
        </p:nvPicPr>
        <p:blipFill>
          <a:blip r:embed="rId3" cstate="print"/>
          <a:srcRect/>
          <a:stretch>
            <a:fillRect/>
          </a:stretch>
        </p:blipFill>
        <p:spPr bwMode="auto">
          <a:xfrm>
            <a:off x="5375275" y="4297779"/>
            <a:ext cx="3268663" cy="2163763"/>
          </a:xfrm>
          <a:prstGeom prst="roundRect">
            <a:avLst/>
          </a:prstGeom>
          <a:noFill/>
          <a:ln w="12700">
            <a:noFill/>
            <a:miter lim="800000"/>
            <a:headEnd/>
            <a:tailEnd/>
          </a:ln>
          <a:scene3d>
            <a:camera prst="orthographicFront"/>
            <a:lightRig rig="threePt" dir="t"/>
          </a:scene3d>
          <a:sp3d>
            <a:bevelT/>
          </a:sp3d>
        </p:spPr>
      </p:pic>
      <p:sp>
        <p:nvSpPr>
          <p:cNvPr id="330771" name="Rectangle 19"/>
          <p:cNvSpPr>
            <a:spLocks noGrp="1" noChangeArrowheads="1"/>
          </p:cNvSpPr>
          <p:nvPr>
            <p:ph type="title"/>
          </p:nvPr>
        </p:nvSpPr>
        <p:spPr>
          <a:xfrm>
            <a:off x="457200" y="34925"/>
            <a:ext cx="8229600" cy="1139825"/>
          </a:xfrm>
        </p:spPr>
        <p:txBody>
          <a:bodyPr/>
          <a:lstStyle/>
          <a:p>
            <a:pPr eaLnBrk="1" hangingPunct="1">
              <a:lnSpc>
                <a:spcPct val="90000"/>
              </a:lnSpc>
              <a:defRPr/>
            </a:pPr>
            <a:r>
              <a:rPr lang="en-US" b="1">
                <a:latin typeface="Candara" pitchFamily="34" charset="0"/>
              </a:rPr>
              <a:t>Wisconsin’s Aquatic </a:t>
            </a:r>
            <a:br>
              <a:rPr lang="en-US" b="1">
                <a:latin typeface="Candara" pitchFamily="34" charset="0"/>
              </a:rPr>
            </a:br>
            <a:r>
              <a:rPr lang="en-US" b="1">
                <a:latin typeface="Candara" pitchFamily="34" charset="0"/>
              </a:rPr>
              <a:t>Invasive Species Program</a:t>
            </a:r>
          </a:p>
        </p:txBody>
      </p:sp>
      <p:grpSp>
        <p:nvGrpSpPr>
          <p:cNvPr id="43014" name="Group 11"/>
          <p:cNvGrpSpPr>
            <a:grpSpLocks/>
          </p:cNvGrpSpPr>
          <p:nvPr/>
        </p:nvGrpSpPr>
        <p:grpSpPr bwMode="auto">
          <a:xfrm>
            <a:off x="6288088" y="1571625"/>
            <a:ext cx="2041525" cy="2108200"/>
            <a:chOff x="6288505" y="1572128"/>
            <a:chExt cx="2041618" cy="2107103"/>
          </a:xfrm>
        </p:grpSpPr>
        <p:pic>
          <p:nvPicPr>
            <p:cNvPr id="10" name="Picture 9" descr="GalerucellaBeetles4-Paul Skawinski.JPG"/>
            <p:cNvPicPr>
              <a:picLocks noChangeAspect="1"/>
            </p:cNvPicPr>
            <p:nvPr/>
          </p:nvPicPr>
          <p:blipFill>
            <a:blip r:embed="rId4" cstate="print"/>
            <a:srcRect l="19649" t="9123" r="16842" b="8304"/>
            <a:stretch>
              <a:fillRect/>
            </a:stretch>
          </p:blipFill>
          <p:spPr>
            <a:xfrm rot="5400000">
              <a:off x="6262478" y="1598155"/>
              <a:ext cx="2093671" cy="2041618"/>
            </a:xfrm>
            <a:prstGeom prst="roundRect">
              <a:avLst/>
            </a:prstGeom>
            <a:scene3d>
              <a:camera prst="orthographicFront"/>
              <a:lightRig rig="threePt" dir="t"/>
            </a:scene3d>
            <a:sp3d>
              <a:bevelT/>
            </a:sp3d>
          </p:spPr>
        </p:pic>
        <p:sp>
          <p:nvSpPr>
            <p:cNvPr id="43016" name="Text Box 14"/>
            <p:cNvSpPr txBox="1">
              <a:spLocks noChangeArrowheads="1"/>
            </p:cNvSpPr>
            <p:nvPr/>
          </p:nvSpPr>
          <p:spPr bwMode="auto">
            <a:xfrm>
              <a:off x="6395456" y="3433010"/>
              <a:ext cx="1048083" cy="246221"/>
            </a:xfrm>
            <a:prstGeom prst="rect">
              <a:avLst/>
            </a:prstGeom>
            <a:noFill/>
            <a:ln w="9525">
              <a:noFill/>
              <a:miter lim="800000"/>
              <a:headEnd/>
              <a:tailEnd/>
            </a:ln>
          </p:spPr>
          <p:txBody>
            <a:bodyPr>
              <a:spAutoFit/>
            </a:bodyPr>
            <a:lstStyle/>
            <a:p>
              <a:pPr eaLnBrk="0" hangingPunct="0">
                <a:spcBef>
                  <a:spcPct val="50000"/>
                </a:spcBef>
              </a:pPr>
              <a:r>
                <a:rPr lang="en-US" sz="1000">
                  <a:solidFill>
                    <a:srgbClr val="000000"/>
                  </a:solidFill>
                </a:rPr>
                <a:t>Paul Skawinski</a:t>
              </a:r>
            </a:p>
          </p:txBody>
        </p:sp>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POV  June 19 2005 108"/>
          <p:cNvPicPr>
            <a:picLocks noChangeAspect="1" noChangeArrowheads="1"/>
          </p:cNvPicPr>
          <p:nvPr/>
        </p:nvPicPr>
        <p:blipFill>
          <a:blip r:embed="rId3" cstate="print"/>
          <a:srcRect/>
          <a:stretch>
            <a:fillRect/>
          </a:stretch>
        </p:blipFill>
        <p:spPr bwMode="auto">
          <a:xfrm>
            <a:off x="-381000" y="0"/>
            <a:ext cx="10287000" cy="6859588"/>
          </a:xfrm>
          <a:prstGeom prst="rect">
            <a:avLst/>
          </a:prstGeom>
          <a:noFill/>
          <a:ln w="9525">
            <a:noFill/>
            <a:miter lim="800000"/>
            <a:headEnd/>
            <a:tailEnd/>
          </a:ln>
        </p:spPr>
      </p:pic>
      <p:sp>
        <p:nvSpPr>
          <p:cNvPr id="407555" name="Text Box 3"/>
          <p:cNvSpPr txBox="1">
            <a:spLocks noChangeArrowheads="1"/>
          </p:cNvSpPr>
          <p:nvPr/>
        </p:nvSpPr>
        <p:spPr bwMode="auto">
          <a:xfrm>
            <a:off x="2430463" y="4451350"/>
            <a:ext cx="4518025" cy="641350"/>
          </a:xfrm>
          <a:prstGeom prst="rect">
            <a:avLst/>
          </a:prstGeom>
          <a:noFill/>
          <a:ln w="9525">
            <a:noFill/>
            <a:miter lim="800000"/>
            <a:headEnd/>
            <a:tailEnd/>
          </a:ln>
          <a:effectLst/>
        </p:spPr>
        <p:txBody>
          <a:bodyPr>
            <a:spAutoFit/>
          </a:bodyPr>
          <a:lstStyle/>
          <a:p>
            <a:pPr eaLnBrk="0" hangingPunct="0">
              <a:spcBef>
                <a:spcPct val="50000"/>
              </a:spcBef>
              <a:defRPr/>
            </a:pPr>
            <a:r>
              <a:rPr lang="en-US" sz="3600" b="1">
                <a:solidFill>
                  <a:srgbClr val="FFFF99"/>
                </a:solidFill>
                <a:effectLst>
                  <a:outerShdw blurRad="38100" dist="38100" dir="2700000" algn="tl">
                    <a:srgbClr val="000000"/>
                  </a:outerShdw>
                </a:effectLst>
                <a:latin typeface="Candara" pitchFamily="34" charset="0"/>
                <a:cs typeface="+mn-cs"/>
              </a:rPr>
              <a:t>Any other questions?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ipple">
  <a:themeElements>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6514</TotalTime>
  <Words>3212</Words>
  <Application>Microsoft Office PowerPoint</Application>
  <PresentationFormat>On-screen Show (4:3)</PresentationFormat>
  <Paragraphs>403</Paragraphs>
  <Slides>41</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Candara</vt:lpstr>
      <vt:lpstr>Calibri</vt:lpstr>
      <vt:lpstr>Wingdings</vt:lpstr>
      <vt:lpstr>Times New Roman</vt:lpstr>
      <vt:lpstr>Ripple</vt:lpstr>
      <vt:lpstr>Aquatic Invasive  Species in Wisconsin</vt:lpstr>
      <vt:lpstr>Wisconsin Lakes Partnership</vt:lpstr>
      <vt:lpstr>Main Topics</vt:lpstr>
      <vt:lpstr>What are Invasive Species?</vt:lpstr>
      <vt:lpstr>How do they get here?</vt:lpstr>
      <vt:lpstr>How do they spread?</vt:lpstr>
      <vt:lpstr>Slide 7</vt:lpstr>
      <vt:lpstr>What is expected from AIS Monitors?</vt:lpstr>
      <vt:lpstr>  What will you be doing?  </vt:lpstr>
      <vt:lpstr>More of what you will be doing.</vt:lpstr>
      <vt:lpstr>Zebra Mussels</vt:lpstr>
      <vt:lpstr>Quagga Mussels</vt:lpstr>
      <vt:lpstr>Mussels When, Where, and How to Look?</vt:lpstr>
      <vt:lpstr>Eurasian Water-milfoil</vt:lpstr>
      <vt:lpstr>EWM Where, When, and How to Look</vt:lpstr>
      <vt:lpstr>Purple Loosestrife</vt:lpstr>
      <vt:lpstr>PLS Where, When, and How to Look</vt:lpstr>
      <vt:lpstr>Rusty Crayfish</vt:lpstr>
      <vt:lpstr>Rusty Crayfish Where, When, and How to Look</vt:lpstr>
      <vt:lpstr>Curly-leaf Pondweed</vt:lpstr>
      <vt:lpstr>CLP Where, When, and How to Look</vt:lpstr>
      <vt:lpstr>Giant Reed Grass (Phragmites australis)</vt:lpstr>
      <vt:lpstr>Phragmites Native vs. Non-native</vt:lpstr>
      <vt:lpstr>Phragmites Where, When, and How to Look</vt:lpstr>
      <vt:lpstr>Japanese Knotweed</vt:lpstr>
      <vt:lpstr>Japanese knotweed: What it looks like in different stages</vt:lpstr>
      <vt:lpstr>Knotweed Where, When, and How to Look</vt:lpstr>
      <vt:lpstr>Hydrilla</vt:lpstr>
      <vt:lpstr>Where, When, and How to Look</vt:lpstr>
      <vt:lpstr>Spiny &amp; Fishhook Waterfleas</vt:lpstr>
      <vt:lpstr>Spiny Water Flea Where, When, and How to Look</vt:lpstr>
      <vt:lpstr>Chinese and Banded Mystery Snails</vt:lpstr>
      <vt:lpstr>Snails Where, When, and How to Look</vt:lpstr>
      <vt:lpstr>Others to Look For</vt:lpstr>
      <vt:lpstr>Slide 35</vt:lpstr>
      <vt:lpstr>Many More in Wisconsin…</vt:lpstr>
      <vt:lpstr>And Many More on the Way…</vt:lpstr>
      <vt:lpstr>Wisconsin’s Aquatic  Invasive Species Program</vt:lpstr>
      <vt:lpstr>Wisconsin’s Aquatic  Invasive Species Program</vt:lpstr>
      <vt:lpstr>Wisconsin’s Aquatic  Invasive Species Program</vt:lpstr>
      <vt:lpstr>Slide 41</vt:lpstr>
    </vt:vector>
  </TitlesOfParts>
  <Company>Wisconsin DNR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Aquatic Invasive Species, Rivers, and You</dc:title>
  <dc:creator>Wisconsin DNR</dc:creator>
  <cp:lastModifiedBy>bmorris</cp:lastModifiedBy>
  <cp:revision>432</cp:revision>
  <cp:lastPrinted>2003-01-31T00:58:51Z</cp:lastPrinted>
  <dcterms:created xsi:type="dcterms:W3CDTF">2002-11-08T19:55:30Z</dcterms:created>
  <dcterms:modified xsi:type="dcterms:W3CDTF">2011-07-08T21:08:58Z</dcterms:modified>
</cp:coreProperties>
</file>