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avi" ContentType="video/avi"/>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55"/>
  </p:notesMasterIdLst>
  <p:sldIdLst>
    <p:sldId id="321" r:id="rId5"/>
    <p:sldId id="258" r:id="rId6"/>
    <p:sldId id="274" r:id="rId7"/>
    <p:sldId id="275" r:id="rId8"/>
    <p:sldId id="289" r:id="rId9"/>
    <p:sldId id="270" r:id="rId10"/>
    <p:sldId id="322" r:id="rId11"/>
    <p:sldId id="316" r:id="rId12"/>
    <p:sldId id="317" r:id="rId13"/>
    <p:sldId id="318" r:id="rId14"/>
    <p:sldId id="319" r:id="rId15"/>
    <p:sldId id="320" r:id="rId16"/>
    <p:sldId id="294" r:id="rId17"/>
    <p:sldId id="295" r:id="rId18"/>
    <p:sldId id="296" r:id="rId19"/>
    <p:sldId id="324" r:id="rId20"/>
    <p:sldId id="325" r:id="rId21"/>
    <p:sldId id="326" r:id="rId22"/>
    <p:sldId id="303" r:id="rId23"/>
    <p:sldId id="297" r:id="rId24"/>
    <p:sldId id="298" r:id="rId25"/>
    <p:sldId id="307" r:id="rId26"/>
    <p:sldId id="306" r:id="rId27"/>
    <p:sldId id="301" r:id="rId28"/>
    <p:sldId id="304" r:id="rId29"/>
    <p:sldId id="299" r:id="rId30"/>
    <p:sldId id="273" r:id="rId31"/>
    <p:sldId id="276" r:id="rId32"/>
    <p:sldId id="277" r:id="rId33"/>
    <p:sldId id="278" r:id="rId34"/>
    <p:sldId id="259" r:id="rId35"/>
    <p:sldId id="315" r:id="rId36"/>
    <p:sldId id="279" r:id="rId37"/>
    <p:sldId id="280" r:id="rId38"/>
    <p:sldId id="283" r:id="rId39"/>
    <p:sldId id="288" r:id="rId40"/>
    <p:sldId id="282" r:id="rId41"/>
    <p:sldId id="271" r:id="rId42"/>
    <p:sldId id="308" r:id="rId43"/>
    <p:sldId id="309" r:id="rId44"/>
    <p:sldId id="314" r:id="rId45"/>
    <p:sldId id="310" r:id="rId46"/>
    <p:sldId id="311" r:id="rId47"/>
    <p:sldId id="312" r:id="rId48"/>
    <p:sldId id="313" r:id="rId49"/>
    <p:sldId id="284" r:id="rId50"/>
    <p:sldId id="285" r:id="rId51"/>
    <p:sldId id="287" r:id="rId52"/>
    <p:sldId id="323" r:id="rId53"/>
    <p:sldId id="286" r:id="rId5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984" y="-6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ADF266B1-ECF3-4057-B15C-31D4F20DA953}" type="datetimeFigureOut">
              <a:rPr lang="en-US"/>
              <a:pPr>
                <a:defRPr/>
              </a:pPr>
              <a:t>09/17/2013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C37ECEBD-1891-4525-B6D1-3A010F6507FD}" type="slidenum">
              <a:rPr lang="en-US"/>
              <a:pPr>
                <a:defRPr/>
              </a:pPr>
              <a:t>‹#›</a:t>
            </a:fld>
            <a:endParaRPr lang="en-US"/>
          </a:p>
        </p:txBody>
      </p:sp>
    </p:spTree>
    <p:extLst>
      <p:ext uri="{BB962C8B-B14F-4D97-AF65-F5344CB8AC3E}">
        <p14:creationId xmlns:p14="http://schemas.microsoft.com/office/powerpoint/2010/main" val="24928786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CDEEA9F-122B-4A92-BE79-61300F3B310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7F21445-CEE2-4FC0-8F94-E060E99387E2}"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C760A83-25F1-4247-89ED-D50CD742EFE2}"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BA03D3-64EF-475D-A4AC-02490F536DC3}"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72819070-0A49-414C-8A2E-58E3C023FE91}"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5DA895EF-2C31-4B44-8B99-264ED1EFD82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7E2AAB9-AA86-4646-B6D9-ACC194316698}"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CFB72E0-51D0-4B91-BB1B-B2F6B13F182C}"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7845F46-D8C6-4C25-A49D-5EAB10E7CAB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750B9EC-F706-425C-8D83-C450D4AD6ABF}"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E977AB5-159E-419B-8DB2-7B6199A1469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6F79D5E-4A51-4C74-A80A-56B0119BEEF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144762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A34D168-6A43-4E37-8982-E2DEF365368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152539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CC2AC66-7424-42FC-AFC7-D653B417FD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457833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57F876F-5724-4AE2-A8EE-8C9B6C3D96F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7275619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976953C-BC4F-488D-8FC5-61874536FDC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202420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01019206-7E61-470E-AFDF-91D09D9B9B0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3667399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6BB81C30-56A8-4866-BBF1-10FA739D54A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4209227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DADDD4B-B470-422A-95EE-61E91339304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286716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6760296-DFAC-4FB3-999E-2447DC09059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4197583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61E10A-1FC1-4C8C-A48C-2E5F53A4EAC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7713895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CACD0D7-593A-4C93-A2A6-194E1C70117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5226153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6F79D5E-4A51-4C74-A80A-56B0119BEEF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3310858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A34D168-6A43-4E37-8982-E2DEF365368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649381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CC2AC66-7424-42FC-AFC7-D653B417FD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979884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57F876F-5724-4AE2-A8EE-8C9B6C3D96F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6942038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976953C-BC4F-488D-8FC5-61874536FDC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626759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01019206-7E61-470E-AFDF-91D09D9B9B0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6002817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6BB81C30-56A8-4866-BBF1-10FA739D54A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41035873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DADDD4B-B470-422A-95EE-61E91339304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770913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6760296-DFAC-4FB3-999E-2447DC09059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6594895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61E10A-1FC1-4C8C-A48C-2E5F53A4EAC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3038692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CACD0D7-593A-4C93-A2A6-194E1C70117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06373959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40257CE-F8F4-4833-8B69-0402CD5166B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94138522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EFD76BF-5031-4E48-B1ED-969084601F0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22983649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E0F48A6-0AEE-437A-B1AC-B5FAFDD5A7E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5763439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7E3BDFE-18DB-4076-99E4-37CC6438FF2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3795671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EFAABB7-0013-4D07-B19B-FC5ADD6E22B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8159523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9F670EB3-654E-45AD-9196-E762B675DED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71181768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EF901CBC-83FF-4218-820F-870B33044F5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3427931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9BD713E-A9DB-47EE-8E17-9DC6D71677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0503640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E8CFED4-0C5F-4AB1-8CD2-050A4843B96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391556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9FDA4C7-929A-48F8-B3DC-DAE7BB47080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48869770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D98F6CE-D876-49CA-8DFC-D949F4D5E572}"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219093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3000"/>
            <a:lum/>
          </a:blip>
          <a:srcRect/>
          <a:stretch>
            <a:fillRect l="-6000" r="-6000"/>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48A28D65-B8D9-4C8C-A67C-382808D8534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3000"/>
            <a:lum/>
          </a:blip>
          <a:srcRect/>
          <a:stretch>
            <a:fillRect l="-6000" r="-6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40C567B6-4B1C-47D6-A6EA-EB15B44F2FE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383518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3000"/>
            <a:lum/>
          </a:blip>
          <a:srcRect/>
          <a:stretch>
            <a:fillRect l="-6000" r="-6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40C567B6-4B1C-47D6-A6EA-EB15B44F2FE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61417441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3000"/>
            <a:lum/>
          </a:blip>
          <a:srcRect/>
          <a:stretch>
            <a:fillRect l="-6000" r="-6000"/>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5"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7BFE3526-BBD2-4606-B789-4070D496750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14823973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40.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0.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40.xml"/><Relationship Id="rId2" Type="http://schemas.openxmlformats.org/officeDocument/2006/relationships/video" Target="../media/media1.avi"/><Relationship Id="rId1" Type="http://schemas.microsoft.com/office/2007/relationships/media" Target="../media/media1.avi"/><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3000"/>
            <a:lum/>
          </a:blip>
          <a:srcRect/>
          <a:stretch>
            <a:fillRect l="-16000" r="-1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000000"/>
                </a:solidFill>
              </a:rPr>
              <a:t>Ashland/NSP Lakefront Superfund Site</a:t>
            </a:r>
            <a:endParaRPr lang="en-US" dirty="0"/>
          </a:p>
        </p:txBody>
      </p:sp>
      <p:sp>
        <p:nvSpPr>
          <p:cNvPr id="3" name="Content Placeholder 2"/>
          <p:cNvSpPr>
            <a:spLocks noGrp="1"/>
          </p:cNvSpPr>
          <p:nvPr>
            <p:ph idx="1"/>
          </p:nvPr>
        </p:nvSpPr>
        <p:spPr/>
        <p:txBody>
          <a:bodyPr/>
          <a:lstStyle/>
          <a:p>
            <a:pPr marL="0" indent="0" algn="ctr" eaLnBrk="1" hangingPunct="1">
              <a:lnSpc>
                <a:spcPct val="90000"/>
              </a:lnSpc>
              <a:buNone/>
            </a:pPr>
            <a:endParaRPr lang="en-US" b="1" dirty="0" smtClean="0">
              <a:solidFill>
                <a:srgbClr val="000000"/>
              </a:solidFill>
            </a:endParaRPr>
          </a:p>
          <a:p>
            <a:pPr marL="0" indent="0" algn="ctr" eaLnBrk="1" hangingPunct="1">
              <a:lnSpc>
                <a:spcPct val="90000"/>
              </a:lnSpc>
              <a:buNone/>
            </a:pPr>
            <a:endParaRPr lang="en-US" b="1" dirty="0">
              <a:solidFill>
                <a:srgbClr val="000000"/>
              </a:solidFill>
            </a:endParaRPr>
          </a:p>
          <a:p>
            <a:pPr marL="0" indent="0" algn="ctr" eaLnBrk="1" hangingPunct="1">
              <a:lnSpc>
                <a:spcPct val="90000"/>
              </a:lnSpc>
              <a:buNone/>
            </a:pPr>
            <a:r>
              <a:rPr lang="en-US" sz="3410" b="1" dirty="0" smtClean="0">
                <a:solidFill>
                  <a:srgbClr val="000000"/>
                </a:solidFill>
              </a:rPr>
              <a:t>Project </a:t>
            </a:r>
            <a:r>
              <a:rPr lang="en-US" sz="3410" b="1" dirty="0">
                <a:solidFill>
                  <a:srgbClr val="000000"/>
                </a:solidFill>
              </a:rPr>
              <a:t>Update</a:t>
            </a:r>
          </a:p>
          <a:p>
            <a:pPr marL="0" indent="0" algn="ctr" eaLnBrk="1" hangingPunct="1">
              <a:lnSpc>
                <a:spcPct val="90000"/>
              </a:lnSpc>
              <a:buNone/>
            </a:pPr>
            <a:r>
              <a:rPr lang="en-US" sz="3410" b="1" dirty="0">
                <a:solidFill>
                  <a:srgbClr val="000000"/>
                </a:solidFill>
              </a:rPr>
              <a:t>September 2013</a:t>
            </a:r>
          </a:p>
          <a:p>
            <a:pPr marL="0" indent="0">
              <a:buNone/>
            </a:pPr>
            <a:endParaRPr lang="en-US" dirty="0"/>
          </a:p>
        </p:txBody>
      </p:sp>
    </p:spTree>
    <p:extLst>
      <p:ext uri="{BB962C8B-B14F-4D97-AF65-F5344CB8AC3E}">
        <p14:creationId xmlns:p14="http://schemas.microsoft.com/office/powerpoint/2010/main" val="176846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US" b="1" smtClean="0"/>
              <a:t>Overview of Site History</a:t>
            </a:r>
          </a:p>
        </p:txBody>
      </p:sp>
      <p:sp>
        <p:nvSpPr>
          <p:cNvPr id="4099" name="Rectangle 3"/>
          <p:cNvSpPr>
            <a:spLocks noGrp="1" noChangeArrowheads="1"/>
          </p:cNvSpPr>
          <p:nvPr>
            <p:ph type="body" idx="1"/>
          </p:nvPr>
        </p:nvSpPr>
        <p:spPr/>
        <p:txBody>
          <a:bodyPr/>
          <a:lstStyle/>
          <a:p>
            <a:pPr eaLnBrk="1" hangingPunct="1">
              <a:lnSpc>
                <a:spcPct val="90000"/>
              </a:lnSpc>
            </a:pPr>
            <a:r>
              <a:rPr lang="en-US" sz="2400" b="1" dirty="0" smtClean="0"/>
              <a:t>1989 </a:t>
            </a:r>
          </a:p>
          <a:p>
            <a:pPr eaLnBrk="1" hangingPunct="1">
              <a:lnSpc>
                <a:spcPct val="90000"/>
              </a:lnSpc>
              <a:buFontTx/>
              <a:buNone/>
            </a:pPr>
            <a:r>
              <a:rPr lang="en-US" sz="2400" b="1" dirty="0" smtClean="0"/>
              <a:t>	Contamination (tars/oils) first documented near the former City of Ashland wastewater treatment plant.</a:t>
            </a:r>
          </a:p>
          <a:p>
            <a:pPr eaLnBrk="1" hangingPunct="1">
              <a:lnSpc>
                <a:spcPct val="90000"/>
              </a:lnSpc>
              <a:buFontTx/>
              <a:buNone/>
            </a:pPr>
            <a:endParaRPr lang="en-US" sz="2400" b="1" dirty="0" smtClean="0"/>
          </a:p>
          <a:p>
            <a:pPr eaLnBrk="1" hangingPunct="1">
              <a:lnSpc>
                <a:spcPct val="90000"/>
              </a:lnSpc>
            </a:pPr>
            <a:r>
              <a:rPr lang="en-US" sz="2400" b="1" dirty="0" smtClean="0"/>
              <a:t>1993</a:t>
            </a:r>
          </a:p>
          <a:p>
            <a:pPr eaLnBrk="1" hangingPunct="1">
              <a:lnSpc>
                <a:spcPct val="90000"/>
              </a:lnSpc>
              <a:buFontTx/>
              <a:buNone/>
            </a:pPr>
            <a:r>
              <a:rPr lang="en-US" sz="2400" b="1" dirty="0" smtClean="0"/>
              <a:t>	WDNR starts the State Funded investigation.</a:t>
            </a:r>
          </a:p>
          <a:p>
            <a:pPr eaLnBrk="1" hangingPunct="1">
              <a:lnSpc>
                <a:spcPct val="90000"/>
              </a:lnSpc>
              <a:buFontTx/>
              <a:buNone/>
            </a:pPr>
            <a:endParaRPr lang="en-US" sz="2400" b="1" dirty="0" smtClean="0"/>
          </a:p>
          <a:p>
            <a:pPr eaLnBrk="1" hangingPunct="1">
              <a:lnSpc>
                <a:spcPct val="90000"/>
              </a:lnSpc>
            </a:pPr>
            <a:r>
              <a:rPr lang="en-US" sz="2400" b="1" dirty="0" smtClean="0"/>
              <a:t>1995</a:t>
            </a:r>
          </a:p>
          <a:p>
            <a:pPr eaLnBrk="1" hangingPunct="1">
              <a:lnSpc>
                <a:spcPct val="90000"/>
              </a:lnSpc>
              <a:buFontTx/>
              <a:buNone/>
            </a:pPr>
            <a:r>
              <a:rPr lang="en-US" sz="2400" b="1" dirty="0" smtClean="0"/>
              <a:t>	Conclusion that contamination source is a former manufactured gas plant.</a:t>
            </a:r>
            <a:r>
              <a:rPr lang="en-US" sz="2400" dirty="0" smtClean="0"/>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b="1" smtClean="0"/>
              <a:t>Overview of Site History</a:t>
            </a:r>
          </a:p>
        </p:txBody>
      </p:sp>
      <p:sp>
        <p:nvSpPr>
          <p:cNvPr id="5123" name="Rectangle 3"/>
          <p:cNvSpPr>
            <a:spLocks noGrp="1" noChangeArrowheads="1"/>
          </p:cNvSpPr>
          <p:nvPr>
            <p:ph type="body" idx="1"/>
          </p:nvPr>
        </p:nvSpPr>
        <p:spPr/>
        <p:txBody>
          <a:bodyPr/>
          <a:lstStyle/>
          <a:p>
            <a:pPr eaLnBrk="1" hangingPunct="1">
              <a:lnSpc>
                <a:spcPct val="80000"/>
              </a:lnSpc>
            </a:pPr>
            <a:r>
              <a:rPr lang="en-US" sz="2400" b="1" dirty="0" smtClean="0"/>
              <a:t>2002</a:t>
            </a:r>
          </a:p>
          <a:p>
            <a:pPr eaLnBrk="1" hangingPunct="1">
              <a:lnSpc>
                <a:spcPct val="80000"/>
              </a:lnSpc>
              <a:buFontTx/>
              <a:buNone/>
            </a:pPr>
            <a:r>
              <a:rPr lang="en-US" sz="2400" b="1" dirty="0" smtClean="0"/>
              <a:t>	Site added to the National Priorities List.</a:t>
            </a:r>
          </a:p>
          <a:p>
            <a:pPr eaLnBrk="1" hangingPunct="1">
              <a:lnSpc>
                <a:spcPct val="80000"/>
              </a:lnSpc>
              <a:buFontTx/>
              <a:buNone/>
            </a:pPr>
            <a:endParaRPr lang="en-US" sz="2400" b="1" dirty="0" smtClean="0"/>
          </a:p>
          <a:p>
            <a:pPr eaLnBrk="1" hangingPunct="1">
              <a:lnSpc>
                <a:spcPct val="80000"/>
              </a:lnSpc>
            </a:pPr>
            <a:r>
              <a:rPr lang="en-US" sz="2400" b="1" dirty="0" smtClean="0"/>
              <a:t>2003</a:t>
            </a:r>
          </a:p>
          <a:p>
            <a:pPr eaLnBrk="1" hangingPunct="1">
              <a:lnSpc>
                <a:spcPct val="80000"/>
              </a:lnSpc>
              <a:buFontTx/>
              <a:buNone/>
            </a:pPr>
            <a:r>
              <a:rPr lang="en-US" sz="2400" b="1" dirty="0" smtClean="0"/>
              <a:t>	NSPW signed an Administrative Order of Consent with EPA to conduct a remedial investigation and feasibility study for the site.</a:t>
            </a:r>
          </a:p>
          <a:p>
            <a:pPr eaLnBrk="1" hangingPunct="1">
              <a:lnSpc>
                <a:spcPct val="80000"/>
              </a:lnSpc>
              <a:buFontTx/>
              <a:buNone/>
            </a:pPr>
            <a:endParaRPr lang="en-US" sz="2400" b="1" dirty="0" smtClean="0"/>
          </a:p>
          <a:p>
            <a:pPr eaLnBrk="1" hangingPunct="1">
              <a:lnSpc>
                <a:spcPct val="80000"/>
              </a:lnSpc>
            </a:pPr>
            <a:r>
              <a:rPr lang="en-US" sz="2400" b="1" dirty="0" smtClean="0"/>
              <a:t>2008</a:t>
            </a:r>
          </a:p>
          <a:p>
            <a:pPr eaLnBrk="1" hangingPunct="1">
              <a:lnSpc>
                <a:spcPct val="80000"/>
              </a:lnSpc>
              <a:buFontTx/>
              <a:buNone/>
            </a:pPr>
            <a:r>
              <a:rPr lang="en-US" sz="2400" b="1" dirty="0" smtClean="0"/>
              <a:t>	NSPW completes the RI/FS as approved by EPA.</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b="1" smtClean="0"/>
              <a:t>Overview of Site History</a:t>
            </a:r>
          </a:p>
        </p:txBody>
      </p:sp>
      <p:sp>
        <p:nvSpPr>
          <p:cNvPr id="6147" name="Rectangle 3"/>
          <p:cNvSpPr>
            <a:spLocks noGrp="1" noChangeArrowheads="1"/>
          </p:cNvSpPr>
          <p:nvPr>
            <p:ph type="body" idx="1"/>
          </p:nvPr>
        </p:nvSpPr>
        <p:spPr/>
        <p:txBody>
          <a:bodyPr/>
          <a:lstStyle/>
          <a:p>
            <a:pPr eaLnBrk="1" hangingPunct="1">
              <a:lnSpc>
                <a:spcPct val="80000"/>
              </a:lnSpc>
              <a:buNone/>
            </a:pPr>
            <a:endParaRPr lang="en-US" sz="2400" b="1" dirty="0" smtClean="0"/>
          </a:p>
          <a:p>
            <a:pPr eaLnBrk="1" hangingPunct="1">
              <a:lnSpc>
                <a:spcPct val="80000"/>
              </a:lnSpc>
              <a:buFont typeface="Arial" pitchFamily="34" charset="0"/>
              <a:buChar char="•"/>
            </a:pPr>
            <a:r>
              <a:rPr lang="en-US" sz="2400" b="1" dirty="0" smtClean="0"/>
              <a:t>Record of Decision (ROD) was issued on September 30, 2010.</a:t>
            </a:r>
          </a:p>
          <a:p>
            <a:pPr eaLnBrk="1" hangingPunct="1">
              <a:lnSpc>
                <a:spcPct val="80000"/>
              </a:lnSpc>
              <a:buFontTx/>
              <a:buNone/>
            </a:pPr>
            <a:endParaRPr lang="en-US" sz="2400" b="1" dirty="0" smtClean="0"/>
          </a:p>
          <a:p>
            <a:pPr eaLnBrk="1" hangingPunct="1"/>
            <a:r>
              <a:rPr lang="en-US" sz="2400" b="1" dirty="0" smtClean="0"/>
              <a:t>The ROD is a document that explains which cleanup alternatives will be used to clean up a Superfund site.</a:t>
            </a:r>
          </a:p>
          <a:p>
            <a:pPr eaLnBrk="1" hangingPunct="1">
              <a:buNone/>
            </a:pPr>
            <a:endParaRPr lang="en-US" sz="2400" b="1" dirty="0" smtClean="0"/>
          </a:p>
          <a:p>
            <a:pPr eaLnBrk="1" hangingPunct="1"/>
            <a:r>
              <a:rPr lang="en-US" sz="2400" b="1" dirty="0"/>
              <a:t>On October 18, 2012, Consent Decree was entered by the court for the Phase I remedial design/remedial action (RD/RA) of the selected remedy for the on land portion of the site.</a:t>
            </a:r>
          </a:p>
          <a:p>
            <a:pPr eaLnBrk="1" hangingPunct="1"/>
            <a:endParaRPr lang="en-US" sz="2400" b="1" dirty="0" smtClean="0"/>
          </a:p>
          <a:p>
            <a:pPr eaLnBrk="1" hangingPunct="1">
              <a:lnSpc>
                <a:spcPct val="80000"/>
              </a:lnSpc>
              <a:buFontTx/>
              <a:buNone/>
            </a:pPr>
            <a:endParaRPr lang="en-US" sz="2400" b="1"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the Remedial Investigation Found</a:t>
            </a:r>
            <a:endParaRPr lang="en-US" dirty="0"/>
          </a:p>
        </p:txBody>
      </p:sp>
      <p:sp>
        <p:nvSpPr>
          <p:cNvPr id="3" name="Content Placeholder 2"/>
          <p:cNvSpPr>
            <a:spLocks noGrp="1"/>
          </p:cNvSpPr>
          <p:nvPr>
            <p:ph idx="1"/>
          </p:nvPr>
        </p:nvSpPr>
        <p:spPr/>
        <p:txBody>
          <a:bodyPr/>
          <a:lstStyle/>
          <a:p>
            <a:r>
              <a:rPr lang="en-US" dirty="0" smtClean="0"/>
              <a:t>Types of the Contamination</a:t>
            </a:r>
          </a:p>
          <a:p>
            <a:pPr lvl="1"/>
            <a:r>
              <a:rPr lang="en-US" dirty="0" smtClean="0"/>
              <a:t>VOCs</a:t>
            </a:r>
          </a:p>
          <a:p>
            <a:pPr lvl="1"/>
            <a:r>
              <a:rPr lang="en-US" dirty="0" smtClean="0"/>
              <a:t>PAHs</a:t>
            </a:r>
          </a:p>
          <a:p>
            <a:pPr lvl="1"/>
            <a:r>
              <a:rPr lang="en-US" dirty="0" smtClean="0"/>
              <a:t>Metals</a:t>
            </a:r>
          </a:p>
          <a:p>
            <a:r>
              <a:rPr lang="en-US" dirty="0" smtClean="0"/>
              <a:t>Degree and Extent</a:t>
            </a:r>
          </a:p>
          <a:p>
            <a:r>
              <a:rPr lang="en-US" dirty="0" smtClean="0"/>
              <a:t>Nature of Contaminants</a:t>
            </a:r>
          </a:p>
          <a:p>
            <a:pPr lvl="1"/>
            <a:r>
              <a:rPr lang="en-US" dirty="0" smtClean="0"/>
              <a:t>Free Product</a:t>
            </a:r>
          </a:p>
          <a:p>
            <a:pPr lvl="1"/>
            <a:r>
              <a:rPr lang="en-US" dirty="0" smtClean="0"/>
              <a:t>Dissolved Phase</a:t>
            </a:r>
          </a:p>
        </p:txBody>
      </p:sp>
    </p:spTree>
    <p:extLst>
      <p:ext uri="{BB962C8B-B14F-4D97-AF65-F5344CB8AC3E}">
        <p14:creationId xmlns:p14="http://schemas.microsoft.com/office/powerpoint/2010/main" val="41959642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sz="4000" b="1" dirty="0" smtClean="0"/>
              <a:t>Sediment</a:t>
            </a:r>
            <a:r>
              <a:rPr lang="en-US" sz="4000" dirty="0" smtClean="0"/>
              <a:t/>
            </a:r>
            <a:br>
              <a:rPr lang="en-US" sz="4000" dirty="0" smtClean="0"/>
            </a:br>
            <a:endParaRPr lang="en-US" sz="4000" dirty="0" smtClean="0"/>
          </a:p>
        </p:txBody>
      </p:sp>
      <p:sp>
        <p:nvSpPr>
          <p:cNvPr id="14339" name="Rectangle 3"/>
          <p:cNvSpPr>
            <a:spLocks noGrp="1" noChangeArrowheads="1"/>
          </p:cNvSpPr>
          <p:nvPr>
            <p:ph type="body" idx="1"/>
          </p:nvPr>
        </p:nvSpPr>
        <p:spPr/>
        <p:txBody>
          <a:bodyPr/>
          <a:lstStyle/>
          <a:p>
            <a:pPr eaLnBrk="1" hangingPunct="1"/>
            <a:r>
              <a:rPr lang="en-US" b="1" dirty="0" smtClean="0"/>
              <a:t>16 acres impacted above the preliminary remediation goal of 9.5 </a:t>
            </a:r>
            <a:r>
              <a:rPr lang="en-US" b="1" dirty="0" err="1" smtClean="0"/>
              <a:t>ppm</a:t>
            </a:r>
            <a:r>
              <a:rPr lang="en-US" b="1" dirty="0" smtClean="0"/>
              <a:t> total PAHs.</a:t>
            </a:r>
          </a:p>
          <a:p>
            <a:pPr eaLnBrk="1" hangingPunct="1"/>
            <a:r>
              <a:rPr lang="en-US" b="1" dirty="0" smtClean="0"/>
              <a:t>Significant free product oil/tars in the near shore zone.</a:t>
            </a:r>
          </a:p>
          <a:p>
            <a:pPr eaLnBrk="1" hangingPunct="1"/>
            <a:r>
              <a:rPr lang="en-US" b="1" dirty="0" smtClean="0"/>
              <a:t>Some areas covered with wood waste.</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Feasibility Study</a:t>
            </a:r>
            <a:endParaRPr lang="en-US" dirty="0"/>
          </a:p>
        </p:txBody>
      </p:sp>
      <p:sp>
        <p:nvSpPr>
          <p:cNvPr id="3" name="Content Placeholder 2"/>
          <p:cNvSpPr>
            <a:spLocks noGrp="1"/>
          </p:cNvSpPr>
          <p:nvPr>
            <p:ph idx="1"/>
          </p:nvPr>
        </p:nvSpPr>
        <p:spPr/>
        <p:txBody>
          <a:bodyPr/>
          <a:lstStyle/>
          <a:p>
            <a:pPr marL="0" indent="0" algn="ctr">
              <a:buNone/>
            </a:pPr>
            <a:r>
              <a:rPr lang="en-US" dirty="0"/>
              <a:t>The FS is the mechanism for the development, screening, and detailed evaluation of alternative remedial actions.</a:t>
            </a:r>
          </a:p>
        </p:txBody>
      </p:sp>
    </p:spTree>
    <p:extLst>
      <p:ext uri="{BB962C8B-B14F-4D97-AF65-F5344CB8AC3E}">
        <p14:creationId xmlns:p14="http://schemas.microsoft.com/office/powerpoint/2010/main" val="10332835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Remedial Action Objectives</a:t>
            </a:r>
            <a:endParaRPr lang="en-US" dirty="0"/>
          </a:p>
        </p:txBody>
      </p:sp>
      <p:sp>
        <p:nvSpPr>
          <p:cNvPr id="5" name="Content Placeholder 4"/>
          <p:cNvSpPr>
            <a:spLocks noGrp="1"/>
          </p:cNvSpPr>
          <p:nvPr>
            <p:ph idx="1"/>
          </p:nvPr>
        </p:nvSpPr>
        <p:spPr/>
        <p:txBody>
          <a:bodyPr>
            <a:normAutofit fontScale="25000" lnSpcReduction="20000"/>
          </a:bodyPr>
          <a:lstStyle/>
          <a:p>
            <a:pPr marL="0" indent="0">
              <a:buNone/>
            </a:pPr>
            <a:r>
              <a:rPr lang="en-US" sz="9600" b="1" dirty="0" smtClean="0"/>
              <a:t>Groundwater</a:t>
            </a:r>
          </a:p>
          <a:p>
            <a:endParaRPr lang="en-US" dirty="0"/>
          </a:p>
          <a:p>
            <a:r>
              <a:rPr lang="en-US" sz="9600" dirty="0" smtClean="0"/>
              <a:t>Protect </a:t>
            </a:r>
            <a:r>
              <a:rPr lang="en-US" sz="9600" dirty="0"/>
              <a:t>human health by eliminating exposure (direct contact, ingestion, inhalation) </a:t>
            </a:r>
            <a:r>
              <a:rPr lang="en-US" sz="9600" dirty="0" smtClean="0"/>
              <a:t>to groundwater </a:t>
            </a:r>
            <a:r>
              <a:rPr lang="en-US" sz="9600" dirty="0"/>
              <a:t>with COCs in excess of regulatory or risk-based standards.</a:t>
            </a:r>
          </a:p>
          <a:p>
            <a:r>
              <a:rPr lang="en-US" sz="9600" dirty="0"/>
              <a:t>Restore groundwater to its beneficial use by reducing contaminant levels </a:t>
            </a:r>
            <a:r>
              <a:rPr lang="en-US" sz="9600" dirty="0" smtClean="0"/>
              <a:t>in groundwater </a:t>
            </a:r>
            <a:r>
              <a:rPr lang="en-US" sz="9600" dirty="0"/>
              <a:t>to meet maximum contaminant levels (MCLs) and State of </a:t>
            </a:r>
            <a:r>
              <a:rPr lang="en-US" sz="9600" dirty="0" smtClean="0"/>
              <a:t>Wisconsin Drinking </a:t>
            </a:r>
            <a:r>
              <a:rPr lang="en-US" sz="9600" dirty="0"/>
              <a:t>Water Standards.</a:t>
            </a:r>
          </a:p>
          <a:p>
            <a:r>
              <a:rPr lang="en-US" sz="9600" dirty="0" smtClean="0"/>
              <a:t>Protect </a:t>
            </a:r>
            <a:r>
              <a:rPr lang="en-US" sz="9600" dirty="0"/>
              <a:t>the environment by controlling the off-site migration of contaminants </a:t>
            </a:r>
            <a:r>
              <a:rPr lang="en-US" sz="9600" dirty="0" smtClean="0"/>
              <a:t>in groundwater </a:t>
            </a:r>
            <a:r>
              <a:rPr lang="en-US" sz="9600" dirty="0"/>
              <a:t>to surrounding surface water bodies which would result in </a:t>
            </a:r>
            <a:r>
              <a:rPr lang="en-US" sz="9600" dirty="0" err="1" smtClean="0"/>
              <a:t>exceedance</a:t>
            </a:r>
            <a:r>
              <a:rPr lang="en-US" sz="9600" dirty="0" smtClean="0"/>
              <a:t> of </a:t>
            </a:r>
            <a:r>
              <a:rPr lang="en-US" sz="9600" dirty="0"/>
              <a:t>applicable or relevant and appropriate requirements (ARARs) for COCs </a:t>
            </a:r>
            <a:r>
              <a:rPr lang="en-US" sz="9600" dirty="0" smtClean="0"/>
              <a:t>in surrounding </a:t>
            </a:r>
            <a:r>
              <a:rPr lang="en-US" sz="9600" dirty="0"/>
              <a:t>surface waters</a:t>
            </a:r>
            <a:r>
              <a:rPr lang="en-US" sz="9600" dirty="0" smtClean="0"/>
              <a:t>.</a:t>
            </a:r>
            <a:endParaRPr lang="en-US" sz="9600" dirty="0"/>
          </a:p>
        </p:txBody>
      </p:sp>
    </p:spTree>
    <p:extLst>
      <p:ext uri="{BB962C8B-B14F-4D97-AF65-F5344CB8AC3E}">
        <p14:creationId xmlns:p14="http://schemas.microsoft.com/office/powerpoint/2010/main" val="14668482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Remedial Action Objectives</a:t>
            </a:r>
            <a:endParaRPr lang="en-US" dirty="0"/>
          </a:p>
        </p:txBody>
      </p:sp>
      <p:sp>
        <p:nvSpPr>
          <p:cNvPr id="3" name="Content Placeholder 2"/>
          <p:cNvSpPr>
            <a:spLocks noGrp="1"/>
          </p:cNvSpPr>
          <p:nvPr>
            <p:ph idx="1"/>
          </p:nvPr>
        </p:nvSpPr>
        <p:spPr>
          <a:xfrm>
            <a:off x="457200" y="1600200"/>
            <a:ext cx="8229600" cy="4525963"/>
          </a:xfrm>
        </p:spPr>
        <p:txBody>
          <a:bodyPr>
            <a:normAutofit fontScale="92500" lnSpcReduction="10000"/>
          </a:bodyPr>
          <a:lstStyle/>
          <a:p>
            <a:pPr marL="0" indent="0">
              <a:buNone/>
            </a:pPr>
            <a:r>
              <a:rPr lang="en-US" sz="2800" b="1" dirty="0" smtClean="0"/>
              <a:t>Groundwater</a:t>
            </a:r>
          </a:p>
          <a:p>
            <a:r>
              <a:rPr lang="en-US" sz="2800" dirty="0" smtClean="0"/>
              <a:t>Conduct NAPL removal whenever it is necessary to halt or contain the discharge of a hazardous substance or to minimize the harmful effects of the discharge to the air, land, sediments or water.</a:t>
            </a:r>
          </a:p>
          <a:p>
            <a:r>
              <a:rPr lang="en-US" sz="2800" dirty="0" smtClean="0"/>
              <a:t>• Protect the environment by minimizing/eliminating the migration of contaminants in the groundwater to soil, sediments or to surrounding surface water bodies.</a:t>
            </a:r>
          </a:p>
          <a:p>
            <a:r>
              <a:rPr lang="en-US" sz="2800" dirty="0" smtClean="0"/>
              <a:t>No COPCs were initially identified in the HHRA for groundwater because groundwater</a:t>
            </a:r>
          </a:p>
          <a:p>
            <a:endParaRPr lang="en-US" dirty="0"/>
          </a:p>
        </p:txBody>
      </p:sp>
    </p:spTree>
    <p:extLst>
      <p:ext uri="{BB962C8B-B14F-4D97-AF65-F5344CB8AC3E}">
        <p14:creationId xmlns:p14="http://schemas.microsoft.com/office/powerpoint/2010/main" val="3431312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Remedial Action Objectives</a:t>
            </a:r>
            <a:endParaRPr lang="en-US" dirty="0"/>
          </a:p>
        </p:txBody>
      </p:sp>
      <p:sp>
        <p:nvSpPr>
          <p:cNvPr id="3" name="Content Placeholder 2"/>
          <p:cNvSpPr>
            <a:spLocks noGrp="1"/>
          </p:cNvSpPr>
          <p:nvPr>
            <p:ph idx="1"/>
          </p:nvPr>
        </p:nvSpPr>
        <p:spPr/>
        <p:txBody>
          <a:bodyPr>
            <a:normAutofit fontScale="77500" lnSpcReduction="20000"/>
          </a:bodyPr>
          <a:lstStyle/>
          <a:p>
            <a:pPr marL="0" indent="0">
              <a:buNone/>
            </a:pPr>
            <a:r>
              <a:rPr lang="en-US" sz="3600" b="1" dirty="0" smtClean="0"/>
              <a:t>Sediment</a:t>
            </a:r>
          </a:p>
          <a:p>
            <a:r>
              <a:rPr lang="en-US" sz="3100" dirty="0" smtClean="0"/>
              <a:t> </a:t>
            </a:r>
            <a:r>
              <a:rPr lang="en-US" sz="3100" dirty="0"/>
              <a:t>Protect human health by </a:t>
            </a:r>
            <a:r>
              <a:rPr lang="en-US" sz="3100" dirty="0" smtClean="0"/>
              <a:t>eliminating </a:t>
            </a:r>
            <a:r>
              <a:rPr lang="en-US" sz="3100" dirty="0"/>
              <a:t>exposure (direct contact, ingestion, </a:t>
            </a:r>
            <a:r>
              <a:rPr lang="en-US" sz="3100" dirty="0" smtClean="0"/>
              <a:t>inhalation, fish </a:t>
            </a:r>
            <a:r>
              <a:rPr lang="en-US" sz="3100" dirty="0"/>
              <a:t>ingestion) to sediment with COCs in excess of regulatory or risk-based </a:t>
            </a:r>
            <a:r>
              <a:rPr lang="en-US" sz="3100" dirty="0" smtClean="0"/>
              <a:t>standards;</a:t>
            </a:r>
          </a:p>
          <a:p>
            <a:r>
              <a:rPr lang="en-US" sz="3100" dirty="0" smtClean="0"/>
              <a:t>Conduct </a:t>
            </a:r>
            <a:r>
              <a:rPr lang="en-US" sz="3100" dirty="0"/>
              <a:t>NAPL (source) removal whenever it is necessary to halt or contain </a:t>
            </a:r>
            <a:r>
              <a:rPr lang="en-US" sz="3100" dirty="0" smtClean="0"/>
              <a:t>the discharge of a </a:t>
            </a:r>
            <a:r>
              <a:rPr lang="en-US" sz="3100" dirty="0"/>
              <a:t>hazardous substance or to minimize the harmful effects </a:t>
            </a:r>
            <a:r>
              <a:rPr lang="en-US" sz="3100" dirty="0" smtClean="0"/>
              <a:t>of the discharge </a:t>
            </a:r>
            <a:r>
              <a:rPr lang="en-US" sz="3100" dirty="0"/>
              <a:t>to the air. land or water; </a:t>
            </a:r>
            <a:r>
              <a:rPr lang="en-US" sz="3100" dirty="0" smtClean="0"/>
              <a:t>and</a:t>
            </a:r>
          </a:p>
          <a:p>
            <a:r>
              <a:rPr lang="en-US" sz="3100" dirty="0" smtClean="0"/>
              <a:t>Protect populations </a:t>
            </a:r>
            <a:r>
              <a:rPr lang="en-US" sz="3100" dirty="0"/>
              <a:t>of ecological receptors or individuals of protected species </a:t>
            </a:r>
            <a:r>
              <a:rPr lang="en-US" sz="3100" dirty="0" smtClean="0"/>
              <a:t>by eliminating </a:t>
            </a:r>
            <a:r>
              <a:rPr lang="en-US" sz="3100" dirty="0"/>
              <a:t>exposure (direct contact with sediment or ingestion of sediment or </a:t>
            </a:r>
            <a:r>
              <a:rPr lang="en-US" sz="3100" dirty="0" smtClean="0"/>
              <a:t>prey) to </a:t>
            </a:r>
            <a:r>
              <a:rPr lang="en-US" sz="3100" dirty="0"/>
              <a:t>sediment with COCs that would pose an unacceptable risk</a:t>
            </a:r>
            <a:r>
              <a:rPr lang="en-US" sz="3100" dirty="0" smtClean="0"/>
              <a:t>.</a:t>
            </a:r>
            <a:endParaRPr lang="en-US" sz="3100" dirty="0"/>
          </a:p>
        </p:txBody>
      </p:sp>
    </p:spTree>
    <p:extLst>
      <p:ext uri="{BB962C8B-B14F-4D97-AF65-F5344CB8AC3E}">
        <p14:creationId xmlns:p14="http://schemas.microsoft.com/office/powerpoint/2010/main" val="4273248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Remedial Action Objectives</a:t>
            </a:r>
            <a:endParaRPr lang="en-US" dirty="0"/>
          </a:p>
        </p:txBody>
      </p:sp>
      <p:sp>
        <p:nvSpPr>
          <p:cNvPr id="3" name="Content Placeholder 2"/>
          <p:cNvSpPr>
            <a:spLocks noGrp="1"/>
          </p:cNvSpPr>
          <p:nvPr>
            <p:ph idx="1"/>
          </p:nvPr>
        </p:nvSpPr>
        <p:spPr>
          <a:xfrm>
            <a:off x="457200" y="1295400"/>
            <a:ext cx="8229600" cy="4525963"/>
          </a:xfrm>
        </p:spPr>
        <p:txBody>
          <a:bodyPr>
            <a:noAutofit/>
          </a:bodyPr>
          <a:lstStyle/>
          <a:p>
            <a:pPr marL="0" indent="0">
              <a:buNone/>
            </a:pPr>
            <a:r>
              <a:rPr lang="en-US" sz="2400" b="1" dirty="0" smtClean="0"/>
              <a:t>Soil</a:t>
            </a:r>
          </a:p>
          <a:p>
            <a:r>
              <a:rPr lang="en-US" sz="2400" dirty="0" smtClean="0"/>
              <a:t>Protect </a:t>
            </a:r>
            <a:r>
              <a:rPr lang="en-US" sz="2400" dirty="0"/>
              <a:t>human health by reducing or eliminating exposure (</a:t>
            </a:r>
            <a:r>
              <a:rPr lang="en-US" sz="2400" dirty="0" smtClean="0"/>
              <a:t>ingestion/direct contact/inhalation</a:t>
            </a:r>
            <a:r>
              <a:rPr lang="en-US" sz="2400" dirty="0"/>
              <a:t>) to soil having COCs representing an excess cancer risk greater </a:t>
            </a:r>
            <a:r>
              <a:rPr lang="en-US" sz="2400" dirty="0" smtClean="0"/>
              <a:t>than 10</a:t>
            </a:r>
            <a:r>
              <a:rPr lang="en-US" sz="2400" dirty="0"/>
              <a:t>' as a point of departure (with cumulative excess cancer risks not exceeding </a:t>
            </a:r>
            <a:r>
              <a:rPr lang="en-US" sz="2400" dirty="0" smtClean="0"/>
              <a:t>10-5) and </a:t>
            </a:r>
            <a:r>
              <a:rPr lang="en-US" sz="2400" dirty="0"/>
              <a:t>a hazard index (HI) greater than 1 for reasonably anticipated future land </a:t>
            </a:r>
            <a:r>
              <a:rPr lang="en-US" sz="2400" dirty="0" smtClean="0"/>
              <a:t>use scenarios</a:t>
            </a:r>
            <a:r>
              <a:rPr lang="en-US" sz="2400" dirty="0"/>
              <a:t>.</a:t>
            </a:r>
          </a:p>
          <a:p>
            <a:r>
              <a:rPr lang="en-US" sz="2400" dirty="0" smtClean="0"/>
              <a:t>Ensure </a:t>
            </a:r>
            <a:r>
              <a:rPr lang="en-US" sz="2400" dirty="0"/>
              <a:t>future beneficial commercial/industrial use </a:t>
            </a:r>
            <a:r>
              <a:rPr lang="en-US" sz="2400" dirty="0" smtClean="0"/>
              <a:t>of the </a:t>
            </a:r>
            <a:r>
              <a:rPr lang="en-US" sz="2400" dirty="0"/>
              <a:t>Site and </a:t>
            </a:r>
            <a:r>
              <a:rPr lang="en-US" sz="2400" dirty="0" smtClean="0"/>
              <a:t>recreational </a:t>
            </a:r>
            <a:r>
              <a:rPr lang="en-US" sz="2400" dirty="0"/>
              <a:t>use </a:t>
            </a:r>
            <a:r>
              <a:rPr lang="en-US" sz="2400" dirty="0" smtClean="0"/>
              <a:t>of Kreher </a:t>
            </a:r>
            <a:r>
              <a:rPr lang="en-US" sz="2400" dirty="0"/>
              <a:t>Park.</a:t>
            </a:r>
          </a:p>
          <a:p>
            <a:r>
              <a:rPr lang="en-US" sz="2400" dirty="0" smtClean="0"/>
              <a:t>Protect </a:t>
            </a:r>
            <a:r>
              <a:rPr lang="en-US" sz="2400" dirty="0"/>
              <a:t>populations of ecological receptors or individuals of protected species </a:t>
            </a:r>
            <a:r>
              <a:rPr lang="en-US" sz="2400" dirty="0" smtClean="0"/>
              <a:t>by eliminating </a:t>
            </a:r>
            <a:r>
              <a:rPr lang="en-US" sz="2400" dirty="0"/>
              <a:t>exposure (direct contact with or incidental ingestion of soils or prey) </a:t>
            </a:r>
            <a:r>
              <a:rPr lang="en-US" sz="2400" dirty="0" smtClean="0"/>
              <a:t>to soil </a:t>
            </a:r>
            <a:r>
              <a:rPr lang="en-US" sz="2400" dirty="0"/>
              <a:t>with levels of COCs that would pose an unacceptable risk</a:t>
            </a:r>
            <a:r>
              <a:rPr lang="en-US" sz="2400" dirty="0" smtClean="0"/>
              <a:t>.</a:t>
            </a:r>
            <a:endParaRPr lang="en-US" sz="2400" dirty="0"/>
          </a:p>
        </p:txBody>
      </p:sp>
    </p:spTree>
    <p:extLst>
      <p:ext uri="{BB962C8B-B14F-4D97-AF65-F5344CB8AC3E}">
        <p14:creationId xmlns:p14="http://schemas.microsoft.com/office/powerpoint/2010/main" val="40333996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Remedial Action Objectives</a:t>
            </a:r>
            <a:endParaRPr lang="en-US" dirty="0"/>
          </a:p>
        </p:txBody>
      </p:sp>
      <p:sp>
        <p:nvSpPr>
          <p:cNvPr id="3" name="Content Placeholder 2"/>
          <p:cNvSpPr>
            <a:spLocks noGrp="1"/>
          </p:cNvSpPr>
          <p:nvPr>
            <p:ph idx="1"/>
          </p:nvPr>
        </p:nvSpPr>
        <p:spPr/>
        <p:txBody>
          <a:bodyPr/>
          <a:lstStyle/>
          <a:p>
            <a:pPr marL="0" indent="0">
              <a:buNone/>
            </a:pPr>
            <a:r>
              <a:rPr lang="en-US" dirty="0" smtClean="0"/>
              <a:t>Soil</a:t>
            </a:r>
          </a:p>
          <a:p>
            <a:r>
              <a:rPr lang="en-US" sz="2400" dirty="0" smtClean="0"/>
              <a:t>Protect populations of ecological receptors or individuals of protected species by eliminating exposure (direct contact with or incidental ingestion of soils or prey) to soil with levels of COCs that would pose an unacceptable risk.</a:t>
            </a:r>
          </a:p>
          <a:p>
            <a:r>
              <a:rPr lang="en-US" sz="2400" dirty="0" smtClean="0"/>
              <a:t>Conduct NAPL removal whenever it is necessary to halt or contain the discharge of a hazardous substance or to minimize the harmful effects of the discharge to the air, land, sediments or water (groundwater and surface water).</a:t>
            </a:r>
          </a:p>
          <a:p>
            <a:endParaRPr lang="en-US" dirty="0"/>
          </a:p>
        </p:txBody>
      </p:sp>
    </p:spTree>
    <p:extLst>
      <p:ext uri="{BB962C8B-B14F-4D97-AF65-F5344CB8AC3E}">
        <p14:creationId xmlns:p14="http://schemas.microsoft.com/office/powerpoint/2010/main" val="25142266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b="1" smtClean="0"/>
              <a:t>Sediment Options</a:t>
            </a:r>
          </a:p>
        </p:txBody>
      </p:sp>
      <p:sp>
        <p:nvSpPr>
          <p:cNvPr id="19459" name="Rectangle 3"/>
          <p:cNvSpPr>
            <a:spLocks noGrp="1" noChangeArrowheads="1"/>
          </p:cNvSpPr>
          <p:nvPr>
            <p:ph type="body" idx="1"/>
          </p:nvPr>
        </p:nvSpPr>
        <p:spPr/>
        <p:txBody>
          <a:bodyPr/>
          <a:lstStyle/>
          <a:p>
            <a:pPr eaLnBrk="1" hangingPunct="1">
              <a:lnSpc>
                <a:spcPct val="90000"/>
              </a:lnSpc>
            </a:pPr>
            <a:r>
              <a:rPr lang="en-US" b="1" smtClean="0"/>
              <a:t>Confined Disposal Facility </a:t>
            </a:r>
          </a:p>
          <a:p>
            <a:pPr eaLnBrk="1" hangingPunct="1">
              <a:lnSpc>
                <a:spcPct val="90000"/>
              </a:lnSpc>
              <a:buFontTx/>
              <a:buNone/>
            </a:pPr>
            <a:r>
              <a:rPr lang="en-US" b="1" smtClean="0"/>
              <a:t>		(landfill within the lake)</a:t>
            </a:r>
          </a:p>
          <a:p>
            <a:pPr eaLnBrk="1" hangingPunct="1">
              <a:lnSpc>
                <a:spcPct val="90000"/>
              </a:lnSpc>
              <a:buFontTx/>
              <a:buNone/>
            </a:pPr>
            <a:r>
              <a:rPr lang="en-US" b="1" smtClean="0"/>
              <a:t> </a:t>
            </a:r>
          </a:p>
          <a:p>
            <a:pPr eaLnBrk="1" hangingPunct="1">
              <a:lnSpc>
                <a:spcPct val="90000"/>
              </a:lnSpc>
            </a:pPr>
            <a:r>
              <a:rPr lang="en-US" b="1" smtClean="0"/>
              <a:t>Capping </a:t>
            </a:r>
          </a:p>
          <a:p>
            <a:pPr eaLnBrk="1" hangingPunct="1">
              <a:lnSpc>
                <a:spcPct val="90000"/>
              </a:lnSpc>
              <a:buFontTx/>
              <a:buNone/>
            </a:pPr>
            <a:endParaRPr lang="en-US" b="1" smtClean="0"/>
          </a:p>
          <a:p>
            <a:pPr eaLnBrk="1" hangingPunct="1">
              <a:lnSpc>
                <a:spcPct val="90000"/>
              </a:lnSpc>
            </a:pPr>
            <a:r>
              <a:rPr lang="en-US" b="1" smtClean="0"/>
              <a:t>Removal (dredging)</a:t>
            </a:r>
          </a:p>
          <a:p>
            <a:pPr eaLnBrk="1" hangingPunct="1">
              <a:lnSpc>
                <a:spcPct val="90000"/>
              </a:lnSpc>
            </a:pPr>
            <a:endParaRPr lang="en-US" b="1" smtClean="0"/>
          </a:p>
          <a:p>
            <a:pPr eaLnBrk="1" hangingPunct="1">
              <a:lnSpc>
                <a:spcPct val="90000"/>
              </a:lnSpc>
            </a:pPr>
            <a:r>
              <a:rPr lang="en-US" b="1" smtClean="0"/>
              <a:t>Combination</a:t>
            </a:r>
          </a:p>
        </p:txBody>
      </p:sp>
    </p:spTree>
    <p:extLst>
      <p:ext uri="{BB962C8B-B14F-4D97-AF65-F5344CB8AC3E}">
        <p14:creationId xmlns:p14="http://schemas.microsoft.com/office/powerpoint/2010/main" val="18560257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smtClean="0"/>
              <a:t>Detailed Analysis </a:t>
            </a:r>
          </a:p>
        </p:txBody>
      </p:sp>
      <p:sp>
        <p:nvSpPr>
          <p:cNvPr id="20483" name="Rectangle 3"/>
          <p:cNvSpPr>
            <a:spLocks noGrp="1" noChangeArrowheads="1"/>
          </p:cNvSpPr>
          <p:nvPr>
            <p:ph type="body" idx="1"/>
          </p:nvPr>
        </p:nvSpPr>
        <p:spPr/>
        <p:txBody>
          <a:bodyPr/>
          <a:lstStyle/>
          <a:p>
            <a:pPr eaLnBrk="1" hangingPunct="1"/>
            <a:r>
              <a:rPr lang="en-US" smtClean="0"/>
              <a:t>Detailed analysis is the last phase of the Remedial Investigation/Feasibility Study process. Once sufficient data are available, alternatives are evaluated in detail with respect to nine evaluation criteria that the Agency has developed to address the statutory requirements and preferences of CERCLA. </a:t>
            </a:r>
          </a:p>
        </p:txBody>
      </p:sp>
    </p:spTree>
    <p:extLst>
      <p:ext uri="{BB962C8B-B14F-4D97-AF65-F5344CB8AC3E}">
        <p14:creationId xmlns:p14="http://schemas.microsoft.com/office/powerpoint/2010/main" val="17712855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smtClean="0"/>
              <a:t>The nine criteria include: </a:t>
            </a:r>
          </a:p>
        </p:txBody>
      </p:sp>
      <p:sp>
        <p:nvSpPr>
          <p:cNvPr id="21507" name="Rectangle 3"/>
          <p:cNvSpPr>
            <a:spLocks noGrp="1" noChangeArrowheads="1"/>
          </p:cNvSpPr>
          <p:nvPr>
            <p:ph type="body" idx="1"/>
          </p:nvPr>
        </p:nvSpPr>
        <p:spPr/>
        <p:txBody>
          <a:bodyPr/>
          <a:lstStyle/>
          <a:p>
            <a:pPr eaLnBrk="1" hangingPunct="1">
              <a:lnSpc>
                <a:spcPct val="80000"/>
              </a:lnSpc>
            </a:pPr>
            <a:r>
              <a:rPr lang="en-US" sz="2010" b="1" dirty="0" smtClean="0"/>
              <a:t>Overall Protection of Human Health and the Environment;</a:t>
            </a:r>
            <a:br>
              <a:rPr lang="en-US" sz="2010" b="1" dirty="0" smtClean="0"/>
            </a:br>
            <a:endParaRPr lang="en-US" sz="2010" b="1" dirty="0" smtClean="0"/>
          </a:p>
          <a:p>
            <a:pPr eaLnBrk="1" hangingPunct="1">
              <a:lnSpc>
                <a:spcPct val="80000"/>
              </a:lnSpc>
            </a:pPr>
            <a:r>
              <a:rPr lang="en-US" sz="2010" b="1" dirty="0" smtClean="0"/>
              <a:t>Compliance with ARARs </a:t>
            </a:r>
            <a:br>
              <a:rPr lang="en-US" sz="2010" b="1" dirty="0" smtClean="0"/>
            </a:br>
            <a:endParaRPr lang="en-US" sz="2010" b="1" dirty="0" smtClean="0"/>
          </a:p>
          <a:p>
            <a:pPr eaLnBrk="1" hangingPunct="1">
              <a:lnSpc>
                <a:spcPct val="80000"/>
              </a:lnSpc>
            </a:pPr>
            <a:r>
              <a:rPr lang="en-US" sz="2010" b="1" dirty="0" smtClean="0"/>
              <a:t>Long-term Effectiveness and Permanence;</a:t>
            </a:r>
            <a:br>
              <a:rPr lang="en-US" sz="2010" b="1" dirty="0" smtClean="0"/>
            </a:br>
            <a:endParaRPr lang="en-US" sz="2010" b="1" dirty="0" smtClean="0"/>
          </a:p>
          <a:p>
            <a:pPr eaLnBrk="1" hangingPunct="1">
              <a:lnSpc>
                <a:spcPct val="80000"/>
              </a:lnSpc>
            </a:pPr>
            <a:r>
              <a:rPr lang="en-US" sz="2010" b="1" dirty="0" smtClean="0"/>
              <a:t>Reduction of Toxicity, Mobility, or Volume;</a:t>
            </a:r>
            <a:br>
              <a:rPr lang="en-US" sz="2010" b="1" dirty="0" smtClean="0"/>
            </a:br>
            <a:endParaRPr lang="en-US" sz="2010" b="1" dirty="0" smtClean="0"/>
          </a:p>
          <a:p>
            <a:pPr eaLnBrk="1" hangingPunct="1">
              <a:lnSpc>
                <a:spcPct val="80000"/>
              </a:lnSpc>
            </a:pPr>
            <a:r>
              <a:rPr lang="en-US" sz="2010" b="1" dirty="0" smtClean="0"/>
              <a:t>Short-term Effectiveness;</a:t>
            </a:r>
            <a:br>
              <a:rPr lang="en-US" sz="2010" b="1" dirty="0" smtClean="0"/>
            </a:br>
            <a:endParaRPr lang="en-US" sz="2010" b="1" dirty="0" smtClean="0"/>
          </a:p>
          <a:p>
            <a:pPr eaLnBrk="1" hangingPunct="1">
              <a:lnSpc>
                <a:spcPct val="80000"/>
              </a:lnSpc>
            </a:pPr>
            <a:r>
              <a:rPr lang="en-US" sz="2010" b="1" dirty="0" smtClean="0"/>
              <a:t>Implementability;</a:t>
            </a:r>
            <a:br>
              <a:rPr lang="en-US" sz="2010" b="1" dirty="0" smtClean="0"/>
            </a:br>
            <a:endParaRPr lang="en-US" sz="2010" b="1" dirty="0" smtClean="0"/>
          </a:p>
          <a:p>
            <a:pPr eaLnBrk="1" hangingPunct="1">
              <a:lnSpc>
                <a:spcPct val="80000"/>
              </a:lnSpc>
            </a:pPr>
            <a:r>
              <a:rPr lang="en-US" sz="2010" b="1" dirty="0" smtClean="0"/>
              <a:t>Cost;</a:t>
            </a:r>
            <a:br>
              <a:rPr lang="en-US" sz="2010" b="1" dirty="0" smtClean="0"/>
            </a:br>
            <a:endParaRPr lang="en-US" sz="2010" b="1" dirty="0" smtClean="0"/>
          </a:p>
          <a:p>
            <a:pPr eaLnBrk="1" hangingPunct="1">
              <a:lnSpc>
                <a:spcPct val="80000"/>
              </a:lnSpc>
            </a:pPr>
            <a:r>
              <a:rPr lang="en-US" sz="2010" b="1" dirty="0" smtClean="0"/>
              <a:t>State Acceptance; and</a:t>
            </a:r>
            <a:br>
              <a:rPr lang="en-US" sz="2010" b="1" dirty="0" smtClean="0"/>
            </a:br>
            <a:endParaRPr lang="en-US" sz="2010" b="1" dirty="0" smtClean="0"/>
          </a:p>
          <a:p>
            <a:pPr eaLnBrk="1" hangingPunct="1">
              <a:lnSpc>
                <a:spcPct val="80000"/>
              </a:lnSpc>
            </a:pPr>
            <a:r>
              <a:rPr lang="en-US" sz="2010" b="1" dirty="0" smtClean="0"/>
              <a:t>Community Acceptance.</a:t>
            </a:r>
            <a:r>
              <a:rPr lang="en-US" sz="1800" dirty="0" smtClean="0"/>
              <a:t/>
            </a:r>
            <a:br>
              <a:rPr lang="en-US" sz="1800" dirty="0" smtClean="0"/>
            </a:br>
            <a:endParaRPr lang="en-US" sz="1800" dirty="0" smtClean="0"/>
          </a:p>
        </p:txBody>
      </p:sp>
    </p:spTree>
    <p:extLst>
      <p:ext uri="{BB962C8B-B14F-4D97-AF65-F5344CB8AC3E}">
        <p14:creationId xmlns:p14="http://schemas.microsoft.com/office/powerpoint/2010/main" val="23552700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Rectangle 2"/>
          <p:cNvSpPr>
            <a:spLocks noGrp="1" noChangeArrowheads="1"/>
          </p:cNvSpPr>
          <p:nvPr>
            <p:ph type="title" idx="4294967295"/>
          </p:nvPr>
        </p:nvSpPr>
        <p:spPr>
          <a:xfrm>
            <a:off x="0" y="609600"/>
            <a:ext cx="8229600" cy="1447800"/>
          </a:xfrm>
        </p:spPr>
        <p:txBody>
          <a:bodyPr/>
          <a:lstStyle/>
          <a:p>
            <a:pPr eaLnBrk="1" hangingPunct="1">
              <a:defRPr/>
            </a:pPr>
            <a:r>
              <a:rPr lang="en-US" sz="4000" dirty="0" smtClean="0"/>
              <a:t/>
            </a:r>
            <a:br>
              <a:rPr lang="en-US" sz="4000" dirty="0" smtClean="0"/>
            </a:br>
            <a:endParaRPr lang="en-US" sz="4000" dirty="0" smtClean="0"/>
          </a:p>
        </p:txBody>
      </p:sp>
      <p:sp>
        <p:nvSpPr>
          <p:cNvPr id="223235" name="Rectangle 3"/>
          <p:cNvSpPr>
            <a:spLocks noGrp="1" noChangeArrowheads="1"/>
          </p:cNvSpPr>
          <p:nvPr>
            <p:ph type="body" idx="4294967295"/>
          </p:nvPr>
        </p:nvSpPr>
        <p:spPr>
          <a:xfrm>
            <a:off x="381000" y="609600"/>
            <a:ext cx="8229600" cy="5638800"/>
          </a:xfrm>
        </p:spPr>
        <p:txBody>
          <a:bodyPr/>
          <a:lstStyle/>
          <a:p>
            <a:pPr algn="ctr" eaLnBrk="1" hangingPunct="1">
              <a:buFont typeface="Wingdings" pitchFamily="2" charset="2"/>
              <a:buNone/>
              <a:defRPr/>
            </a:pPr>
            <a:r>
              <a:rPr lang="en-US" b="1" dirty="0" smtClean="0"/>
              <a:t>Threshold Criteria</a:t>
            </a:r>
          </a:p>
          <a:p>
            <a:pPr algn="ctr" eaLnBrk="1" hangingPunct="1">
              <a:buFont typeface="Wingdings" pitchFamily="2" charset="2"/>
              <a:buNone/>
              <a:defRPr/>
            </a:pPr>
            <a:r>
              <a:rPr lang="en-US" sz="2800" dirty="0" smtClean="0"/>
              <a:t>(Each cleanup method must satisfy this criteria</a:t>
            </a:r>
            <a:r>
              <a:rPr lang="en-US" dirty="0" smtClean="0"/>
              <a:t>)</a:t>
            </a:r>
          </a:p>
          <a:p>
            <a:pPr algn="ctr" eaLnBrk="1" hangingPunct="1">
              <a:buFont typeface="Wingdings" pitchFamily="2" charset="2"/>
              <a:buNone/>
              <a:defRPr/>
            </a:pPr>
            <a:endParaRPr lang="en-US" dirty="0" smtClean="0"/>
          </a:p>
          <a:p>
            <a:pPr eaLnBrk="1" hangingPunct="1">
              <a:defRPr/>
            </a:pPr>
            <a:r>
              <a:rPr lang="en-US" dirty="0" smtClean="0"/>
              <a:t>Protecting human health and the </a:t>
            </a:r>
            <a:r>
              <a:rPr lang="en-US" dirty="0"/>
              <a:t>environment</a:t>
            </a:r>
            <a:endParaRPr lang="en-US" dirty="0" smtClean="0"/>
          </a:p>
          <a:p>
            <a:pPr eaLnBrk="1" hangingPunct="1">
              <a:defRPr/>
            </a:pPr>
            <a:r>
              <a:rPr lang="en-US" dirty="0" smtClean="0"/>
              <a:t>Compliance with state and federal regulations</a:t>
            </a:r>
          </a:p>
        </p:txBody>
      </p:sp>
    </p:spTree>
    <p:extLst>
      <p:ext uri="{BB962C8B-B14F-4D97-AF65-F5344CB8AC3E}">
        <p14:creationId xmlns:p14="http://schemas.microsoft.com/office/powerpoint/2010/main" val="35848019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2"/>
          <p:cNvSpPr>
            <a:spLocks noGrp="1" noChangeArrowheads="1"/>
          </p:cNvSpPr>
          <p:nvPr>
            <p:ph type="body" idx="1"/>
          </p:nvPr>
        </p:nvSpPr>
        <p:spPr>
          <a:xfrm>
            <a:off x="457200" y="381000"/>
            <a:ext cx="8229600" cy="5638800"/>
          </a:xfrm>
        </p:spPr>
        <p:txBody>
          <a:bodyPr/>
          <a:lstStyle/>
          <a:p>
            <a:pPr algn="ctr" eaLnBrk="1" hangingPunct="1">
              <a:buFont typeface="Wingdings" pitchFamily="2" charset="2"/>
              <a:buNone/>
              <a:defRPr/>
            </a:pPr>
            <a:r>
              <a:rPr lang="en-US" b="1" smtClean="0"/>
              <a:t>Criteria Balance </a:t>
            </a:r>
          </a:p>
          <a:p>
            <a:pPr algn="ctr" eaLnBrk="1" hangingPunct="1">
              <a:buFont typeface="Wingdings" pitchFamily="2" charset="2"/>
              <a:buNone/>
              <a:defRPr/>
            </a:pPr>
            <a:r>
              <a:rPr lang="en-US" smtClean="0"/>
              <a:t>(Technical criteria with detailed analysis)</a:t>
            </a:r>
          </a:p>
          <a:p>
            <a:pPr algn="ctr" eaLnBrk="1" hangingPunct="1">
              <a:buFont typeface="Wingdings" pitchFamily="2" charset="2"/>
              <a:buNone/>
              <a:defRPr/>
            </a:pPr>
            <a:endParaRPr lang="en-US" smtClean="0"/>
          </a:p>
          <a:p>
            <a:pPr eaLnBrk="1" hangingPunct="1">
              <a:defRPr/>
            </a:pPr>
            <a:r>
              <a:rPr lang="en-US" smtClean="0"/>
              <a:t>Ability to implement</a:t>
            </a:r>
          </a:p>
          <a:p>
            <a:pPr eaLnBrk="1" hangingPunct="1">
              <a:defRPr/>
            </a:pPr>
            <a:r>
              <a:rPr lang="en-US" smtClean="0"/>
              <a:t>Long-term effectiveness</a:t>
            </a:r>
          </a:p>
          <a:p>
            <a:pPr eaLnBrk="1" hangingPunct="1">
              <a:defRPr/>
            </a:pPr>
            <a:r>
              <a:rPr lang="en-US" smtClean="0"/>
              <a:t>Short-term effectiveness</a:t>
            </a:r>
          </a:p>
          <a:p>
            <a:pPr eaLnBrk="1" hangingPunct="1">
              <a:defRPr/>
            </a:pPr>
            <a:r>
              <a:rPr lang="en-US" smtClean="0"/>
              <a:t>Reduce toxicity, mobility, and volume</a:t>
            </a:r>
          </a:p>
          <a:p>
            <a:pPr eaLnBrk="1" hangingPunct="1">
              <a:defRPr/>
            </a:pPr>
            <a:r>
              <a:rPr lang="en-US" smtClean="0"/>
              <a:t>Cost</a:t>
            </a:r>
          </a:p>
        </p:txBody>
      </p:sp>
    </p:spTree>
    <p:extLst>
      <p:ext uri="{BB962C8B-B14F-4D97-AF65-F5344CB8AC3E}">
        <p14:creationId xmlns:p14="http://schemas.microsoft.com/office/powerpoint/2010/main" val="11474377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ChangeArrowheads="1"/>
          </p:cNvSpPr>
          <p:nvPr>
            <p:ph type="body" idx="1"/>
          </p:nvPr>
        </p:nvSpPr>
        <p:spPr>
          <a:xfrm>
            <a:off x="457200" y="609600"/>
            <a:ext cx="8229600" cy="5410200"/>
          </a:xfrm>
        </p:spPr>
        <p:txBody>
          <a:bodyPr/>
          <a:lstStyle/>
          <a:p>
            <a:pPr algn="ctr" eaLnBrk="1" hangingPunct="1">
              <a:buFont typeface="Wingdings" pitchFamily="2" charset="2"/>
              <a:buNone/>
              <a:defRPr/>
            </a:pPr>
            <a:r>
              <a:rPr lang="en-US" b="1" smtClean="0"/>
              <a:t>Modifying Criteria</a:t>
            </a:r>
          </a:p>
          <a:p>
            <a:pPr algn="ctr" eaLnBrk="1" hangingPunct="1">
              <a:buFont typeface="Wingdings" pitchFamily="2" charset="2"/>
              <a:buNone/>
              <a:defRPr/>
            </a:pPr>
            <a:r>
              <a:rPr lang="en-US" sz="2800" smtClean="0"/>
              <a:t>(Considered after threshold and balancing criteria)</a:t>
            </a:r>
          </a:p>
          <a:p>
            <a:pPr algn="ctr" eaLnBrk="1" hangingPunct="1">
              <a:buFont typeface="Wingdings" pitchFamily="2" charset="2"/>
              <a:buNone/>
              <a:defRPr/>
            </a:pPr>
            <a:endParaRPr lang="en-US" sz="2800" smtClean="0"/>
          </a:p>
          <a:p>
            <a:pPr eaLnBrk="1" hangingPunct="1">
              <a:defRPr/>
            </a:pPr>
            <a:r>
              <a:rPr lang="en-US" sz="2800" smtClean="0"/>
              <a:t>State Acceptance</a:t>
            </a:r>
          </a:p>
          <a:p>
            <a:pPr eaLnBrk="1" hangingPunct="1">
              <a:defRPr/>
            </a:pPr>
            <a:r>
              <a:rPr lang="en-US" sz="2800" smtClean="0"/>
              <a:t>Community Acceptance</a:t>
            </a:r>
          </a:p>
        </p:txBody>
      </p:sp>
    </p:spTree>
    <p:extLst>
      <p:ext uri="{BB962C8B-B14F-4D97-AF65-F5344CB8AC3E}">
        <p14:creationId xmlns:p14="http://schemas.microsoft.com/office/powerpoint/2010/main" val="29502262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RAO_Figure_1_Revised_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6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4097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sz="4000" b="1" smtClean="0"/>
              <a:t>Sediment</a:t>
            </a:r>
            <a:r>
              <a:rPr lang="en-US" sz="4000" smtClean="0"/>
              <a:t/>
            </a:r>
            <a:br>
              <a:rPr lang="en-US" sz="4000" smtClean="0"/>
            </a:br>
            <a:endParaRPr lang="en-US" sz="4000" smtClean="0"/>
          </a:p>
        </p:txBody>
      </p:sp>
      <p:sp>
        <p:nvSpPr>
          <p:cNvPr id="6147" name="Rectangle 3"/>
          <p:cNvSpPr>
            <a:spLocks noGrp="1" noChangeArrowheads="1"/>
          </p:cNvSpPr>
          <p:nvPr>
            <p:ph type="body" idx="1"/>
          </p:nvPr>
        </p:nvSpPr>
        <p:spPr/>
        <p:txBody>
          <a:bodyPr/>
          <a:lstStyle/>
          <a:p>
            <a:pPr eaLnBrk="1" hangingPunct="1">
              <a:buFontTx/>
              <a:buNone/>
            </a:pPr>
            <a:r>
              <a:rPr lang="en-US" sz="3600" smtClean="0"/>
              <a:t>Selected Remedies </a:t>
            </a:r>
          </a:p>
          <a:p>
            <a:pPr eaLnBrk="1" hangingPunct="1"/>
            <a:r>
              <a:rPr lang="en-US" sz="3600" smtClean="0"/>
              <a:t>Dry removal - near shore sediment and wood debris. </a:t>
            </a:r>
          </a:p>
          <a:p>
            <a:pPr eaLnBrk="1" hangingPunct="1"/>
            <a:r>
              <a:rPr lang="en-US" sz="3600" smtClean="0"/>
              <a:t>Wet dredging - offshore sediment and wood debris. </a:t>
            </a:r>
          </a:p>
          <a:p>
            <a:pPr eaLnBrk="1" hangingPunct="1"/>
            <a:r>
              <a:rPr lang="en-US" sz="3600" smtClean="0"/>
              <a:t>Sediment treated or disposed off-site.</a:t>
            </a:r>
          </a:p>
        </p:txBody>
      </p:sp>
    </p:spTree>
    <p:extLst>
      <p:ext uri="{BB962C8B-B14F-4D97-AF65-F5344CB8AC3E}">
        <p14:creationId xmlns:p14="http://schemas.microsoft.com/office/powerpoint/2010/main" val="3722822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smtClean="0"/>
              <a:t>Dry removal – near shore sediment and wood debris</a:t>
            </a:r>
          </a:p>
        </p:txBody>
      </p:sp>
      <p:sp>
        <p:nvSpPr>
          <p:cNvPr id="7171" name="Rectangle 3"/>
          <p:cNvSpPr>
            <a:spLocks noGrp="1" noChangeArrowheads="1"/>
          </p:cNvSpPr>
          <p:nvPr>
            <p:ph type="body" idx="1"/>
          </p:nvPr>
        </p:nvSpPr>
        <p:spPr/>
        <p:txBody>
          <a:bodyPr/>
          <a:lstStyle/>
          <a:p>
            <a:pPr eaLnBrk="1" hangingPunct="1"/>
            <a:r>
              <a:rPr lang="en-US" smtClean="0"/>
              <a:t>Will reduce/eliminate re-suspension from high quantity of free product coal tar </a:t>
            </a:r>
          </a:p>
          <a:p>
            <a:pPr eaLnBrk="1" hangingPunct="1"/>
            <a:r>
              <a:rPr lang="en-US" smtClean="0"/>
              <a:t>Will eliminate slicks</a:t>
            </a:r>
          </a:p>
          <a:p>
            <a:pPr eaLnBrk="1" hangingPunct="1"/>
            <a:r>
              <a:rPr lang="en-US" smtClean="0"/>
              <a:t>Will allow the use of covers/foams to control odors</a:t>
            </a:r>
          </a:p>
          <a:p>
            <a:pPr eaLnBrk="1" hangingPunct="1"/>
            <a:r>
              <a:rPr lang="en-US" smtClean="0"/>
              <a:t>Protective of Human Health and the Environment</a:t>
            </a:r>
          </a:p>
          <a:p>
            <a:pPr eaLnBrk="1" hangingPunct="1"/>
            <a:endParaRPr lang="en-US" smtClean="0"/>
          </a:p>
          <a:p>
            <a:pPr eaLnBrk="1" hangingPunct="1"/>
            <a:endParaRPr lang="en-US" smtClean="0"/>
          </a:p>
        </p:txBody>
      </p:sp>
    </p:spTree>
    <p:extLst>
      <p:ext uri="{BB962C8B-B14F-4D97-AF65-F5344CB8AC3E}">
        <p14:creationId xmlns:p14="http://schemas.microsoft.com/office/powerpoint/2010/main" val="342456766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74625"/>
            <a:ext cx="5943600" cy="651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4507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photo: Sediment being removed from the dewatered cel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9600"/>
            <a:ext cx="8839200" cy="581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49283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Bucket in water.avi">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152400"/>
            <a:ext cx="8940800" cy="6705600"/>
          </a:xfrm>
          <a:prstGeom prst="rect">
            <a:avLst/>
          </a:prstGeom>
        </p:spPr>
      </p:pic>
    </p:spTree>
    <p:extLst>
      <p:ext uri="{BB962C8B-B14F-4D97-AF65-F5344CB8AC3E}">
        <p14:creationId xmlns:p14="http://schemas.microsoft.com/office/powerpoint/2010/main" val="9662068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4763"/>
            <a:ext cx="8839200" cy="685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47936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smtClean="0"/>
              <a:t>Wet dredging - offshore sediment and wood debris </a:t>
            </a:r>
            <a:br>
              <a:rPr lang="en-US" smtClean="0"/>
            </a:br>
            <a:r>
              <a:rPr lang="en-US" sz="2400" smtClean="0"/>
              <a:t>(areas with less free product)</a:t>
            </a:r>
          </a:p>
        </p:txBody>
      </p:sp>
      <p:sp>
        <p:nvSpPr>
          <p:cNvPr id="8195" name="Rectangle 3"/>
          <p:cNvSpPr>
            <a:spLocks noGrp="1" noChangeArrowheads="1"/>
          </p:cNvSpPr>
          <p:nvPr>
            <p:ph type="body" idx="1"/>
          </p:nvPr>
        </p:nvSpPr>
        <p:spPr>
          <a:xfrm>
            <a:off x="457200" y="1752600"/>
            <a:ext cx="8229600" cy="4602163"/>
          </a:xfrm>
        </p:spPr>
        <p:txBody>
          <a:bodyPr/>
          <a:lstStyle/>
          <a:p>
            <a:pPr eaLnBrk="1" hangingPunct="1"/>
            <a:r>
              <a:rPr lang="en-US" smtClean="0"/>
              <a:t>Remove wood debris from sediments</a:t>
            </a:r>
          </a:p>
          <a:p>
            <a:pPr eaLnBrk="1" hangingPunct="1"/>
            <a:r>
              <a:rPr lang="en-US" smtClean="0"/>
              <a:t>Mechanically or hydraulically dredge sediments</a:t>
            </a:r>
          </a:p>
          <a:p>
            <a:pPr eaLnBrk="1" hangingPunct="1"/>
            <a:r>
              <a:rPr lang="en-US" smtClean="0"/>
              <a:t>Protective of Human Health and the Environment</a:t>
            </a:r>
          </a:p>
          <a:p>
            <a:pPr eaLnBrk="1" hangingPunct="1"/>
            <a:endParaRPr lang="en-US" smtClean="0"/>
          </a:p>
        </p:txBody>
      </p:sp>
    </p:spTree>
    <p:extLst>
      <p:ext uri="{BB962C8B-B14F-4D97-AF65-F5344CB8AC3E}">
        <p14:creationId xmlns:p14="http://schemas.microsoft.com/office/powerpoint/2010/main" val="19972797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b="1" dirty="0" smtClean="0"/>
              <a:t>Selected Remedies</a:t>
            </a:r>
          </a:p>
        </p:txBody>
      </p:sp>
      <p:sp>
        <p:nvSpPr>
          <p:cNvPr id="7171" name="Rectangle 3"/>
          <p:cNvSpPr>
            <a:spLocks noGrp="1" noChangeArrowheads="1"/>
          </p:cNvSpPr>
          <p:nvPr>
            <p:ph type="body" idx="1"/>
          </p:nvPr>
        </p:nvSpPr>
        <p:spPr/>
        <p:txBody>
          <a:bodyPr/>
          <a:lstStyle/>
          <a:p>
            <a:pPr eaLnBrk="1" hangingPunct="1">
              <a:buFontTx/>
              <a:buNone/>
            </a:pPr>
            <a:r>
              <a:rPr lang="en-US" b="1" dirty="0" smtClean="0"/>
              <a:t>Upper Bluff/Filled Ravine and </a:t>
            </a:r>
            <a:r>
              <a:rPr lang="en-US" b="1" dirty="0" err="1" smtClean="0"/>
              <a:t>Kreher</a:t>
            </a:r>
            <a:r>
              <a:rPr lang="en-US" b="1" dirty="0" smtClean="0"/>
              <a:t> Park Soils</a:t>
            </a:r>
          </a:p>
          <a:p>
            <a:pPr eaLnBrk="1" hangingPunct="1"/>
            <a:r>
              <a:rPr lang="en-US" dirty="0" smtClean="0"/>
              <a:t>Limited soil removal and thermal treatment. </a:t>
            </a:r>
          </a:p>
          <a:p>
            <a:pPr eaLnBrk="1" hangingPunct="1"/>
            <a:r>
              <a:rPr lang="en-US" dirty="0" smtClean="0"/>
              <a:t>Contaminated soil will be treated and/or disposed off-site.</a:t>
            </a:r>
          </a:p>
          <a:p>
            <a:pPr eaLnBrk="1" hangingPunct="1">
              <a:buFontTx/>
              <a:buNone/>
            </a:pPr>
            <a:endParaRPr lang="en-US" dirty="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b="1" dirty="0" smtClean="0"/>
              <a:t>Selected Remedies</a:t>
            </a:r>
          </a:p>
        </p:txBody>
      </p:sp>
      <p:sp>
        <p:nvSpPr>
          <p:cNvPr id="7171" name="Rectangle 3"/>
          <p:cNvSpPr>
            <a:spLocks noGrp="1" noChangeArrowheads="1"/>
          </p:cNvSpPr>
          <p:nvPr>
            <p:ph type="body" idx="1"/>
          </p:nvPr>
        </p:nvSpPr>
        <p:spPr/>
        <p:txBody>
          <a:bodyPr/>
          <a:lstStyle/>
          <a:p>
            <a:pPr eaLnBrk="1" hangingPunct="1">
              <a:buFontTx/>
              <a:buNone/>
            </a:pPr>
            <a:r>
              <a:rPr lang="en-US" b="1" dirty="0" smtClean="0"/>
              <a:t>Upper Bluff/Filled Ravine and </a:t>
            </a:r>
            <a:r>
              <a:rPr lang="en-US" b="1" dirty="0" err="1" smtClean="0"/>
              <a:t>Kreher</a:t>
            </a:r>
            <a:r>
              <a:rPr lang="en-US" b="1" dirty="0" smtClean="0"/>
              <a:t> Park Ground Water </a:t>
            </a:r>
          </a:p>
          <a:p>
            <a:pPr eaLnBrk="1" hangingPunct="1"/>
            <a:r>
              <a:rPr lang="en-US" dirty="0" smtClean="0"/>
              <a:t>Engineered surface barriers, and </a:t>
            </a:r>
          </a:p>
          <a:p>
            <a:pPr eaLnBrk="1" hangingPunct="1"/>
            <a:r>
              <a:rPr lang="en-US" dirty="0" smtClean="0"/>
              <a:t>Vertical barriers with hydraulic containment for the shallow ground water.</a:t>
            </a:r>
          </a:p>
          <a:p>
            <a:pPr eaLnBrk="1" hangingPunct="1">
              <a:buFontTx/>
              <a:buNone/>
            </a:pPr>
            <a:endParaRPr lang="en-US" dirty="0"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b="1" dirty="0" smtClean="0"/>
              <a:t>Selected Remedies</a:t>
            </a:r>
          </a:p>
        </p:txBody>
      </p:sp>
      <p:sp>
        <p:nvSpPr>
          <p:cNvPr id="7171" name="Rectangle 3"/>
          <p:cNvSpPr>
            <a:spLocks noGrp="1" noChangeArrowheads="1"/>
          </p:cNvSpPr>
          <p:nvPr>
            <p:ph type="body" idx="1"/>
          </p:nvPr>
        </p:nvSpPr>
        <p:spPr/>
        <p:txBody>
          <a:bodyPr/>
          <a:lstStyle/>
          <a:p>
            <a:pPr eaLnBrk="1" hangingPunct="1">
              <a:buFontTx/>
              <a:buNone/>
            </a:pPr>
            <a:r>
              <a:rPr lang="en-US" b="1" dirty="0" smtClean="0"/>
              <a:t>Copper Falls Aquifer</a:t>
            </a:r>
            <a:r>
              <a:rPr lang="en-US" dirty="0" smtClean="0"/>
              <a:t> </a:t>
            </a:r>
          </a:p>
          <a:p>
            <a:pPr eaLnBrk="1" hangingPunct="1"/>
            <a:r>
              <a:rPr lang="en-US" dirty="0" smtClean="0"/>
              <a:t>Enhanced ground water extraction.</a:t>
            </a:r>
          </a:p>
          <a:p>
            <a:pPr eaLnBrk="1" hangingPunct="1"/>
            <a:r>
              <a:rPr lang="en-US" dirty="0" smtClean="0"/>
              <a:t>In-situ treatment. </a:t>
            </a:r>
          </a:p>
          <a:p>
            <a:pPr eaLnBrk="1" hangingPunct="1">
              <a:buFontTx/>
              <a:buNone/>
            </a:pPr>
            <a:endParaRPr lang="en-US" dirty="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soilwork"/>
          <p:cNvPicPr>
            <a:picLocks noChangeAspect="1" noChangeArrowheads="1"/>
          </p:cNvPicPr>
          <p:nvPr/>
        </p:nvPicPr>
        <p:blipFill>
          <a:blip r:embed="rId2" cstate="print">
            <a:lum contrast="-6000"/>
          </a:blip>
          <a:srcRect l="21017" t="39540" r="43185" b="32414"/>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304800"/>
            <a:ext cx="8229600" cy="1143000"/>
          </a:xfrm>
        </p:spPr>
        <p:txBody>
          <a:bodyPr/>
          <a:lstStyle/>
          <a:p>
            <a:pPr eaLnBrk="1" hangingPunct="1"/>
            <a:r>
              <a:rPr lang="en-US" dirty="0" smtClean="0"/>
              <a:t>Status of On Land Work</a:t>
            </a:r>
          </a:p>
        </p:txBody>
      </p:sp>
      <p:sp>
        <p:nvSpPr>
          <p:cNvPr id="8195" name="Rectangle 3"/>
          <p:cNvSpPr>
            <a:spLocks noGrp="1" noChangeArrowheads="1"/>
          </p:cNvSpPr>
          <p:nvPr>
            <p:ph type="body" idx="1"/>
          </p:nvPr>
        </p:nvSpPr>
        <p:spPr/>
        <p:txBody>
          <a:bodyPr/>
          <a:lstStyle/>
          <a:p>
            <a:pPr eaLnBrk="1" hangingPunct="1"/>
            <a:r>
              <a:rPr lang="en-US" dirty="0" smtClean="0"/>
              <a:t>Phase I addresses the on land portions of the selected remedy but does not address the sediment in the bay.</a:t>
            </a:r>
          </a:p>
          <a:p>
            <a:r>
              <a:rPr lang="en-US" dirty="0"/>
              <a:t>Remove soil from the most contaminated areas of Kreher Park and what is known as the Upper Bluff/Filled Ravine that overlooks the park area. The soil will be treated on-site and re-used  after treatment.</a:t>
            </a:r>
          </a:p>
          <a:p>
            <a:pPr eaLnBrk="1" hangingPunct="1"/>
            <a:endParaRPr lang="en-US" dirty="0"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Status of On Land Work</a:t>
            </a:r>
          </a:p>
        </p:txBody>
      </p:sp>
      <p:sp>
        <p:nvSpPr>
          <p:cNvPr id="3" name="Content Placeholder 2"/>
          <p:cNvSpPr>
            <a:spLocks noGrp="1"/>
          </p:cNvSpPr>
          <p:nvPr>
            <p:ph idx="1"/>
          </p:nvPr>
        </p:nvSpPr>
        <p:spPr/>
        <p:txBody>
          <a:bodyPr/>
          <a:lstStyle/>
          <a:p>
            <a:r>
              <a:rPr lang="en-US" dirty="0"/>
              <a:t>Use barriers to contain and stop the movement of contaminants in ground water, treat the ground water in-place and add wells to extract and treat </a:t>
            </a:r>
            <a:r>
              <a:rPr lang="en-US" dirty="0" smtClean="0"/>
              <a:t>groundwater.</a:t>
            </a:r>
            <a:endParaRPr lang="en-US" dirty="0"/>
          </a:p>
        </p:txBody>
      </p:sp>
    </p:spTree>
    <p:extLst>
      <p:ext uri="{BB962C8B-B14F-4D97-AF65-F5344CB8AC3E}">
        <p14:creationId xmlns:p14="http://schemas.microsoft.com/office/powerpoint/2010/main" val="37038624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304800"/>
            <a:ext cx="8229600" cy="1143000"/>
          </a:xfrm>
        </p:spPr>
        <p:txBody>
          <a:bodyPr/>
          <a:lstStyle/>
          <a:p>
            <a:pPr eaLnBrk="1" hangingPunct="1"/>
            <a:r>
              <a:rPr lang="en-US" dirty="0" smtClean="0"/>
              <a:t>Status of On Land Work</a:t>
            </a:r>
          </a:p>
        </p:txBody>
      </p:sp>
      <p:sp>
        <p:nvSpPr>
          <p:cNvPr id="8195" name="Rectangle 3"/>
          <p:cNvSpPr>
            <a:spLocks noGrp="1" noChangeArrowheads="1"/>
          </p:cNvSpPr>
          <p:nvPr>
            <p:ph type="body" idx="1"/>
          </p:nvPr>
        </p:nvSpPr>
        <p:spPr/>
        <p:txBody>
          <a:bodyPr/>
          <a:lstStyle/>
          <a:p>
            <a:pPr eaLnBrk="1" hangingPunct="1"/>
            <a:r>
              <a:rPr lang="en-US" sz="2800" b="1" dirty="0" smtClean="0"/>
              <a:t>EPA is currently reviewing remedial designs for the on land work.</a:t>
            </a:r>
          </a:p>
          <a:p>
            <a:pPr eaLnBrk="1" hangingPunct="1"/>
            <a:r>
              <a:rPr lang="en-US" sz="2800" b="1" dirty="0" smtClean="0"/>
              <a:t>Initially, in an effort to start work this fall, the designs were separated (Soil Excavation/Thermal Treatment, Shoreline Wall, Remaining Containment Wall, and Copper Falls). </a:t>
            </a:r>
          </a:p>
          <a:p>
            <a:pPr eaLnBrk="1" hangingPunct="1"/>
            <a:r>
              <a:rPr lang="en-US" sz="2800" b="1" dirty="0" smtClean="0"/>
              <a:t>However, it was realized that the designs were integral to each other.  </a:t>
            </a:r>
          </a:p>
          <a:p>
            <a:pPr eaLnBrk="1" hangingPunct="1">
              <a:buNone/>
            </a:pPr>
            <a:endParaRPr lang="en-US" dirty="0" smtClean="0"/>
          </a:p>
          <a:p>
            <a:pPr eaLnBrk="1" hangingPunct="1"/>
            <a:endParaRPr lang="en-US" dirty="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304800"/>
            <a:ext cx="8229600" cy="1143000"/>
          </a:xfrm>
        </p:spPr>
        <p:txBody>
          <a:bodyPr/>
          <a:lstStyle/>
          <a:p>
            <a:pPr eaLnBrk="1" hangingPunct="1"/>
            <a:r>
              <a:rPr lang="en-US" dirty="0" smtClean="0"/>
              <a:t>Status of On Land Work</a:t>
            </a:r>
          </a:p>
        </p:txBody>
      </p:sp>
      <p:sp>
        <p:nvSpPr>
          <p:cNvPr id="8195" name="Rectangle 3"/>
          <p:cNvSpPr>
            <a:spLocks noGrp="1" noChangeArrowheads="1"/>
          </p:cNvSpPr>
          <p:nvPr>
            <p:ph type="body" idx="1"/>
          </p:nvPr>
        </p:nvSpPr>
        <p:spPr/>
        <p:txBody>
          <a:bodyPr/>
          <a:lstStyle/>
          <a:p>
            <a:pPr eaLnBrk="1" hangingPunct="1"/>
            <a:r>
              <a:rPr lang="en-US" sz="2800" b="1" dirty="0" smtClean="0"/>
              <a:t>Three of the designs will be combined into one (Soil Excavation/Thermal Treatment, Shoreline Wall, and the Remaining Containment Wall).</a:t>
            </a:r>
          </a:p>
          <a:p>
            <a:pPr eaLnBrk="1" hangingPunct="1"/>
            <a:r>
              <a:rPr lang="en-US" sz="2800" b="1" dirty="0" smtClean="0"/>
              <a:t>The plan will be to finalize the design in order to start work in spring 2014.  </a:t>
            </a:r>
          </a:p>
          <a:p>
            <a:pPr eaLnBrk="1" hangingPunct="1">
              <a:buNone/>
            </a:pPr>
            <a:r>
              <a:rPr lang="en-US" sz="2800" b="1" dirty="0" smtClean="0"/>
              <a:t> </a:t>
            </a:r>
          </a:p>
          <a:p>
            <a:pPr eaLnBrk="1" hangingPunct="1">
              <a:buNone/>
            </a:pPr>
            <a:endParaRPr lang="en-US" dirty="0" smtClean="0"/>
          </a:p>
          <a:p>
            <a:pPr eaLnBrk="1" hangingPunct="1"/>
            <a:endParaRPr lang="en-US" dirty="0"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304800"/>
            <a:ext cx="8229600" cy="1143000"/>
          </a:xfrm>
        </p:spPr>
        <p:txBody>
          <a:bodyPr/>
          <a:lstStyle/>
          <a:p>
            <a:pPr eaLnBrk="1" hangingPunct="1"/>
            <a:r>
              <a:rPr lang="en-US" dirty="0" smtClean="0"/>
              <a:t>Cleanup of Contaminated Sediments in the Bay</a:t>
            </a:r>
          </a:p>
        </p:txBody>
      </p:sp>
      <p:sp>
        <p:nvSpPr>
          <p:cNvPr id="8195" name="Rectangle 3"/>
          <p:cNvSpPr>
            <a:spLocks noGrp="1" noChangeArrowheads="1"/>
          </p:cNvSpPr>
          <p:nvPr>
            <p:ph type="body" idx="1"/>
          </p:nvPr>
        </p:nvSpPr>
        <p:spPr/>
        <p:txBody>
          <a:bodyPr/>
          <a:lstStyle/>
          <a:p>
            <a:pPr eaLnBrk="1" hangingPunct="1">
              <a:buFontTx/>
              <a:buNone/>
            </a:pPr>
            <a:r>
              <a:rPr lang="en-US" dirty="0" smtClean="0"/>
              <a:t>Selected Remedies: </a:t>
            </a:r>
          </a:p>
          <a:p>
            <a:pPr eaLnBrk="1" hangingPunct="1"/>
            <a:r>
              <a:rPr lang="en-US" dirty="0" smtClean="0"/>
              <a:t>Dry excavation - near shore sediment and wood debris. </a:t>
            </a:r>
          </a:p>
          <a:p>
            <a:pPr eaLnBrk="1" hangingPunct="1"/>
            <a:r>
              <a:rPr lang="en-US" dirty="0" smtClean="0"/>
              <a:t>Wet dredging - offshore sediment and wood debris. </a:t>
            </a:r>
          </a:p>
          <a:p>
            <a:pPr eaLnBrk="1" hangingPunct="1"/>
            <a:r>
              <a:rPr lang="en-US" dirty="0" smtClean="0"/>
              <a:t>Sediment treated or disposed off-site.</a:t>
            </a:r>
          </a:p>
          <a:p>
            <a:pPr eaLnBrk="1" hangingPunct="1"/>
            <a:r>
              <a:rPr lang="en-US" dirty="0" smtClean="0"/>
              <a:t>Allowing wet dredge pilot test to be performed to see if it can meet performance standards.</a:t>
            </a:r>
          </a:p>
          <a:p>
            <a:pPr eaLnBrk="1" hangingPunct="1">
              <a:buNone/>
            </a:pPr>
            <a:r>
              <a:rPr lang="en-US" sz="2800" b="1" dirty="0" smtClean="0"/>
              <a:t> </a:t>
            </a:r>
          </a:p>
          <a:p>
            <a:pPr eaLnBrk="1" hangingPunct="1">
              <a:buNone/>
            </a:pPr>
            <a:endParaRPr lang="en-US" dirty="0" smtClean="0"/>
          </a:p>
          <a:p>
            <a:pPr eaLnBrk="1" hangingPunct="1"/>
            <a:endParaRPr lang="en-US" dirty="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Cleanup of Contaminated Sediments in the Bay</a:t>
            </a:r>
          </a:p>
        </p:txBody>
      </p:sp>
      <p:sp>
        <p:nvSpPr>
          <p:cNvPr id="3" name="Content Placeholder 2"/>
          <p:cNvSpPr>
            <a:spLocks noGrp="1"/>
          </p:cNvSpPr>
          <p:nvPr>
            <p:ph idx="1"/>
          </p:nvPr>
        </p:nvSpPr>
        <p:spPr/>
        <p:txBody>
          <a:bodyPr/>
          <a:lstStyle/>
          <a:p>
            <a:r>
              <a:rPr lang="en-US" b="1" dirty="0"/>
              <a:t>The ROD allows for a pre-design pilot test to determine whether wet dredging for the sediments will meet performance standards in the near shore area and can be conducted in a manner protective of human health and the environment</a:t>
            </a:r>
            <a:r>
              <a:rPr lang="en-US" b="1" dirty="0" smtClean="0"/>
              <a:t>.  </a:t>
            </a:r>
          </a:p>
          <a:p>
            <a:r>
              <a:rPr lang="en-US" b="1" dirty="0" smtClean="0"/>
              <a:t>To date NSPW has not submitted a Work Plan for a Pilot Test.</a:t>
            </a:r>
            <a:endParaRPr lang="en-US" b="1" dirty="0"/>
          </a:p>
          <a:p>
            <a:endParaRPr lang="en-US" dirty="0"/>
          </a:p>
        </p:txBody>
      </p:sp>
    </p:spTree>
    <p:extLst>
      <p:ext uri="{BB962C8B-B14F-4D97-AF65-F5344CB8AC3E}">
        <p14:creationId xmlns:p14="http://schemas.microsoft.com/office/powerpoint/2010/main" val="9151377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a:stretch>
            <a:fillRect/>
          </a:stretch>
        </p:blipFill>
        <p:spPr bwMode="auto">
          <a:xfrm>
            <a:off x="0" y="30163"/>
            <a:ext cx="9144000" cy="6807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sedwall"/>
          <p:cNvPicPr>
            <a:picLocks noChangeAspect="1" noChangeArrowheads="1"/>
          </p:cNvPicPr>
          <p:nvPr/>
        </p:nvPicPr>
        <p:blipFill>
          <a:blip r:embed="rId2" cstate="print"/>
          <a:srcRect l="583" t="24515" r="29395" b="15833"/>
          <a:stretch>
            <a:fillRect/>
          </a:stretch>
        </p:blipFill>
        <p:spPr bwMode="auto">
          <a:xfrm>
            <a:off x="0" y="0"/>
            <a:ext cx="9144000" cy="6858000"/>
          </a:xfrm>
          <a:prstGeom prst="rect">
            <a:avLst/>
          </a:prstGeom>
          <a:noFill/>
          <a:ln w="9525">
            <a:noFill/>
            <a:miter lim="800000"/>
            <a:headEnd/>
            <a:tailEnd/>
          </a:ln>
        </p:spPr>
      </p:pic>
      <p:sp>
        <p:nvSpPr>
          <p:cNvPr id="15363" name="Line 3"/>
          <p:cNvSpPr>
            <a:spLocks noChangeShapeType="1"/>
          </p:cNvSpPr>
          <p:nvPr/>
        </p:nvSpPr>
        <p:spPr bwMode="auto">
          <a:xfrm flipV="1">
            <a:off x="1447800" y="4800600"/>
            <a:ext cx="381000" cy="533400"/>
          </a:xfrm>
          <a:prstGeom prst="line">
            <a:avLst/>
          </a:prstGeom>
          <a:noFill/>
          <a:ln w="9525">
            <a:solidFill>
              <a:schemeClr val="tx1"/>
            </a:solidFill>
            <a:round/>
            <a:headEnd/>
            <a:tailEnd/>
          </a:ln>
        </p:spPr>
        <p:txBody>
          <a:bodyPr/>
          <a:lstStyle/>
          <a:p>
            <a:endParaRPr lang="en-US"/>
          </a:p>
        </p:txBody>
      </p:sp>
      <p:sp>
        <p:nvSpPr>
          <p:cNvPr id="15364" name="Line 4"/>
          <p:cNvSpPr>
            <a:spLocks noChangeShapeType="1"/>
          </p:cNvSpPr>
          <p:nvPr/>
        </p:nvSpPr>
        <p:spPr bwMode="auto">
          <a:xfrm>
            <a:off x="1828800" y="4800600"/>
            <a:ext cx="1447800" cy="76200"/>
          </a:xfrm>
          <a:prstGeom prst="line">
            <a:avLst/>
          </a:prstGeom>
          <a:noFill/>
          <a:ln w="9525">
            <a:solidFill>
              <a:schemeClr val="tx1"/>
            </a:solidFill>
            <a:round/>
            <a:headEnd/>
            <a:tailEnd/>
          </a:ln>
        </p:spPr>
        <p:txBody>
          <a:bodyPr/>
          <a:lstStyle/>
          <a:p>
            <a:endParaRPr lang="en-US"/>
          </a:p>
        </p:txBody>
      </p:sp>
      <p:sp>
        <p:nvSpPr>
          <p:cNvPr id="15365" name="Line 5"/>
          <p:cNvSpPr>
            <a:spLocks noChangeShapeType="1"/>
          </p:cNvSpPr>
          <p:nvPr/>
        </p:nvSpPr>
        <p:spPr bwMode="auto">
          <a:xfrm>
            <a:off x="3276600" y="4876800"/>
            <a:ext cx="152400" cy="152400"/>
          </a:xfrm>
          <a:prstGeom prst="line">
            <a:avLst/>
          </a:prstGeom>
          <a:noFill/>
          <a:ln w="9525">
            <a:solidFill>
              <a:schemeClr val="tx1"/>
            </a:solidFill>
            <a:round/>
            <a:headEnd/>
            <a:tailEnd/>
          </a:ln>
        </p:spPr>
        <p:txBody>
          <a:bodyPr/>
          <a:lstStyle/>
          <a:p>
            <a:endParaRPr lang="en-US"/>
          </a:p>
        </p:txBody>
      </p:sp>
      <p:sp>
        <p:nvSpPr>
          <p:cNvPr id="15366" name="Line 6"/>
          <p:cNvSpPr>
            <a:spLocks noChangeShapeType="1"/>
          </p:cNvSpPr>
          <p:nvPr/>
        </p:nvSpPr>
        <p:spPr bwMode="auto">
          <a:xfrm>
            <a:off x="3429000" y="5029200"/>
            <a:ext cx="1600200" cy="0"/>
          </a:xfrm>
          <a:prstGeom prst="line">
            <a:avLst/>
          </a:prstGeom>
          <a:noFill/>
          <a:ln w="9525">
            <a:solidFill>
              <a:schemeClr val="tx1"/>
            </a:solidFill>
            <a:round/>
            <a:headEnd/>
            <a:tailEnd/>
          </a:ln>
        </p:spPr>
        <p:txBody>
          <a:bodyPr/>
          <a:lstStyle/>
          <a:p>
            <a:endParaRPr lang="en-US"/>
          </a:p>
        </p:txBody>
      </p:sp>
      <p:sp>
        <p:nvSpPr>
          <p:cNvPr id="15367" name="Line 7"/>
          <p:cNvSpPr>
            <a:spLocks noChangeShapeType="1"/>
          </p:cNvSpPr>
          <p:nvPr/>
        </p:nvSpPr>
        <p:spPr bwMode="auto">
          <a:xfrm flipV="1">
            <a:off x="5029200" y="4495800"/>
            <a:ext cx="457200" cy="533400"/>
          </a:xfrm>
          <a:prstGeom prst="line">
            <a:avLst/>
          </a:prstGeom>
          <a:noFill/>
          <a:ln w="9525">
            <a:solidFill>
              <a:schemeClr val="tx1"/>
            </a:solidFill>
            <a:round/>
            <a:headEnd/>
            <a:tailEnd/>
          </a:ln>
        </p:spPr>
        <p:txBody>
          <a:bodyPr/>
          <a:lstStyle/>
          <a:p>
            <a:endParaRPr lang="en-US"/>
          </a:p>
        </p:txBody>
      </p:sp>
      <p:sp>
        <p:nvSpPr>
          <p:cNvPr id="15368" name="Line 8"/>
          <p:cNvSpPr>
            <a:spLocks noChangeShapeType="1"/>
          </p:cNvSpPr>
          <p:nvPr/>
        </p:nvSpPr>
        <p:spPr bwMode="auto">
          <a:xfrm flipV="1">
            <a:off x="5486400" y="4419600"/>
            <a:ext cx="1524000" cy="76200"/>
          </a:xfrm>
          <a:prstGeom prst="line">
            <a:avLst/>
          </a:prstGeom>
          <a:noFill/>
          <a:ln w="9525">
            <a:solidFill>
              <a:schemeClr val="tx1"/>
            </a:solidFill>
            <a:round/>
            <a:headEnd/>
            <a:tailEnd/>
          </a:ln>
        </p:spPr>
        <p:txBody>
          <a:bodyPr/>
          <a:lstStyle/>
          <a:p>
            <a:endParaRPr lang="en-US"/>
          </a:p>
        </p:txBody>
      </p:sp>
      <p:sp>
        <p:nvSpPr>
          <p:cNvPr id="15369" name="Line 9"/>
          <p:cNvSpPr>
            <a:spLocks noChangeShapeType="1"/>
          </p:cNvSpPr>
          <p:nvPr/>
        </p:nvSpPr>
        <p:spPr bwMode="auto">
          <a:xfrm>
            <a:off x="7010400" y="4419600"/>
            <a:ext cx="838200" cy="457200"/>
          </a:xfrm>
          <a:prstGeom prst="line">
            <a:avLst/>
          </a:prstGeom>
          <a:noFill/>
          <a:ln w="9525">
            <a:solidFill>
              <a:schemeClr val="tx1"/>
            </a:solidFill>
            <a:round/>
            <a:headEnd/>
            <a:tailEnd/>
          </a:ln>
        </p:spPr>
        <p:txBody>
          <a:bodyPr/>
          <a:lstStyle/>
          <a:p>
            <a:endParaRPr lang="en-US"/>
          </a:p>
        </p:txBody>
      </p:sp>
      <p:sp>
        <p:nvSpPr>
          <p:cNvPr id="15370" name="Line 10"/>
          <p:cNvSpPr>
            <a:spLocks noChangeShapeType="1"/>
          </p:cNvSpPr>
          <p:nvPr/>
        </p:nvSpPr>
        <p:spPr bwMode="auto">
          <a:xfrm flipH="1">
            <a:off x="7772400" y="4876800"/>
            <a:ext cx="76200" cy="457200"/>
          </a:xfrm>
          <a:prstGeom prst="line">
            <a:avLst/>
          </a:prstGeom>
          <a:noFill/>
          <a:ln w="9525">
            <a:solidFill>
              <a:schemeClr val="tx1"/>
            </a:solidFill>
            <a:round/>
            <a:headEnd/>
            <a:tailEnd/>
          </a:ln>
        </p:spPr>
        <p:txBody>
          <a:bodyPr/>
          <a:lstStyle/>
          <a:p>
            <a:endParaRPr lang="en-US"/>
          </a:p>
        </p:txBody>
      </p:sp>
      <p:sp>
        <p:nvSpPr>
          <p:cNvPr id="15371" name="Line 11"/>
          <p:cNvSpPr>
            <a:spLocks noChangeShapeType="1"/>
          </p:cNvSpPr>
          <p:nvPr/>
        </p:nvSpPr>
        <p:spPr bwMode="auto">
          <a:xfrm>
            <a:off x="7772400" y="5334000"/>
            <a:ext cx="533400" cy="152400"/>
          </a:xfrm>
          <a:prstGeom prst="line">
            <a:avLst/>
          </a:prstGeom>
          <a:noFill/>
          <a:ln w="9525">
            <a:solidFill>
              <a:schemeClr val="tx1"/>
            </a:solidFill>
            <a:round/>
            <a:headEnd/>
            <a:tailEnd/>
          </a:ln>
        </p:spPr>
        <p:txBody>
          <a:bodyPr/>
          <a:lstStyle/>
          <a:p>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11"/>
          <p:cNvSpPr>
            <a:spLocks noGrp="1" noChangeArrowheads="1"/>
          </p:cNvSpPr>
          <p:nvPr>
            <p:ph type="title"/>
          </p:nvPr>
        </p:nvSpPr>
        <p:spPr/>
        <p:txBody>
          <a:bodyPr/>
          <a:lstStyle/>
          <a:p>
            <a:pPr eaLnBrk="1" hangingPunct="1"/>
            <a:r>
              <a:rPr lang="en-US" sz="4000" smtClean="0"/>
              <a:t>State and Community Acceptance</a:t>
            </a:r>
          </a:p>
        </p:txBody>
      </p:sp>
      <p:sp>
        <p:nvSpPr>
          <p:cNvPr id="59395" name="Rectangle 12"/>
          <p:cNvSpPr>
            <a:spLocks noGrp="1" noChangeArrowheads="1"/>
          </p:cNvSpPr>
          <p:nvPr>
            <p:ph type="body" idx="1"/>
          </p:nvPr>
        </p:nvSpPr>
        <p:spPr/>
        <p:txBody>
          <a:bodyPr/>
          <a:lstStyle/>
          <a:p>
            <a:pPr eaLnBrk="1" hangingPunct="1"/>
            <a:r>
              <a:rPr lang="en-US" smtClean="0"/>
              <a:t>The State of Wisconsin through the Department of Natural Resources agrees with this Record of Decision via Letter of Concurrence</a:t>
            </a:r>
          </a:p>
          <a:p>
            <a:pPr eaLnBrk="1" hangingPunct="1"/>
            <a:r>
              <a:rPr lang="en-US" smtClean="0"/>
              <a:t>Public Comments collect during the Proposed Plan Process were addressed in the Record of Decision</a:t>
            </a:r>
          </a:p>
          <a:p>
            <a:pPr eaLnBrk="1" hangingPunct="1"/>
            <a:endParaRPr lang="en-US" smtClean="0"/>
          </a:p>
        </p:txBody>
      </p:sp>
    </p:spTree>
    <p:extLst>
      <p:ext uri="{BB962C8B-B14F-4D97-AF65-F5344CB8AC3E}">
        <p14:creationId xmlns:p14="http://schemas.microsoft.com/office/powerpoint/2010/main" val="369885209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pPr eaLnBrk="1" hangingPunct="1"/>
            <a:r>
              <a:rPr lang="en-US" sz="4000" smtClean="0"/>
              <a:t>Public Comments</a:t>
            </a:r>
            <a:br>
              <a:rPr lang="en-US" sz="4000" smtClean="0"/>
            </a:br>
            <a:r>
              <a:rPr lang="en-US" sz="4000" smtClean="0"/>
              <a:t>Support</a:t>
            </a:r>
          </a:p>
        </p:txBody>
      </p:sp>
      <p:sp>
        <p:nvSpPr>
          <p:cNvPr id="60419" name="Rectangle 3"/>
          <p:cNvSpPr>
            <a:spLocks noGrp="1" noChangeArrowheads="1"/>
          </p:cNvSpPr>
          <p:nvPr>
            <p:ph type="body" idx="1"/>
          </p:nvPr>
        </p:nvSpPr>
        <p:spPr/>
        <p:txBody>
          <a:bodyPr/>
          <a:lstStyle/>
          <a:p>
            <a:pPr eaLnBrk="1" hangingPunct="1"/>
            <a:r>
              <a:rPr lang="en-US" smtClean="0"/>
              <a:t>The majority of the comments support the cleanup of the site</a:t>
            </a:r>
          </a:p>
          <a:p>
            <a:pPr eaLnBrk="1" hangingPunct="1"/>
            <a:r>
              <a:rPr lang="en-US" smtClean="0"/>
              <a:t>The need to protect human health and environment</a:t>
            </a:r>
          </a:p>
          <a:p>
            <a:pPr eaLnBrk="1" hangingPunct="1"/>
            <a:r>
              <a:rPr lang="en-US" smtClean="0"/>
              <a:t>In agreement with the City’s Waterfront Development Plan including the possible harbor expansion</a:t>
            </a:r>
          </a:p>
          <a:p>
            <a:pPr eaLnBrk="1" hangingPunct="1"/>
            <a:endParaRPr lang="en-US" smtClean="0"/>
          </a:p>
        </p:txBody>
      </p:sp>
    </p:spTree>
    <p:extLst>
      <p:ext uri="{BB962C8B-B14F-4D97-AF65-F5344CB8AC3E}">
        <p14:creationId xmlns:p14="http://schemas.microsoft.com/office/powerpoint/2010/main" val="78147416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Community Comments</a:t>
            </a:r>
            <a:endParaRPr lang="en-US" dirty="0"/>
          </a:p>
        </p:txBody>
      </p:sp>
      <p:sp>
        <p:nvSpPr>
          <p:cNvPr id="3" name="Content Placeholder 2"/>
          <p:cNvSpPr>
            <a:spLocks noGrp="1"/>
          </p:cNvSpPr>
          <p:nvPr>
            <p:ph idx="1"/>
          </p:nvPr>
        </p:nvSpPr>
        <p:spPr/>
        <p:txBody>
          <a:bodyPr/>
          <a:lstStyle/>
          <a:p>
            <a:r>
              <a:rPr lang="en-US" dirty="0" smtClean="0"/>
              <a:t>October 25, 2007 Community Workshop</a:t>
            </a:r>
          </a:p>
          <a:p>
            <a:pPr marL="400050" lvl="1" indent="0">
              <a:buNone/>
            </a:pPr>
            <a:r>
              <a:rPr lang="en-US" sz="3200" dirty="0" smtClean="0"/>
              <a:t>Comments were received and collated into categories to aid in  development of the Proposed </a:t>
            </a:r>
            <a:r>
              <a:rPr lang="en-US" sz="3200" dirty="0"/>
              <a:t>P</a:t>
            </a:r>
            <a:r>
              <a:rPr lang="en-US" sz="3200" dirty="0" smtClean="0"/>
              <a:t>lan.</a:t>
            </a:r>
          </a:p>
          <a:p>
            <a:pPr marL="400050" lvl="1" indent="0">
              <a:buNone/>
            </a:pPr>
            <a:endParaRPr lang="en-US" sz="3200" dirty="0" smtClean="0"/>
          </a:p>
          <a:p>
            <a:r>
              <a:rPr lang="en-US" dirty="0" smtClean="0"/>
              <a:t>June 7 through August 17, 2009 Public Comment Period for the Proposed Plan.  Comments received were used to develop the Record of Decision.</a:t>
            </a:r>
            <a:endParaRPr lang="en-US" dirty="0"/>
          </a:p>
        </p:txBody>
      </p:sp>
    </p:spTree>
    <p:extLst>
      <p:ext uri="{BB962C8B-B14F-4D97-AF65-F5344CB8AC3E}">
        <p14:creationId xmlns:p14="http://schemas.microsoft.com/office/powerpoint/2010/main" val="16968512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pPr eaLnBrk="1" hangingPunct="1"/>
            <a:r>
              <a:rPr lang="en-US" sz="4000" smtClean="0"/>
              <a:t>Public Comments</a:t>
            </a:r>
            <a:br>
              <a:rPr lang="en-US" sz="4000" smtClean="0"/>
            </a:br>
            <a:r>
              <a:rPr lang="en-US" sz="4000" smtClean="0"/>
              <a:t>Concerns</a:t>
            </a:r>
          </a:p>
        </p:txBody>
      </p:sp>
      <p:sp>
        <p:nvSpPr>
          <p:cNvPr id="61443" name="Rectangle 3"/>
          <p:cNvSpPr>
            <a:spLocks noGrp="1" noChangeArrowheads="1"/>
          </p:cNvSpPr>
          <p:nvPr>
            <p:ph type="body" idx="1"/>
          </p:nvPr>
        </p:nvSpPr>
        <p:spPr/>
        <p:txBody>
          <a:bodyPr/>
          <a:lstStyle/>
          <a:p>
            <a:pPr eaLnBrk="1" hangingPunct="1"/>
            <a:r>
              <a:rPr lang="en-US" smtClean="0"/>
              <a:t>Exposure to air contamination during cleanup</a:t>
            </a:r>
          </a:p>
          <a:p>
            <a:pPr eaLnBrk="1" hangingPunct="1"/>
            <a:r>
              <a:rPr lang="en-US" smtClean="0"/>
              <a:t>Truck traffic and road damage</a:t>
            </a:r>
          </a:p>
          <a:p>
            <a:pPr eaLnBrk="1" hangingPunct="1"/>
            <a:r>
              <a:rPr lang="en-US" smtClean="0"/>
              <a:t>Cleanup be done right the first time</a:t>
            </a:r>
          </a:p>
          <a:p>
            <a:pPr eaLnBrk="1" hangingPunct="1"/>
            <a:r>
              <a:rPr lang="en-US" smtClean="0"/>
              <a:t>Overall cost and how it will effect the NSPW ratepayers</a:t>
            </a:r>
          </a:p>
          <a:p>
            <a:pPr eaLnBrk="1" hangingPunct="1"/>
            <a:r>
              <a:rPr lang="en-US" smtClean="0"/>
              <a:t>Worker safety issues with dry excavation of sediments</a:t>
            </a:r>
          </a:p>
        </p:txBody>
      </p:sp>
    </p:spTree>
    <p:extLst>
      <p:ext uri="{BB962C8B-B14F-4D97-AF65-F5344CB8AC3E}">
        <p14:creationId xmlns:p14="http://schemas.microsoft.com/office/powerpoint/2010/main" val="225436775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idx="4294967295"/>
          </p:nvPr>
        </p:nvSpPr>
        <p:spPr/>
        <p:txBody>
          <a:bodyPr/>
          <a:lstStyle/>
          <a:p>
            <a:pPr eaLnBrk="1" hangingPunct="1"/>
            <a:r>
              <a:rPr lang="en-US" sz="4000" smtClean="0"/>
              <a:t>Public Comments</a:t>
            </a:r>
            <a:br>
              <a:rPr lang="en-US" sz="4000" smtClean="0"/>
            </a:br>
            <a:r>
              <a:rPr lang="en-US" sz="4000" smtClean="0"/>
              <a:t>Concerns (continued)</a:t>
            </a:r>
          </a:p>
        </p:txBody>
      </p:sp>
      <p:sp>
        <p:nvSpPr>
          <p:cNvPr id="62467" name="Rectangle 3"/>
          <p:cNvSpPr>
            <a:spLocks noGrp="1" noChangeArrowheads="1"/>
          </p:cNvSpPr>
          <p:nvPr>
            <p:ph type="body" idx="4294967295"/>
          </p:nvPr>
        </p:nvSpPr>
        <p:spPr/>
        <p:txBody>
          <a:bodyPr/>
          <a:lstStyle/>
          <a:p>
            <a:pPr eaLnBrk="1" hangingPunct="1"/>
            <a:r>
              <a:rPr lang="en-US" smtClean="0"/>
              <a:t>A pilot project should be used to optimize the full scale wet dredge remedy, and </a:t>
            </a:r>
          </a:p>
          <a:p>
            <a:pPr eaLnBrk="1" hangingPunct="1"/>
            <a:r>
              <a:rPr lang="en-US" smtClean="0"/>
              <a:t>Performance standards need to be selected that are practical and implementable.</a:t>
            </a:r>
          </a:p>
        </p:txBody>
      </p:sp>
    </p:spTree>
    <p:extLst>
      <p:ext uri="{BB962C8B-B14F-4D97-AF65-F5344CB8AC3E}">
        <p14:creationId xmlns:p14="http://schemas.microsoft.com/office/powerpoint/2010/main" val="295294205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idx="4294967295"/>
          </p:nvPr>
        </p:nvSpPr>
        <p:spPr/>
        <p:txBody>
          <a:bodyPr/>
          <a:lstStyle/>
          <a:p>
            <a:pPr eaLnBrk="1" hangingPunct="1"/>
            <a:r>
              <a:rPr lang="en-US" smtClean="0"/>
              <a:t>ROD Response</a:t>
            </a:r>
          </a:p>
        </p:txBody>
      </p:sp>
      <p:sp>
        <p:nvSpPr>
          <p:cNvPr id="63491" name="Rectangle 3"/>
          <p:cNvSpPr>
            <a:spLocks noGrp="1" noChangeArrowheads="1"/>
          </p:cNvSpPr>
          <p:nvPr>
            <p:ph type="body" idx="4294967295"/>
          </p:nvPr>
        </p:nvSpPr>
        <p:spPr/>
        <p:txBody>
          <a:bodyPr/>
          <a:lstStyle/>
          <a:p>
            <a:pPr eaLnBrk="1" hangingPunct="1"/>
            <a:r>
              <a:rPr lang="en-US" smtClean="0"/>
              <a:t>The ROD allows for a pre-design pilot test to determine whether wet dredging for the sediments will meet performance standards in the near shore area and can be conducted in a manner protective of human health and the environment.</a:t>
            </a:r>
          </a:p>
        </p:txBody>
      </p:sp>
    </p:spTree>
    <p:extLst>
      <p:ext uri="{BB962C8B-B14F-4D97-AF65-F5344CB8AC3E}">
        <p14:creationId xmlns:p14="http://schemas.microsoft.com/office/powerpoint/2010/main" val="343129206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idx="4294967295"/>
          </p:nvPr>
        </p:nvSpPr>
        <p:spPr/>
        <p:txBody>
          <a:bodyPr/>
          <a:lstStyle/>
          <a:p>
            <a:pPr eaLnBrk="1" hangingPunct="1"/>
            <a:r>
              <a:rPr lang="en-US" smtClean="0"/>
              <a:t>ROD Response</a:t>
            </a:r>
          </a:p>
        </p:txBody>
      </p:sp>
      <p:sp>
        <p:nvSpPr>
          <p:cNvPr id="64515" name="Rectangle 3"/>
          <p:cNvSpPr>
            <a:spLocks noGrp="1" noChangeArrowheads="1"/>
          </p:cNvSpPr>
          <p:nvPr>
            <p:ph type="body" idx="4294967295"/>
          </p:nvPr>
        </p:nvSpPr>
        <p:spPr/>
        <p:txBody>
          <a:bodyPr/>
          <a:lstStyle/>
          <a:p>
            <a:pPr eaLnBrk="1" hangingPunct="1"/>
            <a:r>
              <a:rPr lang="en-US" sz="2800" smtClean="0"/>
              <a:t>If the pilot test results show that wet dredging can meet the established standards and EPA, in</a:t>
            </a:r>
          </a:p>
          <a:p>
            <a:pPr eaLnBrk="1" hangingPunct="1">
              <a:buFontTx/>
              <a:buNone/>
            </a:pPr>
            <a:r>
              <a:rPr lang="en-US" sz="2800" smtClean="0"/>
              <a:t> 	consultation with WDNR, recommends wet dredging as the sediment remedy, then the</a:t>
            </a:r>
          </a:p>
          <a:p>
            <a:pPr eaLnBrk="1" hangingPunct="1">
              <a:buFontTx/>
              <a:buNone/>
            </a:pPr>
            <a:r>
              <a:rPr lang="en-US" sz="2800" smtClean="0"/>
              <a:t> 	site-specific operations data from the pilot project will be used to help optimize a future,</a:t>
            </a:r>
          </a:p>
          <a:p>
            <a:pPr eaLnBrk="1" hangingPunct="1">
              <a:buFontTx/>
              <a:buNone/>
            </a:pPr>
            <a:r>
              <a:rPr lang="en-US" sz="2800" smtClean="0"/>
              <a:t> 	full-scale wet dredge remedy.</a:t>
            </a:r>
          </a:p>
          <a:p>
            <a:pPr eaLnBrk="1" hangingPunct="1"/>
            <a:endParaRPr lang="en-US" sz="2800" smtClean="0"/>
          </a:p>
        </p:txBody>
      </p:sp>
    </p:spTree>
    <p:extLst>
      <p:ext uri="{BB962C8B-B14F-4D97-AF65-F5344CB8AC3E}">
        <p14:creationId xmlns:p14="http://schemas.microsoft.com/office/powerpoint/2010/main" val="313966179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304800"/>
            <a:ext cx="7772400" cy="1470025"/>
          </a:xfrm>
          <a:ln>
            <a:solidFill>
              <a:schemeClr val="accent1"/>
            </a:solidFill>
          </a:ln>
        </p:spPr>
        <p:txBody>
          <a:bodyPr/>
          <a:lstStyle/>
          <a:p>
            <a:r>
              <a:rPr lang="en-US" b="1" dirty="0" smtClean="0"/>
              <a:t>Status of Cleanup</a:t>
            </a:r>
            <a:br>
              <a:rPr lang="en-US" b="1" dirty="0" smtClean="0"/>
            </a:br>
            <a:r>
              <a:rPr lang="en-US" sz="3200" b="1" dirty="0" smtClean="0"/>
              <a:t>(Sediment)</a:t>
            </a:r>
            <a:endParaRPr lang="en-US" sz="3200" dirty="0"/>
          </a:p>
        </p:txBody>
      </p:sp>
      <p:sp>
        <p:nvSpPr>
          <p:cNvPr id="3" name="Subtitle 2"/>
          <p:cNvSpPr>
            <a:spLocks noGrp="1"/>
          </p:cNvSpPr>
          <p:nvPr>
            <p:ph type="subTitle" idx="1"/>
          </p:nvPr>
        </p:nvSpPr>
        <p:spPr>
          <a:xfrm>
            <a:off x="609600" y="1752600"/>
            <a:ext cx="8153400" cy="4648200"/>
          </a:xfrm>
        </p:spPr>
        <p:txBody>
          <a:bodyPr/>
          <a:lstStyle/>
          <a:p>
            <a:pPr algn="l">
              <a:buFont typeface="Arial" pitchFamily="34" charset="0"/>
              <a:buChar char="•"/>
            </a:pPr>
            <a:r>
              <a:rPr lang="en-US" dirty="0" smtClean="0"/>
              <a:t> Concerns were raised that the selected    sediment cleanup cannot be safely implemented.</a:t>
            </a:r>
          </a:p>
          <a:p>
            <a:pPr algn="l">
              <a:buFont typeface="Arial" pitchFamily="34" charset="0"/>
              <a:buChar char="•"/>
            </a:pPr>
            <a:r>
              <a:rPr lang="en-US" dirty="0" smtClean="0"/>
              <a:t> EPA requested data be collected in the bay to fully evaluate these issues.  </a:t>
            </a:r>
          </a:p>
          <a:p>
            <a:pPr algn="l">
              <a:buFont typeface="Arial" pitchFamily="34" charset="0"/>
              <a:buChar char="•"/>
            </a:pPr>
            <a:endParaRPr lang="en-US"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304800"/>
            <a:ext cx="7772400" cy="1470025"/>
          </a:xfrm>
        </p:spPr>
        <p:txBody>
          <a:bodyPr/>
          <a:lstStyle/>
          <a:p>
            <a:r>
              <a:rPr lang="en-US" b="1" dirty="0" smtClean="0"/>
              <a:t>Status of Cleanup</a:t>
            </a:r>
            <a:br>
              <a:rPr lang="en-US" b="1" dirty="0" smtClean="0"/>
            </a:br>
            <a:r>
              <a:rPr lang="en-US" sz="3200" b="1" dirty="0" smtClean="0"/>
              <a:t>(Sediment)</a:t>
            </a:r>
            <a:endParaRPr lang="en-US" sz="3200" dirty="0"/>
          </a:p>
        </p:txBody>
      </p:sp>
      <p:sp>
        <p:nvSpPr>
          <p:cNvPr id="3" name="Subtitle 2"/>
          <p:cNvSpPr>
            <a:spLocks noGrp="1"/>
          </p:cNvSpPr>
          <p:nvPr>
            <p:ph type="subTitle" idx="1"/>
          </p:nvPr>
        </p:nvSpPr>
        <p:spPr>
          <a:xfrm>
            <a:off x="609600" y="1752600"/>
            <a:ext cx="8153400" cy="4648200"/>
          </a:xfrm>
        </p:spPr>
        <p:txBody>
          <a:bodyPr/>
          <a:lstStyle/>
          <a:p>
            <a:pPr algn="l">
              <a:buFont typeface="Arial" pitchFamily="34" charset="0"/>
              <a:buChar char="•"/>
            </a:pPr>
            <a:r>
              <a:rPr lang="en-US" dirty="0" smtClean="0"/>
              <a:t> An Administrative Order on Consent was signed on July 31, 2013, to conduct offshore sampling.  </a:t>
            </a:r>
          </a:p>
          <a:p>
            <a:pPr algn="l">
              <a:buFont typeface="Arial" pitchFamily="34" charset="0"/>
              <a:buChar char="•"/>
            </a:pPr>
            <a:r>
              <a:rPr lang="en-US" dirty="0" smtClean="0"/>
              <a:t> The offshore sampling began on August 1 and was completed on September 13.  </a:t>
            </a:r>
          </a:p>
          <a:p>
            <a:pPr algn="l">
              <a:buFont typeface="Arial" pitchFamily="34" charset="0"/>
              <a:buChar char="•"/>
            </a:pPr>
            <a:endParaRPr 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304800"/>
            <a:ext cx="7772400" cy="1470025"/>
          </a:xfrm>
        </p:spPr>
        <p:txBody>
          <a:bodyPr/>
          <a:lstStyle/>
          <a:p>
            <a:r>
              <a:rPr lang="en-US" b="1" dirty="0" smtClean="0"/>
              <a:t>Next Steps</a:t>
            </a:r>
            <a:endParaRPr lang="en-US" dirty="0"/>
          </a:p>
        </p:txBody>
      </p:sp>
      <p:sp>
        <p:nvSpPr>
          <p:cNvPr id="3" name="Subtitle 2"/>
          <p:cNvSpPr>
            <a:spLocks noGrp="1"/>
          </p:cNvSpPr>
          <p:nvPr>
            <p:ph type="subTitle" idx="1"/>
          </p:nvPr>
        </p:nvSpPr>
        <p:spPr>
          <a:xfrm>
            <a:off x="609600" y="1752600"/>
            <a:ext cx="8153400" cy="4648200"/>
          </a:xfrm>
        </p:spPr>
        <p:txBody>
          <a:bodyPr/>
          <a:lstStyle/>
          <a:p>
            <a:pPr algn="l">
              <a:buFont typeface="Arial" pitchFamily="34" charset="0"/>
              <a:buChar char="•"/>
            </a:pPr>
            <a:r>
              <a:rPr lang="en-US" dirty="0" smtClean="0"/>
              <a:t> Data Report for the offshore sampling will be submitted in November 2013.  </a:t>
            </a:r>
          </a:p>
          <a:p>
            <a:pPr algn="l">
              <a:buFont typeface="Arial" pitchFamily="34" charset="0"/>
              <a:buChar char="•"/>
            </a:pPr>
            <a:r>
              <a:rPr lang="en-US" dirty="0" smtClean="0"/>
              <a:t> Evaluate data to determine if the selected sediment remedy can be safely implemented or whether a remedy change is necessary.  </a:t>
            </a:r>
          </a:p>
          <a:p>
            <a:pPr algn="l">
              <a:buFont typeface="Arial" pitchFamily="34" charset="0"/>
              <a:buChar char="•"/>
            </a:pPr>
            <a:r>
              <a:rPr lang="en-US" dirty="0" smtClean="0"/>
              <a:t> Negotiations for sediment remedy will resume.  </a:t>
            </a:r>
          </a:p>
          <a:p>
            <a:pPr algn="l">
              <a:buFont typeface="Arial" pitchFamily="34" charset="0"/>
              <a:buChar char="•"/>
            </a:pPr>
            <a:endParaRPr lang="en-US"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pPr eaLnBrk="1" hangingPunct="1"/>
            <a:r>
              <a:rPr lang="en-US" sz="4000" smtClean="0"/>
              <a:t>Remedial Design/</a:t>
            </a:r>
            <a:br>
              <a:rPr lang="en-US" sz="4000" smtClean="0"/>
            </a:br>
            <a:r>
              <a:rPr lang="en-US" sz="4000" smtClean="0"/>
              <a:t>Remedial Action</a:t>
            </a:r>
          </a:p>
        </p:txBody>
      </p:sp>
      <p:sp>
        <p:nvSpPr>
          <p:cNvPr id="68611" name="Rectangle 3"/>
          <p:cNvSpPr>
            <a:spLocks noGrp="1" noChangeArrowheads="1"/>
          </p:cNvSpPr>
          <p:nvPr>
            <p:ph type="body" idx="1"/>
          </p:nvPr>
        </p:nvSpPr>
        <p:spPr/>
        <p:txBody>
          <a:bodyPr/>
          <a:lstStyle/>
          <a:p>
            <a:pPr eaLnBrk="1" hangingPunct="1"/>
            <a:r>
              <a:rPr lang="en-US" sz="2800" smtClean="0"/>
              <a:t>Remedial Design (RD) is the phase in Superfund site cleanup where the technical specifications for cleanup remedies and technologies are designed.</a:t>
            </a:r>
          </a:p>
          <a:p>
            <a:pPr eaLnBrk="1" hangingPunct="1"/>
            <a:r>
              <a:rPr lang="en-US" sz="2800" smtClean="0"/>
              <a:t>Remedial Action (RA) follows the remedial design phase and involves the actual construction or implementation phase of Superfund site cleanup. The RD/RA is based on the specifications described in the ROD. </a:t>
            </a:r>
          </a:p>
          <a:p>
            <a:pPr eaLnBrk="1" hangingPunct="1"/>
            <a:endParaRPr lang="en-US" sz="2800" smtClean="0"/>
          </a:p>
        </p:txBody>
      </p:sp>
    </p:spTree>
    <p:extLst>
      <p:ext uri="{BB962C8B-B14F-4D97-AF65-F5344CB8AC3E}">
        <p14:creationId xmlns:p14="http://schemas.microsoft.com/office/powerpoint/2010/main" val="79292562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descr="P7162954"/>
          <p:cNvSpPr>
            <a:spLocks noGrp="1" noChangeAspect="1" noChangeArrowheads="1"/>
          </p:cNvSpPr>
          <p:nvPr isPhoto="1"/>
        </p:nvSpPr>
        <p:spPr bwMode="auto">
          <a:xfrm>
            <a:off x="0" y="0"/>
            <a:ext cx="9144000" cy="6858000"/>
          </a:xfrm>
          <a:prstGeom prst="rect">
            <a:avLst/>
          </a:prstGeom>
          <a:blipFill dpi="0" rotWithShape="1">
            <a:blip r:embed="rId2" cstate="print"/>
            <a:srcRect/>
            <a:stretch>
              <a:fillRect/>
            </a:stretch>
          </a:blipFill>
          <a:ln w="9525">
            <a:solidFill>
              <a:schemeClr val="tx1"/>
            </a:solidFill>
            <a:miter lim="800000"/>
            <a:headEnd/>
            <a:tailEnd/>
          </a:ln>
        </p:spPr>
        <p:txBody>
          <a:bodyPr/>
          <a:lstStyle/>
          <a:p>
            <a:endParaRPr lang="en-US"/>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1098</TotalTime>
  <Words>1674</Words>
  <Application>Microsoft Office PowerPoint</Application>
  <PresentationFormat>On-screen Show (4:3)</PresentationFormat>
  <Paragraphs>200</Paragraphs>
  <Slides>50</Slides>
  <Notes>0</Notes>
  <HiddenSlides>0</HiddenSlides>
  <MMClips>1</MMClips>
  <ScaleCrop>false</ScaleCrop>
  <HeadingPairs>
    <vt:vector size="4" baseType="variant">
      <vt:variant>
        <vt:lpstr>Theme</vt:lpstr>
      </vt:variant>
      <vt:variant>
        <vt:i4>4</vt:i4>
      </vt:variant>
      <vt:variant>
        <vt:lpstr>Slide Titles</vt:lpstr>
      </vt:variant>
      <vt:variant>
        <vt:i4>50</vt:i4>
      </vt:variant>
    </vt:vector>
  </HeadingPairs>
  <TitlesOfParts>
    <vt:vector size="54" baseType="lpstr">
      <vt:lpstr>Default Design</vt:lpstr>
      <vt:lpstr>1_Default Design</vt:lpstr>
      <vt:lpstr>2_Default Design</vt:lpstr>
      <vt:lpstr>3_Default Design</vt:lpstr>
      <vt:lpstr>Ashland/NSP Lakefront Superfund Site</vt:lpstr>
      <vt:lpstr>Overview of Site History</vt:lpstr>
      <vt:lpstr>Overview of Site History</vt:lpstr>
      <vt:lpstr>Overview of Site History</vt:lpstr>
      <vt:lpstr>What the Remedial Investigation Found</vt:lpstr>
      <vt:lpstr>Sediment </vt:lpstr>
      <vt:lpstr>Feasibility Study</vt:lpstr>
      <vt:lpstr>Remedial Action Objectives</vt:lpstr>
      <vt:lpstr>Remedial Action Objectives</vt:lpstr>
      <vt:lpstr>Remedial Action Objectives</vt:lpstr>
      <vt:lpstr>Remedial Action Objectives</vt:lpstr>
      <vt:lpstr>Remedial Action Objectives</vt:lpstr>
      <vt:lpstr>Sediment Options</vt:lpstr>
      <vt:lpstr>Detailed Analysis </vt:lpstr>
      <vt:lpstr>The nine criteria include: </vt:lpstr>
      <vt:lpstr> </vt:lpstr>
      <vt:lpstr>PowerPoint Presentation</vt:lpstr>
      <vt:lpstr>PowerPoint Presentation</vt:lpstr>
      <vt:lpstr>PowerPoint Presentation</vt:lpstr>
      <vt:lpstr>Sediment </vt:lpstr>
      <vt:lpstr>Dry removal – near shore sediment and wood debris</vt:lpstr>
      <vt:lpstr>PowerPoint Presentation</vt:lpstr>
      <vt:lpstr>PowerPoint Presentation</vt:lpstr>
      <vt:lpstr>PowerPoint Presentation</vt:lpstr>
      <vt:lpstr>PowerPoint Presentation</vt:lpstr>
      <vt:lpstr>Wet dredging - offshore sediment and wood debris  (areas with less free product)</vt:lpstr>
      <vt:lpstr>Selected Remedies</vt:lpstr>
      <vt:lpstr>Selected Remedies</vt:lpstr>
      <vt:lpstr>Selected Remedies</vt:lpstr>
      <vt:lpstr>PowerPoint Presentation</vt:lpstr>
      <vt:lpstr>Status of On Land Work</vt:lpstr>
      <vt:lpstr>Status of On Land Work</vt:lpstr>
      <vt:lpstr>Status of On Land Work</vt:lpstr>
      <vt:lpstr>Status of On Land Work</vt:lpstr>
      <vt:lpstr>Cleanup of Contaminated Sediments in the Bay</vt:lpstr>
      <vt:lpstr>Cleanup of Contaminated Sediments in the Bay</vt:lpstr>
      <vt:lpstr>PowerPoint Presentation</vt:lpstr>
      <vt:lpstr>PowerPoint Presentation</vt:lpstr>
      <vt:lpstr>State and Community Acceptance</vt:lpstr>
      <vt:lpstr>Public Comments Support</vt:lpstr>
      <vt:lpstr>Community Comments</vt:lpstr>
      <vt:lpstr>Public Comments Concerns</vt:lpstr>
      <vt:lpstr>Public Comments Concerns (continued)</vt:lpstr>
      <vt:lpstr>ROD Response</vt:lpstr>
      <vt:lpstr>ROD Response</vt:lpstr>
      <vt:lpstr>Status of Cleanup (Sediment)</vt:lpstr>
      <vt:lpstr>Status of Cleanup (Sediment)</vt:lpstr>
      <vt:lpstr>Next Steps</vt:lpstr>
      <vt:lpstr>Remedial Design/ Remedial Action</vt:lpstr>
      <vt:lpstr>PowerPoint Presentation</vt:lpstr>
    </vt:vector>
  </TitlesOfParts>
  <Company>Wisconsin DNR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Proposed Plan (2009)</dc:title>
  <dc:creator>Jamie Dunn</dc:creator>
  <cp:lastModifiedBy>Dunn, James R</cp:lastModifiedBy>
  <cp:revision>55</cp:revision>
  <dcterms:created xsi:type="dcterms:W3CDTF">2010-10-25T19:25:22Z</dcterms:created>
  <dcterms:modified xsi:type="dcterms:W3CDTF">2013-09-17T18:47:33Z</dcterms:modified>
</cp:coreProperties>
</file>