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7" r:id="rId2"/>
    <p:sldId id="330" r:id="rId3"/>
    <p:sldId id="306" r:id="rId4"/>
    <p:sldId id="302" r:id="rId5"/>
    <p:sldId id="336" r:id="rId6"/>
    <p:sldId id="319" r:id="rId7"/>
    <p:sldId id="320" r:id="rId8"/>
    <p:sldId id="321" r:id="rId9"/>
    <p:sldId id="296" r:id="rId10"/>
    <p:sldId id="340" r:id="rId11"/>
    <p:sldId id="337" r:id="rId12"/>
    <p:sldId id="331" r:id="rId13"/>
    <p:sldId id="339" r:id="rId14"/>
    <p:sldId id="338" r:id="rId15"/>
    <p:sldId id="335" r:id="rId16"/>
    <p:sldId id="310" r:id="rId17"/>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FFFF00"/>
    <a:srgbClr val="3E003E"/>
    <a:srgbClr val="604A7B"/>
    <a:srgbClr val="660066"/>
    <a:srgbClr val="3399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6788" autoAdjust="0"/>
    <p:restoredTop sz="84302" autoAdjust="0"/>
  </p:normalViewPr>
  <p:slideViewPr>
    <p:cSldViewPr>
      <p:cViewPr varScale="1">
        <p:scale>
          <a:sx n="111" d="100"/>
          <a:sy n="111" d="100"/>
        </p:scale>
        <p:origin x="-306"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5" d="100"/>
          <a:sy n="85" d="100"/>
        </p:scale>
        <p:origin x="-1974" y="-96"/>
      </p:cViewPr>
      <p:guideLst>
        <p:guide orient="horz" pos="2928"/>
        <p:guide pos="2208"/>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oleObject" Target="file:///\\igsarmewfsapa\projects\NonPoint%20Evaluation\Pecatonica\Presentations\GSA%202010\Erosion%20Summary.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igsarmewfsapa\projects\NonPoint%20Evaluation\Pecatonica\Presentations\GSA%202010\Erosion%20Summary.xlsx"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1" Type="http://schemas.openxmlformats.org/officeDocument/2006/relationships/oleObject" Target="file:///\\igsarmewfsapa\projects\NonPoint%20Evaluation\Pecatonica\Presentations\GSA%202010\Erosion%20Summary.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igsarmewfsapa\projects\NonPoint%20Evaluation\Pecatonica\Presentations\GSA%202010\Erosion%20Summary.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plotArea>
      <c:layout/>
      <c:lineChart>
        <c:grouping val="standard"/>
        <c:ser>
          <c:idx val="0"/>
          <c:order val="0"/>
          <c:tx>
            <c:strRef>
              <c:f>Yields!$E$2</c:f>
              <c:strCache>
                <c:ptCount val="1"/>
                <c:pt idx="0">
                  <c:v>Smith-Conley</c:v>
                </c:pt>
              </c:strCache>
            </c:strRef>
          </c:tx>
          <c:spPr>
            <a:ln>
              <a:solidFill>
                <a:schemeClr val="accent2"/>
              </a:solidFill>
            </a:ln>
          </c:spPr>
          <c:marker>
            <c:symbol val="none"/>
          </c:marker>
          <c:cat>
            <c:strRef>
              <c:f>[Book2]Sheet1!$A$3:$A$38</c:f>
              <c:strCache>
                <c:ptCount val="36"/>
                <c:pt idx="0">
                  <c:v>O</c:v>
                </c:pt>
                <c:pt idx="1">
                  <c:v>N</c:v>
                </c:pt>
                <c:pt idx="2">
                  <c:v>D</c:v>
                </c:pt>
                <c:pt idx="3">
                  <c:v>J</c:v>
                </c:pt>
                <c:pt idx="4">
                  <c:v>F</c:v>
                </c:pt>
                <c:pt idx="5">
                  <c:v>M</c:v>
                </c:pt>
                <c:pt idx="6">
                  <c:v>A</c:v>
                </c:pt>
                <c:pt idx="7">
                  <c:v>M</c:v>
                </c:pt>
                <c:pt idx="8">
                  <c:v>J</c:v>
                </c:pt>
                <c:pt idx="9">
                  <c:v>J</c:v>
                </c:pt>
                <c:pt idx="10">
                  <c:v>A</c:v>
                </c:pt>
                <c:pt idx="11">
                  <c:v>S</c:v>
                </c:pt>
                <c:pt idx="12">
                  <c:v>O</c:v>
                </c:pt>
                <c:pt idx="13">
                  <c:v>N</c:v>
                </c:pt>
                <c:pt idx="14">
                  <c:v>D</c:v>
                </c:pt>
                <c:pt idx="15">
                  <c:v>J</c:v>
                </c:pt>
                <c:pt idx="16">
                  <c:v>F</c:v>
                </c:pt>
                <c:pt idx="17">
                  <c:v>M</c:v>
                </c:pt>
                <c:pt idx="18">
                  <c:v>A</c:v>
                </c:pt>
                <c:pt idx="19">
                  <c:v>M</c:v>
                </c:pt>
                <c:pt idx="20">
                  <c:v>J</c:v>
                </c:pt>
                <c:pt idx="21">
                  <c:v>J</c:v>
                </c:pt>
                <c:pt idx="22">
                  <c:v>A</c:v>
                </c:pt>
                <c:pt idx="23">
                  <c:v>S</c:v>
                </c:pt>
                <c:pt idx="24">
                  <c:v>O</c:v>
                </c:pt>
                <c:pt idx="25">
                  <c:v>N</c:v>
                </c:pt>
                <c:pt idx="26">
                  <c:v>D</c:v>
                </c:pt>
                <c:pt idx="27">
                  <c:v>J</c:v>
                </c:pt>
                <c:pt idx="28">
                  <c:v>F</c:v>
                </c:pt>
                <c:pt idx="29">
                  <c:v>M</c:v>
                </c:pt>
                <c:pt idx="30">
                  <c:v>A</c:v>
                </c:pt>
                <c:pt idx="31">
                  <c:v>M</c:v>
                </c:pt>
                <c:pt idx="32">
                  <c:v>J</c:v>
                </c:pt>
                <c:pt idx="33">
                  <c:v>J</c:v>
                </c:pt>
                <c:pt idx="34">
                  <c:v>A</c:v>
                </c:pt>
                <c:pt idx="35">
                  <c:v>S</c:v>
                </c:pt>
              </c:strCache>
            </c:strRef>
          </c:cat>
          <c:val>
            <c:numRef>
              <c:f>[Book2]Sheet1!$E$3:$E$38</c:f>
              <c:numCache>
                <c:formatCode>General</c:formatCode>
                <c:ptCount val="36"/>
                <c:pt idx="0">
                  <c:v>5.7894736842105776E-2</c:v>
                </c:pt>
                <c:pt idx="1">
                  <c:v>0.45947368421052631</c:v>
                </c:pt>
                <c:pt idx="2">
                  <c:v>0.72842105263158463</c:v>
                </c:pt>
                <c:pt idx="3">
                  <c:v>0.33052631578947672</c:v>
                </c:pt>
                <c:pt idx="4">
                  <c:v>0.1763157894736842</c:v>
                </c:pt>
                <c:pt idx="5">
                  <c:v>20.561052631578889</c:v>
                </c:pt>
                <c:pt idx="6">
                  <c:v>13.733157894736843</c:v>
                </c:pt>
                <c:pt idx="7">
                  <c:v>0.55263157894736847</c:v>
                </c:pt>
                <c:pt idx="8">
                  <c:v>1.2794736842105259</c:v>
                </c:pt>
                <c:pt idx="9">
                  <c:v>1.3242105263157975</c:v>
                </c:pt>
                <c:pt idx="10">
                  <c:v>26.915789473684189</c:v>
                </c:pt>
                <c:pt idx="11">
                  <c:v>3.4968421052631369</c:v>
                </c:pt>
                <c:pt idx="12">
                  <c:v>3.456842105263136</c:v>
                </c:pt>
                <c:pt idx="13">
                  <c:v>0.44947368421052719</c:v>
                </c:pt>
                <c:pt idx="14">
                  <c:v>0.56315789473684208</c:v>
                </c:pt>
                <c:pt idx="15">
                  <c:v>2.1557894736842016</c:v>
                </c:pt>
                <c:pt idx="16">
                  <c:v>0.74263157894736842</c:v>
                </c:pt>
                <c:pt idx="17">
                  <c:v>10.608421052631536</c:v>
                </c:pt>
                <c:pt idx="18">
                  <c:v>65.126315789473679</c:v>
                </c:pt>
                <c:pt idx="19">
                  <c:v>9.1842105263157681</c:v>
                </c:pt>
                <c:pt idx="20">
                  <c:v>83.036842105263148</c:v>
                </c:pt>
                <c:pt idx="21">
                  <c:v>4.9400000000000004</c:v>
                </c:pt>
                <c:pt idx="22">
                  <c:v>0.60578947368421421</c:v>
                </c:pt>
                <c:pt idx="23">
                  <c:v>1.2389473684210541</c:v>
                </c:pt>
                <c:pt idx="24">
                  <c:v>0.35263157894736841</c:v>
                </c:pt>
                <c:pt idx="25">
                  <c:v>0.31578947368421273</c:v>
                </c:pt>
                <c:pt idx="26">
                  <c:v>0.46842105263157879</c:v>
                </c:pt>
                <c:pt idx="27">
                  <c:v>1.1436842105263159</c:v>
                </c:pt>
                <c:pt idx="28">
                  <c:v>14.200526315789476</c:v>
                </c:pt>
                <c:pt idx="29">
                  <c:v>24.366842105263093</c:v>
                </c:pt>
                <c:pt idx="30">
                  <c:v>11.578947368421053</c:v>
                </c:pt>
                <c:pt idx="31">
                  <c:v>12.46210526315793</c:v>
                </c:pt>
                <c:pt idx="32">
                  <c:v>24.263157894736789</c:v>
                </c:pt>
                <c:pt idx="33">
                  <c:v>1.0526315789473684</c:v>
                </c:pt>
                <c:pt idx="34">
                  <c:v>2.3684210526315881</c:v>
                </c:pt>
                <c:pt idx="35">
                  <c:v>0.16842105263157892</c:v>
                </c:pt>
              </c:numCache>
            </c:numRef>
          </c:val>
        </c:ser>
        <c:ser>
          <c:idx val="1"/>
          <c:order val="1"/>
          <c:tx>
            <c:strRef>
              <c:f>Yields!$D$2</c:f>
              <c:strCache>
                <c:ptCount val="1"/>
                <c:pt idx="0">
                  <c:v>Pleasant Valley</c:v>
                </c:pt>
              </c:strCache>
            </c:strRef>
          </c:tx>
          <c:spPr>
            <a:ln>
              <a:solidFill>
                <a:schemeClr val="accent3"/>
              </a:solidFill>
            </a:ln>
          </c:spPr>
          <c:marker>
            <c:symbol val="none"/>
          </c:marker>
          <c:cat>
            <c:strRef>
              <c:f>[Book2]Sheet1!$A$3:$A$38</c:f>
              <c:strCache>
                <c:ptCount val="36"/>
                <c:pt idx="0">
                  <c:v>O</c:v>
                </c:pt>
                <c:pt idx="1">
                  <c:v>N</c:v>
                </c:pt>
                <c:pt idx="2">
                  <c:v>D</c:v>
                </c:pt>
                <c:pt idx="3">
                  <c:v>J</c:v>
                </c:pt>
                <c:pt idx="4">
                  <c:v>F</c:v>
                </c:pt>
                <c:pt idx="5">
                  <c:v>M</c:v>
                </c:pt>
                <c:pt idx="6">
                  <c:v>A</c:v>
                </c:pt>
                <c:pt idx="7">
                  <c:v>M</c:v>
                </c:pt>
                <c:pt idx="8">
                  <c:v>J</c:v>
                </c:pt>
                <c:pt idx="9">
                  <c:v>J</c:v>
                </c:pt>
                <c:pt idx="10">
                  <c:v>A</c:v>
                </c:pt>
                <c:pt idx="11">
                  <c:v>S</c:v>
                </c:pt>
                <c:pt idx="12">
                  <c:v>O</c:v>
                </c:pt>
                <c:pt idx="13">
                  <c:v>N</c:v>
                </c:pt>
                <c:pt idx="14">
                  <c:v>D</c:v>
                </c:pt>
                <c:pt idx="15">
                  <c:v>J</c:v>
                </c:pt>
                <c:pt idx="16">
                  <c:v>F</c:v>
                </c:pt>
                <c:pt idx="17">
                  <c:v>M</c:v>
                </c:pt>
                <c:pt idx="18">
                  <c:v>A</c:v>
                </c:pt>
                <c:pt idx="19">
                  <c:v>M</c:v>
                </c:pt>
                <c:pt idx="20">
                  <c:v>J</c:v>
                </c:pt>
                <c:pt idx="21">
                  <c:v>J</c:v>
                </c:pt>
                <c:pt idx="22">
                  <c:v>A</c:v>
                </c:pt>
                <c:pt idx="23">
                  <c:v>S</c:v>
                </c:pt>
                <c:pt idx="24">
                  <c:v>O</c:v>
                </c:pt>
                <c:pt idx="25">
                  <c:v>N</c:v>
                </c:pt>
                <c:pt idx="26">
                  <c:v>D</c:v>
                </c:pt>
                <c:pt idx="27">
                  <c:v>J</c:v>
                </c:pt>
                <c:pt idx="28">
                  <c:v>F</c:v>
                </c:pt>
                <c:pt idx="29">
                  <c:v>M</c:v>
                </c:pt>
                <c:pt idx="30">
                  <c:v>A</c:v>
                </c:pt>
                <c:pt idx="31">
                  <c:v>M</c:v>
                </c:pt>
                <c:pt idx="32">
                  <c:v>J</c:v>
                </c:pt>
                <c:pt idx="33">
                  <c:v>J</c:v>
                </c:pt>
                <c:pt idx="34">
                  <c:v>A</c:v>
                </c:pt>
                <c:pt idx="35">
                  <c:v>S</c:v>
                </c:pt>
              </c:strCache>
            </c:strRef>
          </c:cat>
          <c:val>
            <c:numRef>
              <c:f>[Book2]Sheet1!$D$3:$D$38</c:f>
              <c:numCache>
                <c:formatCode>General</c:formatCode>
                <c:ptCount val="36"/>
                <c:pt idx="0">
                  <c:v>0.7974093264248735</c:v>
                </c:pt>
                <c:pt idx="1">
                  <c:v>2.520207253886019</c:v>
                </c:pt>
                <c:pt idx="2">
                  <c:v>3.1139896373056994</c:v>
                </c:pt>
                <c:pt idx="3">
                  <c:v>3.1036269430051813</c:v>
                </c:pt>
                <c:pt idx="4">
                  <c:v>1.8455958549222795</c:v>
                </c:pt>
                <c:pt idx="5">
                  <c:v>23.981347150259062</c:v>
                </c:pt>
                <c:pt idx="6">
                  <c:v>17.332642487046627</c:v>
                </c:pt>
                <c:pt idx="7">
                  <c:v>1.2715025906735751</c:v>
                </c:pt>
                <c:pt idx="8">
                  <c:v>2.5072538860103641</c:v>
                </c:pt>
                <c:pt idx="9">
                  <c:v>1.4067357512953358</c:v>
                </c:pt>
                <c:pt idx="10">
                  <c:v>44.304145077720094</c:v>
                </c:pt>
                <c:pt idx="11">
                  <c:v>4.8445595854922274</c:v>
                </c:pt>
                <c:pt idx="12">
                  <c:v>10.994818652849739</c:v>
                </c:pt>
                <c:pt idx="13">
                  <c:v>14.316062176165802</c:v>
                </c:pt>
                <c:pt idx="14">
                  <c:v>4.5077720207253886</c:v>
                </c:pt>
                <c:pt idx="15">
                  <c:v>13.284974093264246</c:v>
                </c:pt>
                <c:pt idx="16">
                  <c:v>2.0756476683937777</c:v>
                </c:pt>
                <c:pt idx="17">
                  <c:v>13.109326424870448</c:v>
                </c:pt>
                <c:pt idx="18">
                  <c:v>39.290155440414644</c:v>
                </c:pt>
                <c:pt idx="19">
                  <c:v>5.0310880829015776</c:v>
                </c:pt>
                <c:pt idx="20">
                  <c:v>39.35233160621744</c:v>
                </c:pt>
                <c:pt idx="21">
                  <c:v>5.5430051813471524</c:v>
                </c:pt>
                <c:pt idx="22">
                  <c:v>0.99430051813471509</c:v>
                </c:pt>
                <c:pt idx="23">
                  <c:v>1.0373056994818652</c:v>
                </c:pt>
                <c:pt idx="24">
                  <c:v>0.73108808290155469</c:v>
                </c:pt>
                <c:pt idx="25">
                  <c:v>0.46476683937823837</c:v>
                </c:pt>
                <c:pt idx="26">
                  <c:v>2.6020725388601034</c:v>
                </c:pt>
                <c:pt idx="27">
                  <c:v>3.4145077720207255</c:v>
                </c:pt>
                <c:pt idx="28">
                  <c:v>26.398963730569889</c:v>
                </c:pt>
                <c:pt idx="29">
                  <c:v>29.222797927461055</c:v>
                </c:pt>
                <c:pt idx="30">
                  <c:v>7.1243523316061932</c:v>
                </c:pt>
                <c:pt idx="31">
                  <c:v>2.9113989637305617</c:v>
                </c:pt>
                <c:pt idx="32">
                  <c:v>12.075129533678776</c:v>
                </c:pt>
                <c:pt idx="33">
                  <c:v>1.5875647668393778</c:v>
                </c:pt>
                <c:pt idx="34">
                  <c:v>0.88445595854922354</c:v>
                </c:pt>
                <c:pt idx="35">
                  <c:v>0.30829015544041449</c:v>
                </c:pt>
              </c:numCache>
            </c:numRef>
          </c:val>
        </c:ser>
        <c:marker val="1"/>
        <c:axId val="36174464"/>
        <c:axId val="36566144"/>
      </c:lineChart>
      <c:catAx>
        <c:axId val="36174464"/>
        <c:scaling>
          <c:orientation val="minMax"/>
        </c:scaling>
        <c:axPos val="b"/>
        <c:title>
          <c:tx>
            <c:rich>
              <a:bodyPr/>
              <a:lstStyle/>
              <a:p>
                <a:pPr>
                  <a:defRPr/>
                </a:pPr>
                <a:r>
                  <a:rPr lang="en-US" dirty="0"/>
                  <a:t>Month (</a:t>
                </a:r>
                <a:r>
                  <a:rPr lang="en-US" dirty="0" smtClean="0"/>
                  <a:t>Oct </a:t>
                </a:r>
                <a:r>
                  <a:rPr lang="en-US" dirty="0"/>
                  <a:t>2006 - Sept 2009)</a:t>
                </a:r>
              </a:p>
            </c:rich>
          </c:tx>
        </c:title>
        <c:numFmt formatCode="mmm\-yy" sourceLinked="1"/>
        <c:tickLblPos val="nextTo"/>
        <c:crossAx val="36566144"/>
        <c:crosses val="autoZero"/>
        <c:auto val="1"/>
        <c:lblAlgn val="ctr"/>
        <c:lblOffset val="100"/>
      </c:catAx>
      <c:valAx>
        <c:axId val="36566144"/>
        <c:scaling>
          <c:orientation val="minMax"/>
        </c:scaling>
        <c:axPos val="l"/>
        <c:majorGridlines/>
        <c:title>
          <c:tx>
            <c:rich>
              <a:bodyPr rot="-5400000" vert="horz"/>
              <a:lstStyle/>
              <a:p>
                <a:pPr>
                  <a:defRPr/>
                </a:pPr>
                <a:r>
                  <a:rPr lang="en-US"/>
                  <a:t>Suspended Sediment [tons/mi</a:t>
                </a:r>
                <a:r>
                  <a:rPr lang="en-US" baseline="30000"/>
                  <a:t>2</a:t>
                </a:r>
                <a:r>
                  <a:rPr lang="en-US"/>
                  <a:t>]</a:t>
                </a:r>
              </a:p>
            </c:rich>
          </c:tx>
        </c:title>
        <c:numFmt formatCode="General" sourceLinked="1"/>
        <c:tickLblPos val="nextTo"/>
        <c:crossAx val="36174464"/>
        <c:crosses val="autoZero"/>
        <c:crossBetween val="between"/>
      </c:valAx>
    </c:plotArea>
    <c:legend>
      <c:legendPos val="r"/>
      <c:layout>
        <c:manualLayout>
          <c:xMode val="edge"/>
          <c:yMode val="edge"/>
          <c:x val="0.74210465105663603"/>
          <c:y val="2.7393919510061426E-2"/>
          <c:w val="0.23023319783612062"/>
          <c:h val="0.19984179060950719"/>
        </c:manualLayout>
      </c:layout>
      <c:overlay val="1"/>
      <c:spPr>
        <a:solidFill>
          <a:schemeClr val="bg1"/>
        </a:solidFill>
        <a:ln>
          <a:solidFill>
            <a:schemeClr val="tx1"/>
          </a:solidFill>
        </a:ln>
      </c:spPr>
    </c:legend>
    <c:plotVisOnly val="1"/>
  </c:chart>
  <c:spPr>
    <a:solidFill>
      <a:schemeClr val="bg1"/>
    </a:solidFill>
  </c:spPr>
  <c:externalData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plotArea>
      <c:layout/>
      <c:lineChart>
        <c:grouping val="standard"/>
        <c:ser>
          <c:idx val="0"/>
          <c:order val="0"/>
          <c:tx>
            <c:strRef>
              <c:f>Yields!$E$2</c:f>
              <c:strCache>
                <c:ptCount val="1"/>
                <c:pt idx="0">
                  <c:v>Smith-Conley</c:v>
                </c:pt>
              </c:strCache>
            </c:strRef>
          </c:tx>
          <c:spPr>
            <a:ln>
              <a:solidFill>
                <a:schemeClr val="accent2"/>
              </a:solidFill>
            </a:ln>
          </c:spPr>
          <c:marker>
            <c:symbol val="none"/>
          </c:marker>
          <c:cat>
            <c:strRef>
              <c:f>[Book2]Sheet1!$A$3:$A$38</c:f>
              <c:strCache>
                <c:ptCount val="36"/>
                <c:pt idx="0">
                  <c:v>O</c:v>
                </c:pt>
                <c:pt idx="1">
                  <c:v>N</c:v>
                </c:pt>
                <c:pt idx="2">
                  <c:v>D</c:v>
                </c:pt>
                <c:pt idx="3">
                  <c:v>J</c:v>
                </c:pt>
                <c:pt idx="4">
                  <c:v>F</c:v>
                </c:pt>
                <c:pt idx="5">
                  <c:v>M</c:v>
                </c:pt>
                <c:pt idx="6">
                  <c:v>A</c:v>
                </c:pt>
                <c:pt idx="7">
                  <c:v>M</c:v>
                </c:pt>
                <c:pt idx="8">
                  <c:v>J</c:v>
                </c:pt>
                <c:pt idx="9">
                  <c:v>J</c:v>
                </c:pt>
                <c:pt idx="10">
                  <c:v>A</c:v>
                </c:pt>
                <c:pt idx="11">
                  <c:v>S</c:v>
                </c:pt>
                <c:pt idx="12">
                  <c:v>O</c:v>
                </c:pt>
                <c:pt idx="13">
                  <c:v>N</c:v>
                </c:pt>
                <c:pt idx="14">
                  <c:v>D</c:v>
                </c:pt>
                <c:pt idx="15">
                  <c:v>J</c:v>
                </c:pt>
                <c:pt idx="16">
                  <c:v>F</c:v>
                </c:pt>
                <c:pt idx="17">
                  <c:v>M</c:v>
                </c:pt>
                <c:pt idx="18">
                  <c:v>A</c:v>
                </c:pt>
                <c:pt idx="19">
                  <c:v>M</c:v>
                </c:pt>
                <c:pt idx="20">
                  <c:v>J</c:v>
                </c:pt>
                <c:pt idx="21">
                  <c:v>J</c:v>
                </c:pt>
                <c:pt idx="22">
                  <c:v>A</c:v>
                </c:pt>
                <c:pt idx="23">
                  <c:v>S</c:v>
                </c:pt>
                <c:pt idx="24">
                  <c:v>O</c:v>
                </c:pt>
                <c:pt idx="25">
                  <c:v>N</c:v>
                </c:pt>
                <c:pt idx="26">
                  <c:v>D</c:v>
                </c:pt>
                <c:pt idx="27">
                  <c:v>J</c:v>
                </c:pt>
                <c:pt idx="28">
                  <c:v>F</c:v>
                </c:pt>
                <c:pt idx="29">
                  <c:v>M</c:v>
                </c:pt>
                <c:pt idx="30">
                  <c:v>A</c:v>
                </c:pt>
                <c:pt idx="31">
                  <c:v>M</c:v>
                </c:pt>
                <c:pt idx="32">
                  <c:v>J</c:v>
                </c:pt>
                <c:pt idx="33">
                  <c:v>J</c:v>
                </c:pt>
                <c:pt idx="34">
                  <c:v>A</c:v>
                </c:pt>
                <c:pt idx="35">
                  <c:v>S</c:v>
                </c:pt>
              </c:strCache>
            </c:strRef>
          </c:cat>
          <c:val>
            <c:numRef>
              <c:f>Yields!$C$3:$C$38</c:f>
              <c:numCache>
                <c:formatCode>General</c:formatCode>
                <c:ptCount val="36"/>
                <c:pt idx="0">
                  <c:v>3.2210526315789467</c:v>
                </c:pt>
                <c:pt idx="1">
                  <c:v>6.8910526315789475</c:v>
                </c:pt>
                <c:pt idx="2">
                  <c:v>9.1573684210525723</c:v>
                </c:pt>
                <c:pt idx="3">
                  <c:v>5.1057894736842107</c:v>
                </c:pt>
                <c:pt idx="4">
                  <c:v>2.8842105263157887</c:v>
                </c:pt>
                <c:pt idx="5">
                  <c:v>81.49526315789474</c:v>
                </c:pt>
                <c:pt idx="6">
                  <c:v>58.835789473683988</c:v>
                </c:pt>
                <c:pt idx="7">
                  <c:v>3.8057894736841993</c:v>
                </c:pt>
                <c:pt idx="8">
                  <c:v>11.366315789473685</c:v>
                </c:pt>
                <c:pt idx="9">
                  <c:v>9.1226315789474111</c:v>
                </c:pt>
                <c:pt idx="10">
                  <c:v>180.8152631578948</c:v>
                </c:pt>
                <c:pt idx="11">
                  <c:v>31.537894736842194</c:v>
                </c:pt>
                <c:pt idx="12">
                  <c:v>27.219473684210531</c:v>
                </c:pt>
                <c:pt idx="13">
                  <c:v>8.703157894736842</c:v>
                </c:pt>
                <c:pt idx="14">
                  <c:v>8.3984210526315639</c:v>
                </c:pt>
                <c:pt idx="15">
                  <c:v>19.127368421052775</c:v>
                </c:pt>
                <c:pt idx="16">
                  <c:v>7.3852631578947534</c:v>
                </c:pt>
                <c:pt idx="17">
                  <c:v>45.895789473684033</c:v>
                </c:pt>
                <c:pt idx="18">
                  <c:v>210.9526315789474</c:v>
                </c:pt>
                <c:pt idx="19">
                  <c:v>37.296842105263146</c:v>
                </c:pt>
                <c:pt idx="20">
                  <c:v>234.53684210526347</c:v>
                </c:pt>
                <c:pt idx="21">
                  <c:v>28.106842105263127</c:v>
                </c:pt>
                <c:pt idx="22">
                  <c:v>8.8605263157895315</c:v>
                </c:pt>
                <c:pt idx="23">
                  <c:v>10.963157894736852</c:v>
                </c:pt>
                <c:pt idx="24">
                  <c:v>7.0526315789473655</c:v>
                </c:pt>
                <c:pt idx="25">
                  <c:v>5.4736842105263159</c:v>
                </c:pt>
                <c:pt idx="26">
                  <c:v>5.2052631578947572</c:v>
                </c:pt>
                <c:pt idx="27">
                  <c:v>8.4210526315789505</c:v>
                </c:pt>
                <c:pt idx="28">
                  <c:v>51.315789473683921</c:v>
                </c:pt>
                <c:pt idx="29">
                  <c:v>82.368421052631135</c:v>
                </c:pt>
                <c:pt idx="30">
                  <c:v>33.842105263157912</c:v>
                </c:pt>
                <c:pt idx="31">
                  <c:v>24.15789473684222</c:v>
                </c:pt>
                <c:pt idx="32">
                  <c:v>66.84210526315789</c:v>
                </c:pt>
                <c:pt idx="33">
                  <c:v>9.7368421052631486</c:v>
                </c:pt>
                <c:pt idx="34">
                  <c:v>12.052631578947441</c:v>
                </c:pt>
                <c:pt idx="35">
                  <c:v>3.7947368421052721</c:v>
                </c:pt>
              </c:numCache>
            </c:numRef>
          </c:val>
        </c:ser>
        <c:ser>
          <c:idx val="1"/>
          <c:order val="1"/>
          <c:tx>
            <c:strRef>
              <c:f>Yields!$D$2</c:f>
              <c:strCache>
                <c:ptCount val="1"/>
                <c:pt idx="0">
                  <c:v>Pleasant Valley</c:v>
                </c:pt>
              </c:strCache>
            </c:strRef>
          </c:tx>
          <c:spPr>
            <a:ln>
              <a:solidFill>
                <a:schemeClr val="accent3"/>
              </a:solidFill>
            </a:ln>
          </c:spPr>
          <c:marker>
            <c:symbol val="none"/>
          </c:marker>
          <c:cat>
            <c:strRef>
              <c:f>[Book2]Sheet1!$A$3:$A$38</c:f>
              <c:strCache>
                <c:ptCount val="36"/>
                <c:pt idx="0">
                  <c:v>O</c:v>
                </c:pt>
                <c:pt idx="1">
                  <c:v>N</c:v>
                </c:pt>
                <c:pt idx="2">
                  <c:v>D</c:v>
                </c:pt>
                <c:pt idx="3">
                  <c:v>J</c:v>
                </c:pt>
                <c:pt idx="4">
                  <c:v>F</c:v>
                </c:pt>
                <c:pt idx="5">
                  <c:v>M</c:v>
                </c:pt>
                <c:pt idx="6">
                  <c:v>A</c:v>
                </c:pt>
                <c:pt idx="7">
                  <c:v>M</c:v>
                </c:pt>
                <c:pt idx="8">
                  <c:v>J</c:v>
                </c:pt>
                <c:pt idx="9">
                  <c:v>J</c:v>
                </c:pt>
                <c:pt idx="10">
                  <c:v>A</c:v>
                </c:pt>
                <c:pt idx="11">
                  <c:v>S</c:v>
                </c:pt>
                <c:pt idx="12">
                  <c:v>O</c:v>
                </c:pt>
                <c:pt idx="13">
                  <c:v>N</c:v>
                </c:pt>
                <c:pt idx="14">
                  <c:v>D</c:v>
                </c:pt>
                <c:pt idx="15">
                  <c:v>J</c:v>
                </c:pt>
                <c:pt idx="16">
                  <c:v>F</c:v>
                </c:pt>
                <c:pt idx="17">
                  <c:v>M</c:v>
                </c:pt>
                <c:pt idx="18">
                  <c:v>A</c:v>
                </c:pt>
                <c:pt idx="19">
                  <c:v>M</c:v>
                </c:pt>
                <c:pt idx="20">
                  <c:v>J</c:v>
                </c:pt>
                <c:pt idx="21">
                  <c:v>J</c:v>
                </c:pt>
                <c:pt idx="22">
                  <c:v>A</c:v>
                </c:pt>
                <c:pt idx="23">
                  <c:v>S</c:v>
                </c:pt>
                <c:pt idx="24">
                  <c:v>O</c:v>
                </c:pt>
                <c:pt idx="25">
                  <c:v>N</c:v>
                </c:pt>
                <c:pt idx="26">
                  <c:v>D</c:v>
                </c:pt>
                <c:pt idx="27">
                  <c:v>J</c:v>
                </c:pt>
                <c:pt idx="28">
                  <c:v>F</c:v>
                </c:pt>
                <c:pt idx="29">
                  <c:v>M</c:v>
                </c:pt>
                <c:pt idx="30">
                  <c:v>A</c:v>
                </c:pt>
                <c:pt idx="31">
                  <c:v>M</c:v>
                </c:pt>
                <c:pt idx="32">
                  <c:v>J</c:v>
                </c:pt>
                <c:pt idx="33">
                  <c:v>J</c:v>
                </c:pt>
                <c:pt idx="34">
                  <c:v>A</c:v>
                </c:pt>
                <c:pt idx="35">
                  <c:v>S</c:v>
                </c:pt>
              </c:strCache>
            </c:strRef>
          </c:cat>
          <c:val>
            <c:numRef>
              <c:f>Yields!$B$3:$B$38</c:f>
              <c:numCache>
                <c:formatCode>General</c:formatCode>
                <c:ptCount val="36"/>
                <c:pt idx="0">
                  <c:v>12.042487046632123</c:v>
                </c:pt>
                <c:pt idx="1">
                  <c:v>24.669430051813471</c:v>
                </c:pt>
                <c:pt idx="2">
                  <c:v>34.642487046631999</c:v>
                </c:pt>
                <c:pt idx="3">
                  <c:v>15.830569948186527</c:v>
                </c:pt>
                <c:pt idx="4">
                  <c:v>9.4917098445595851</c:v>
                </c:pt>
                <c:pt idx="5">
                  <c:v>94.766839378238345</c:v>
                </c:pt>
                <c:pt idx="6">
                  <c:v>63.632642487046418</c:v>
                </c:pt>
                <c:pt idx="7">
                  <c:v>7.4227979274611391</c:v>
                </c:pt>
                <c:pt idx="8">
                  <c:v>11.57720207253886</c:v>
                </c:pt>
                <c:pt idx="9">
                  <c:v>12.044559585492228</c:v>
                </c:pt>
                <c:pt idx="10">
                  <c:v>310.66113989637205</c:v>
                </c:pt>
                <c:pt idx="11">
                  <c:v>42.96373056994819</c:v>
                </c:pt>
                <c:pt idx="12">
                  <c:v>62.056994818652846</c:v>
                </c:pt>
                <c:pt idx="13">
                  <c:v>23.430051813471501</c:v>
                </c:pt>
                <c:pt idx="14">
                  <c:v>31.17616580310883</c:v>
                </c:pt>
                <c:pt idx="15">
                  <c:v>76.979274611398964</c:v>
                </c:pt>
                <c:pt idx="16">
                  <c:v>22.072020725388601</c:v>
                </c:pt>
                <c:pt idx="17">
                  <c:v>99.227979274611386</c:v>
                </c:pt>
                <c:pt idx="18">
                  <c:v>153.11917098445542</c:v>
                </c:pt>
                <c:pt idx="19">
                  <c:v>25.787564766839377</c:v>
                </c:pt>
                <c:pt idx="20">
                  <c:v>172.70725388601036</c:v>
                </c:pt>
                <c:pt idx="21">
                  <c:v>42.260621761657994</c:v>
                </c:pt>
                <c:pt idx="22">
                  <c:v>15.180310880829015</c:v>
                </c:pt>
                <c:pt idx="23">
                  <c:v>17.793782383419689</c:v>
                </c:pt>
                <c:pt idx="24">
                  <c:v>14.762694300518136</c:v>
                </c:pt>
                <c:pt idx="25">
                  <c:v>8.4740932642487046</c:v>
                </c:pt>
                <c:pt idx="26">
                  <c:v>22.075129533678666</c:v>
                </c:pt>
                <c:pt idx="27">
                  <c:v>19.277202072538781</c:v>
                </c:pt>
                <c:pt idx="28">
                  <c:v>110.13367875647616</c:v>
                </c:pt>
                <c:pt idx="29">
                  <c:v>132.90155440414432</c:v>
                </c:pt>
                <c:pt idx="30">
                  <c:v>37.943005181346969</c:v>
                </c:pt>
                <c:pt idx="31">
                  <c:v>20.63056994818653</c:v>
                </c:pt>
                <c:pt idx="32">
                  <c:v>74.725906735750868</c:v>
                </c:pt>
                <c:pt idx="33">
                  <c:v>29.080310880828897</c:v>
                </c:pt>
                <c:pt idx="34">
                  <c:v>20.417616580310806</c:v>
                </c:pt>
                <c:pt idx="35">
                  <c:v>10.549740932642489</c:v>
                </c:pt>
              </c:numCache>
            </c:numRef>
          </c:val>
        </c:ser>
        <c:marker val="1"/>
        <c:axId val="36442112"/>
        <c:axId val="36444032"/>
      </c:lineChart>
      <c:catAx>
        <c:axId val="36442112"/>
        <c:scaling>
          <c:orientation val="minMax"/>
        </c:scaling>
        <c:axPos val="b"/>
        <c:title>
          <c:tx>
            <c:rich>
              <a:bodyPr/>
              <a:lstStyle/>
              <a:p>
                <a:pPr>
                  <a:defRPr/>
                </a:pPr>
                <a:r>
                  <a:rPr lang="en-US" dirty="0"/>
                  <a:t>Month (</a:t>
                </a:r>
                <a:r>
                  <a:rPr lang="en-US" dirty="0" smtClean="0"/>
                  <a:t>Oct </a:t>
                </a:r>
                <a:r>
                  <a:rPr lang="en-US" dirty="0"/>
                  <a:t>2006 - Sept 2009)</a:t>
                </a:r>
              </a:p>
            </c:rich>
          </c:tx>
        </c:title>
        <c:numFmt formatCode="mmm\-yy" sourceLinked="1"/>
        <c:tickLblPos val="nextTo"/>
        <c:crossAx val="36444032"/>
        <c:crosses val="autoZero"/>
        <c:auto val="1"/>
        <c:lblAlgn val="ctr"/>
        <c:lblOffset val="100"/>
      </c:catAx>
      <c:valAx>
        <c:axId val="36444032"/>
        <c:scaling>
          <c:orientation val="minMax"/>
        </c:scaling>
        <c:axPos val="l"/>
        <c:majorGridlines/>
        <c:title>
          <c:tx>
            <c:rich>
              <a:bodyPr rot="-5400000" vert="horz"/>
              <a:lstStyle/>
              <a:p>
                <a:pPr>
                  <a:defRPr/>
                </a:pPr>
                <a:r>
                  <a:rPr lang="en-US"/>
                  <a:t>Total Phosphorus lbs/mi</a:t>
                </a:r>
                <a:r>
                  <a:rPr lang="en-US" baseline="30000"/>
                  <a:t>2</a:t>
                </a:r>
                <a:r>
                  <a:rPr lang="en-US"/>
                  <a:t>]</a:t>
                </a:r>
              </a:p>
            </c:rich>
          </c:tx>
        </c:title>
        <c:numFmt formatCode="General" sourceLinked="1"/>
        <c:tickLblPos val="nextTo"/>
        <c:crossAx val="36442112"/>
        <c:crosses val="autoZero"/>
        <c:crossBetween val="between"/>
      </c:valAx>
    </c:plotArea>
    <c:legend>
      <c:legendPos val="r"/>
      <c:layout>
        <c:manualLayout>
          <c:xMode val="edge"/>
          <c:yMode val="edge"/>
          <c:x val="0.74210465105663603"/>
          <c:y val="2.7393919510061419E-2"/>
          <c:w val="0.23023319783612076"/>
          <c:h val="0.19984179060950719"/>
        </c:manualLayout>
      </c:layout>
      <c:overlay val="1"/>
      <c:spPr>
        <a:solidFill>
          <a:prstClr val="white"/>
        </a:solidFill>
        <a:ln>
          <a:solidFill>
            <a:schemeClr val="tx1"/>
          </a:solidFill>
        </a:ln>
      </c:spPr>
    </c:legend>
    <c:plotVisOnly val="1"/>
  </c:chart>
  <c:spPr>
    <a:solidFill>
      <a:prstClr val="white"/>
    </a:solidFill>
  </c:spPr>
  <c:externalData r:id="rId2"/>
</c:chartSpace>
</file>

<file path=ppt/charts/chart3.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a:pPr>
            <a:r>
              <a:rPr lang="en-US" sz="1200" dirty="0"/>
              <a:t>Estimated Annual Yields</a:t>
            </a:r>
            <a:r>
              <a:rPr lang="en-US" sz="1200" baseline="0" dirty="0"/>
              <a:t> from Stream </a:t>
            </a:r>
            <a:r>
              <a:rPr lang="en-US" sz="1200" dirty="0"/>
              <a:t>Bank Erosion</a:t>
            </a:r>
          </a:p>
        </c:rich>
      </c:tx>
      <c:layout>
        <c:manualLayout>
          <c:xMode val="edge"/>
          <c:yMode val="edge"/>
          <c:x val="0.12263344409134699"/>
          <c:y val="2.7027027027027088E-2"/>
        </c:manualLayout>
      </c:layout>
    </c:title>
    <c:plotArea>
      <c:layout>
        <c:manualLayout>
          <c:layoutTarget val="inner"/>
          <c:xMode val="edge"/>
          <c:yMode val="edge"/>
          <c:x val="0.16496987791166384"/>
          <c:y val="0.16078431372549076"/>
          <c:w val="0.77494703583615665"/>
          <c:h val="0.58835380871508658"/>
        </c:manualLayout>
      </c:layout>
      <c:scatterChart>
        <c:scatterStyle val="lineMarker"/>
        <c:ser>
          <c:idx val="0"/>
          <c:order val="0"/>
          <c:tx>
            <c:v>Silver Spring Creek</c:v>
          </c:tx>
          <c:spPr>
            <a:ln w="28575">
              <a:noFill/>
            </a:ln>
          </c:spPr>
          <c:marker>
            <c:symbol val="triangle"/>
            <c:size val="5"/>
            <c:spPr>
              <a:solidFill>
                <a:srgbClr val="0070C0"/>
              </a:solidFill>
              <a:ln w="6350">
                <a:solidFill>
                  <a:prstClr val="black"/>
                </a:solidFill>
              </a:ln>
            </c:spPr>
          </c:marker>
          <c:xVal>
            <c:numRef>
              <c:f>Erosion!$M$13:$M$27</c:f>
              <c:numCache>
                <c:formatCode>General</c:formatCode>
                <c:ptCount val="15"/>
                <c:pt idx="0">
                  <c:v>0.22571325388225782</c:v>
                </c:pt>
                <c:pt idx="1">
                  <c:v>0.22904260192394965</c:v>
                </c:pt>
                <c:pt idx="2">
                  <c:v>0.58184130522886768</c:v>
                </c:pt>
                <c:pt idx="3">
                  <c:v>0.77132578458014289</c:v>
                </c:pt>
                <c:pt idx="4">
                  <c:v>0.77530307789238961</c:v>
                </c:pt>
                <c:pt idx="5">
                  <c:v>2.4348672997321708</c:v>
                </c:pt>
                <c:pt idx="6">
                  <c:v>1.0687139395883747</c:v>
                </c:pt>
                <c:pt idx="7">
                  <c:v>3.1279324366593682</c:v>
                </c:pt>
                <c:pt idx="8">
                  <c:v>1.3571695214097461</c:v>
                </c:pt>
                <c:pt idx="9">
                  <c:v>1.1671335200747077</c:v>
                </c:pt>
                <c:pt idx="10">
                  <c:v>0.26502908806704295</c:v>
                </c:pt>
                <c:pt idx="11">
                  <c:v>0.55281262646701468</c:v>
                </c:pt>
                <c:pt idx="12">
                  <c:v>2.163565556036346</c:v>
                </c:pt>
                <c:pt idx="13">
                  <c:v>0.2393767604280298</c:v>
                </c:pt>
                <c:pt idx="14">
                  <c:v>1.2320242198559483</c:v>
                </c:pt>
              </c:numCache>
            </c:numRef>
          </c:xVal>
          <c:yVal>
            <c:numRef>
              <c:f>Erosion!$K$13:$K$27</c:f>
              <c:numCache>
                <c:formatCode>0.0</c:formatCode>
                <c:ptCount val="15"/>
                <c:pt idx="0">
                  <c:v>243.61659259259233</c:v>
                </c:pt>
                <c:pt idx="1">
                  <c:v>78.518783963811131</c:v>
                </c:pt>
                <c:pt idx="2">
                  <c:v>44.661627350427345</c:v>
                </c:pt>
                <c:pt idx="3">
                  <c:v>45.316828120345484</c:v>
                </c:pt>
                <c:pt idx="4">
                  <c:v>100.03789300411538</c:v>
                </c:pt>
                <c:pt idx="5">
                  <c:v>0</c:v>
                </c:pt>
                <c:pt idx="6">
                  <c:v>6.3895170370370309</c:v>
                </c:pt>
                <c:pt idx="7">
                  <c:v>0</c:v>
                </c:pt>
                <c:pt idx="8">
                  <c:v>71.185028444444328</c:v>
                </c:pt>
                <c:pt idx="9">
                  <c:v>6.7281681681681702</c:v>
                </c:pt>
                <c:pt idx="10">
                  <c:v>90.482199703703714</c:v>
                </c:pt>
                <c:pt idx="11">
                  <c:v>12.33695968534907</c:v>
                </c:pt>
                <c:pt idx="12">
                  <c:v>7.4931608888888892</c:v>
                </c:pt>
                <c:pt idx="13">
                  <c:v>155.61450022862351</c:v>
                </c:pt>
                <c:pt idx="14">
                  <c:v>47.224339555555559</c:v>
                </c:pt>
              </c:numCache>
            </c:numRef>
          </c:yVal>
        </c:ser>
        <c:ser>
          <c:idx val="1"/>
          <c:order val="1"/>
          <c:tx>
            <c:v>Smith-Conley</c:v>
          </c:tx>
          <c:spPr>
            <a:ln w="28575">
              <a:noFill/>
            </a:ln>
          </c:spPr>
          <c:marker>
            <c:symbol val="circle"/>
            <c:size val="5"/>
            <c:spPr>
              <a:solidFill>
                <a:schemeClr val="accent2"/>
              </a:solidFill>
              <a:ln w="6350">
                <a:solidFill>
                  <a:prstClr val="black"/>
                </a:solidFill>
              </a:ln>
            </c:spPr>
          </c:marker>
          <c:xVal>
            <c:numRef>
              <c:f>Erosion!$M$34:$M$62</c:f>
              <c:numCache>
                <c:formatCode>General</c:formatCode>
                <c:ptCount val="29"/>
                <c:pt idx="0">
                  <c:v>0.20885327194701772</c:v>
                </c:pt>
                <c:pt idx="1">
                  <c:v>0.34924012010340477</c:v>
                </c:pt>
                <c:pt idx="2">
                  <c:v>0.17351992992421492</c:v>
                </c:pt>
                <c:pt idx="3">
                  <c:v>0.18685185557355968</c:v>
                </c:pt>
                <c:pt idx="4">
                  <c:v>0.9404395588292952</c:v>
                </c:pt>
                <c:pt idx="5">
                  <c:v>1.5756022737243076</c:v>
                </c:pt>
                <c:pt idx="6">
                  <c:v>0.55113227091895911</c:v>
                </c:pt>
                <c:pt idx="7">
                  <c:v>0.27748928278371032</c:v>
                </c:pt>
                <c:pt idx="8">
                  <c:v>2.6712518668626481</c:v>
                </c:pt>
                <c:pt idx="9">
                  <c:v>0.54243746199298692</c:v>
                </c:pt>
                <c:pt idx="10">
                  <c:v>0.48396940899155388</c:v>
                </c:pt>
                <c:pt idx="11">
                  <c:v>1.1828786108259837</c:v>
                </c:pt>
                <c:pt idx="12">
                  <c:v>4.6559639901611574</c:v>
                </c:pt>
                <c:pt idx="13">
                  <c:v>0.37404812671337107</c:v>
                </c:pt>
                <c:pt idx="14">
                  <c:v>4.1788993286058673</c:v>
                </c:pt>
                <c:pt idx="15">
                  <c:v>0.6839477463921767</c:v>
                </c:pt>
                <c:pt idx="16">
                  <c:v>1.3437940614870818</c:v>
                </c:pt>
                <c:pt idx="17">
                  <c:v>0.7185319203928594</c:v>
                </c:pt>
                <c:pt idx="18">
                  <c:v>0.1760908482816157</c:v>
                </c:pt>
                <c:pt idx="19">
                  <c:v>3.451846738004829</c:v>
                </c:pt>
                <c:pt idx="20">
                  <c:v>2.1958717610891552</c:v>
                </c:pt>
                <c:pt idx="21">
                  <c:v>1.5452674897119323</c:v>
                </c:pt>
                <c:pt idx="22">
                  <c:v>2.6751800916830626</c:v>
                </c:pt>
                <c:pt idx="23">
                  <c:v>2.3310023310023307</c:v>
                </c:pt>
                <c:pt idx="24">
                  <c:v>5.2328623757195194</c:v>
                </c:pt>
                <c:pt idx="25">
                  <c:v>1.1160106190101364</c:v>
                </c:pt>
                <c:pt idx="26">
                  <c:v>0.86179716237519133</c:v>
                </c:pt>
                <c:pt idx="27">
                  <c:v>0.52370154693246007</c:v>
                </c:pt>
                <c:pt idx="28">
                  <c:v>1.4236641221374089</c:v>
                </c:pt>
              </c:numCache>
            </c:numRef>
          </c:xVal>
          <c:yVal>
            <c:numRef>
              <c:f>Erosion!$K$34:$K$62</c:f>
              <c:numCache>
                <c:formatCode>0.0</c:formatCode>
                <c:ptCount val="29"/>
                <c:pt idx="0">
                  <c:v>78.997665185185369</c:v>
                </c:pt>
                <c:pt idx="1">
                  <c:v>2.1840530962962972</c:v>
                </c:pt>
                <c:pt idx="2">
                  <c:v>130.76437048888874</c:v>
                </c:pt>
                <c:pt idx="3">
                  <c:v>7.5280127999999955</c:v>
                </c:pt>
                <c:pt idx="4">
                  <c:v>69.703822222222229</c:v>
                </c:pt>
                <c:pt idx="5">
                  <c:v>0</c:v>
                </c:pt>
                <c:pt idx="6">
                  <c:v>27.881528888888887</c:v>
                </c:pt>
                <c:pt idx="7">
                  <c:v>21.956704000000002</c:v>
                </c:pt>
                <c:pt idx="8">
                  <c:v>12.633817777777768</c:v>
                </c:pt>
                <c:pt idx="9">
                  <c:v>9.235756444444446</c:v>
                </c:pt>
                <c:pt idx="10">
                  <c:v>5.2858731851851939</c:v>
                </c:pt>
                <c:pt idx="11">
                  <c:v>0</c:v>
                </c:pt>
                <c:pt idx="12">
                  <c:v>0</c:v>
                </c:pt>
                <c:pt idx="13">
                  <c:v>41.822293333333334</c:v>
                </c:pt>
                <c:pt idx="14">
                  <c:v>30.204989629629637</c:v>
                </c:pt>
                <c:pt idx="15">
                  <c:v>245.68273872592601</c:v>
                </c:pt>
                <c:pt idx="16">
                  <c:v>45.133224888888911</c:v>
                </c:pt>
                <c:pt idx="17">
                  <c:v>1.8297253333333336</c:v>
                </c:pt>
                <c:pt idx="18">
                  <c:v>48.548712177777844</c:v>
                </c:pt>
                <c:pt idx="19">
                  <c:v>104.55573333333319</c:v>
                </c:pt>
                <c:pt idx="20">
                  <c:v>36.594506666666597</c:v>
                </c:pt>
                <c:pt idx="21">
                  <c:v>0</c:v>
                </c:pt>
                <c:pt idx="22">
                  <c:v>79.578530370370359</c:v>
                </c:pt>
                <c:pt idx="23">
                  <c:v>0</c:v>
                </c:pt>
                <c:pt idx="24">
                  <c:v>0</c:v>
                </c:pt>
                <c:pt idx="25">
                  <c:v>0</c:v>
                </c:pt>
                <c:pt idx="26">
                  <c:v>9.7585351111111134</c:v>
                </c:pt>
                <c:pt idx="27">
                  <c:v>4.5307484444444528</c:v>
                </c:pt>
                <c:pt idx="28">
                  <c:v>0</c:v>
                </c:pt>
              </c:numCache>
            </c:numRef>
          </c:yVal>
        </c:ser>
        <c:ser>
          <c:idx val="2"/>
          <c:order val="2"/>
          <c:tx>
            <c:v>Pleasant Valley</c:v>
          </c:tx>
          <c:spPr>
            <a:ln w="28575">
              <a:noFill/>
            </a:ln>
          </c:spPr>
          <c:marker>
            <c:symbol val="square"/>
            <c:size val="5"/>
            <c:spPr>
              <a:solidFill>
                <a:schemeClr val="accent3"/>
              </a:solidFill>
              <a:ln w="6350">
                <a:solidFill>
                  <a:prstClr val="black"/>
                </a:solidFill>
              </a:ln>
            </c:spPr>
          </c:marker>
          <c:xVal>
            <c:numRef>
              <c:f>Erosion!$M$69:$M$95</c:f>
              <c:numCache>
                <c:formatCode>General</c:formatCode>
                <c:ptCount val="27"/>
                <c:pt idx="0">
                  <c:v>0.1884162997888901</c:v>
                </c:pt>
                <c:pt idx="1">
                  <c:v>0.40521922359996781</c:v>
                </c:pt>
                <c:pt idx="2">
                  <c:v>0.21736207850060871</c:v>
                </c:pt>
                <c:pt idx="3">
                  <c:v>0.19511601214038141</c:v>
                </c:pt>
                <c:pt idx="4">
                  <c:v>0.23796306215230201</c:v>
                </c:pt>
                <c:pt idx="5">
                  <c:v>1.0962521707059263</c:v>
                </c:pt>
                <c:pt idx="6">
                  <c:v>0.28171646354649038</c:v>
                </c:pt>
                <c:pt idx="7">
                  <c:v>0.67944014132355024</c:v>
                </c:pt>
                <c:pt idx="8">
                  <c:v>0.34505073044053824</c:v>
                </c:pt>
                <c:pt idx="9">
                  <c:v>1.223918150731365</c:v>
                </c:pt>
                <c:pt idx="10">
                  <c:v>0.30365052056824032</c:v>
                </c:pt>
                <c:pt idx="11">
                  <c:v>0.75340834114604749</c:v>
                </c:pt>
                <c:pt idx="12">
                  <c:v>0.925930049440846</c:v>
                </c:pt>
                <c:pt idx="13">
                  <c:v>1.9176867769336481</c:v>
                </c:pt>
                <c:pt idx="14">
                  <c:v>6.1050061050061064</c:v>
                </c:pt>
                <c:pt idx="15">
                  <c:v>1.2343395698944351</c:v>
                </c:pt>
                <c:pt idx="16">
                  <c:v>1.5300694675291058</c:v>
                </c:pt>
                <c:pt idx="17">
                  <c:v>2.1597737207418461</c:v>
                </c:pt>
                <c:pt idx="18">
                  <c:v>0.12953156822810366</c:v>
                </c:pt>
                <c:pt idx="19">
                  <c:v>0.73484888951403526</c:v>
                </c:pt>
                <c:pt idx="20">
                  <c:v>2.1742330398224112</c:v>
                </c:pt>
                <c:pt idx="21">
                  <c:v>3.6866359447004609</c:v>
                </c:pt>
                <c:pt idx="22">
                  <c:v>1.079913606911447</c:v>
                </c:pt>
                <c:pt idx="23">
                  <c:v>9.3676814988290591</c:v>
                </c:pt>
                <c:pt idx="24">
                  <c:v>0.8356815065933485</c:v>
                </c:pt>
                <c:pt idx="25">
                  <c:v>1.6998130205677395</c:v>
                </c:pt>
                <c:pt idx="26">
                  <c:v>2.6260504201680619</c:v>
                </c:pt>
              </c:numCache>
            </c:numRef>
          </c:xVal>
          <c:yVal>
            <c:numRef>
              <c:f>Erosion!$K$69:$K$95</c:f>
              <c:numCache>
                <c:formatCode>0.0</c:formatCode>
                <c:ptCount val="27"/>
                <c:pt idx="0">
                  <c:v>0</c:v>
                </c:pt>
                <c:pt idx="1">
                  <c:v>24.396337777777752</c:v>
                </c:pt>
                <c:pt idx="2">
                  <c:v>0</c:v>
                </c:pt>
                <c:pt idx="3">
                  <c:v>11.222315377777781</c:v>
                </c:pt>
                <c:pt idx="4">
                  <c:v>0</c:v>
                </c:pt>
                <c:pt idx="5">
                  <c:v>10.455573333333348</c:v>
                </c:pt>
                <c:pt idx="6">
                  <c:v>12.944995555555558</c:v>
                </c:pt>
                <c:pt idx="7">
                  <c:v>8.7129777777777679</c:v>
                </c:pt>
                <c:pt idx="8">
                  <c:v>1.5892471466666684</c:v>
                </c:pt>
                <c:pt idx="9">
                  <c:v>16.085497435897427</c:v>
                </c:pt>
                <c:pt idx="10">
                  <c:v>0</c:v>
                </c:pt>
                <c:pt idx="11">
                  <c:v>78.486503822222232</c:v>
                </c:pt>
                <c:pt idx="12">
                  <c:v>8.3644586666666747</c:v>
                </c:pt>
                <c:pt idx="13">
                  <c:v>174.90083072000002</c:v>
                </c:pt>
                <c:pt idx="14">
                  <c:v>0</c:v>
                </c:pt>
                <c:pt idx="15">
                  <c:v>2.9275605333333341</c:v>
                </c:pt>
                <c:pt idx="16">
                  <c:v>31.58454444444445</c:v>
                </c:pt>
                <c:pt idx="17">
                  <c:v>0</c:v>
                </c:pt>
                <c:pt idx="18">
                  <c:v>0</c:v>
                </c:pt>
                <c:pt idx="19">
                  <c:v>25.877544000000004</c:v>
                </c:pt>
                <c:pt idx="20">
                  <c:v>0</c:v>
                </c:pt>
                <c:pt idx="21">
                  <c:v>0</c:v>
                </c:pt>
                <c:pt idx="22">
                  <c:v>0</c:v>
                </c:pt>
                <c:pt idx="23">
                  <c:v>12.300674509803946</c:v>
                </c:pt>
                <c:pt idx="24">
                  <c:v>6.9703822222222307</c:v>
                </c:pt>
                <c:pt idx="25">
                  <c:v>0</c:v>
                </c:pt>
                <c:pt idx="26">
                  <c:v>30.495422222222178</c:v>
                </c:pt>
              </c:numCache>
            </c:numRef>
          </c:yVal>
        </c:ser>
        <c:axId val="36358784"/>
        <c:axId val="36836480"/>
      </c:scatterChart>
      <c:valAx>
        <c:axId val="36358784"/>
        <c:scaling>
          <c:orientation val="minMax"/>
        </c:scaling>
        <c:axPos val="b"/>
        <c:title>
          <c:tx>
            <c:rich>
              <a:bodyPr/>
              <a:lstStyle/>
              <a:p>
                <a:pPr>
                  <a:defRPr b="0"/>
                </a:pPr>
                <a:r>
                  <a:rPr lang="en-US" b="0"/>
                  <a:t>Segment</a:t>
                </a:r>
                <a:r>
                  <a:rPr lang="en-US" b="0" baseline="0"/>
                  <a:t> slope (percent)</a:t>
                </a:r>
                <a:endParaRPr lang="en-US" b="0"/>
              </a:p>
            </c:rich>
          </c:tx>
        </c:title>
        <c:numFmt formatCode="General" sourceLinked="1"/>
        <c:tickLblPos val="nextTo"/>
        <c:txPr>
          <a:bodyPr/>
          <a:lstStyle/>
          <a:p>
            <a:pPr>
              <a:defRPr sz="1200"/>
            </a:pPr>
            <a:endParaRPr lang="en-US"/>
          </a:p>
        </c:txPr>
        <c:crossAx val="36836480"/>
        <c:crosses val="autoZero"/>
        <c:crossBetween val="midCat"/>
      </c:valAx>
      <c:valAx>
        <c:axId val="36836480"/>
        <c:scaling>
          <c:orientation val="minMax"/>
        </c:scaling>
        <c:axPos val="l"/>
        <c:majorGridlines/>
        <c:title>
          <c:tx>
            <c:rich>
              <a:bodyPr rot="-5400000" vert="horz"/>
              <a:lstStyle/>
              <a:p>
                <a:pPr>
                  <a:defRPr b="0"/>
                </a:pPr>
                <a:r>
                  <a:rPr lang="en-US" b="0"/>
                  <a:t>Tons/mile/year</a:t>
                </a:r>
              </a:p>
            </c:rich>
          </c:tx>
        </c:title>
        <c:numFmt formatCode="0" sourceLinked="0"/>
        <c:tickLblPos val="nextTo"/>
        <c:txPr>
          <a:bodyPr/>
          <a:lstStyle/>
          <a:p>
            <a:pPr>
              <a:defRPr sz="1200"/>
            </a:pPr>
            <a:endParaRPr lang="en-US"/>
          </a:p>
        </c:txPr>
        <c:crossAx val="36358784"/>
        <c:crosses val="autoZero"/>
        <c:crossBetween val="midCat"/>
      </c:valAx>
    </c:plotArea>
    <c:legend>
      <c:legendPos val="r"/>
      <c:layout>
        <c:manualLayout>
          <c:xMode val="edge"/>
          <c:yMode val="edge"/>
          <c:x val="0.6766034276036943"/>
          <c:y val="0.11670982303682628"/>
          <c:w val="0.29334456294348926"/>
          <c:h val="0.25679525353448429"/>
        </c:manualLayout>
      </c:layout>
      <c:spPr>
        <a:solidFill>
          <a:schemeClr val="bg1"/>
        </a:solidFill>
        <a:ln>
          <a:solidFill>
            <a:schemeClr val="tx1"/>
          </a:solidFill>
        </a:ln>
      </c:spPr>
      <c:txPr>
        <a:bodyPr/>
        <a:lstStyle/>
        <a:p>
          <a:pPr>
            <a:defRPr sz="1000"/>
          </a:pPr>
          <a:endParaRPr lang="en-US"/>
        </a:p>
      </c:txPr>
    </c:legend>
    <c:plotVisOnly val="1"/>
  </c:chart>
  <c:spPr>
    <a:solidFill>
      <a:prstClr val="white"/>
    </a:solidFill>
    <a:ln>
      <a:solidFill>
        <a:prstClr val="black"/>
      </a:solidFill>
    </a:ln>
  </c:spPr>
  <c:txPr>
    <a:bodyPr/>
    <a:lstStyle/>
    <a:p>
      <a:pPr>
        <a:defRPr sz="1400"/>
      </a:pPr>
      <a:endParaRPr lang="en-US"/>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sz="1200"/>
            </a:pPr>
            <a:r>
              <a:rPr lang="en-US" sz="1200"/>
              <a:t>Estimated Annual Yields</a:t>
            </a:r>
            <a:r>
              <a:rPr lang="en-US" sz="1200" baseline="0"/>
              <a:t> from Stream </a:t>
            </a:r>
            <a:r>
              <a:rPr lang="en-US" sz="1200"/>
              <a:t>Bank Erosion</a:t>
            </a:r>
          </a:p>
        </c:rich>
      </c:tx>
    </c:title>
    <c:plotArea>
      <c:layout>
        <c:manualLayout>
          <c:layoutTarget val="inner"/>
          <c:xMode val="edge"/>
          <c:yMode val="edge"/>
          <c:x val="0.16496987791166384"/>
          <c:y val="0.16078431372549068"/>
          <c:w val="0.77494703583615665"/>
          <c:h val="0.58835380871508658"/>
        </c:manualLayout>
      </c:layout>
      <c:scatterChart>
        <c:scatterStyle val="lineMarker"/>
        <c:ser>
          <c:idx val="0"/>
          <c:order val="0"/>
          <c:tx>
            <c:v>Silver Spring Creek</c:v>
          </c:tx>
          <c:spPr>
            <a:ln w="28575">
              <a:noFill/>
            </a:ln>
          </c:spPr>
          <c:marker>
            <c:symbol val="triangle"/>
            <c:size val="5"/>
            <c:spPr>
              <a:solidFill>
                <a:srgbClr val="0070C0"/>
              </a:solidFill>
              <a:ln w="6350">
                <a:solidFill>
                  <a:prstClr val="black"/>
                </a:solidFill>
              </a:ln>
            </c:spPr>
          </c:marker>
          <c:xVal>
            <c:numRef>
              <c:f>Erosion!$E$13:$E$27</c:f>
              <c:numCache>
                <c:formatCode>General</c:formatCode>
                <c:ptCount val="15"/>
                <c:pt idx="0">
                  <c:v>6.5153198707699795</c:v>
                </c:pt>
                <c:pt idx="1">
                  <c:v>6.2842211264849954</c:v>
                </c:pt>
                <c:pt idx="2">
                  <c:v>1.1343202651522397</c:v>
                </c:pt>
                <c:pt idx="3">
                  <c:v>0.69080510172801335</c:v>
                </c:pt>
                <c:pt idx="4">
                  <c:v>1.0830694507284697</c:v>
                </c:pt>
                <c:pt idx="5">
                  <c:v>0.20188818547989262</c:v>
                </c:pt>
                <c:pt idx="6">
                  <c:v>0.22658443784722646</c:v>
                </c:pt>
                <c:pt idx="7" formatCode="0.000">
                  <c:v>5.3632678639863401E-2</c:v>
                </c:pt>
                <c:pt idx="8">
                  <c:v>0.28886117161270736</c:v>
                </c:pt>
                <c:pt idx="9">
                  <c:v>0.33118955125454413</c:v>
                </c:pt>
                <c:pt idx="10">
                  <c:v>3.1620650950006777</c:v>
                </c:pt>
                <c:pt idx="11">
                  <c:v>4.0381231707074576</c:v>
                </c:pt>
                <c:pt idx="12">
                  <c:v>0.4538283381812559</c:v>
                </c:pt>
                <c:pt idx="13">
                  <c:v>4.2923023298262475</c:v>
                </c:pt>
                <c:pt idx="14">
                  <c:v>0.24725827792678579</c:v>
                </c:pt>
              </c:numCache>
            </c:numRef>
          </c:xVal>
          <c:yVal>
            <c:numRef>
              <c:f>Erosion!$K$13:$K$27</c:f>
              <c:numCache>
                <c:formatCode>0.0</c:formatCode>
                <c:ptCount val="15"/>
                <c:pt idx="0">
                  <c:v>243.61659259259233</c:v>
                </c:pt>
                <c:pt idx="1">
                  <c:v>78.518783963811131</c:v>
                </c:pt>
                <c:pt idx="2">
                  <c:v>44.661627350427345</c:v>
                </c:pt>
                <c:pt idx="3">
                  <c:v>45.316828120345484</c:v>
                </c:pt>
                <c:pt idx="4">
                  <c:v>100.03789300411538</c:v>
                </c:pt>
                <c:pt idx="5">
                  <c:v>0</c:v>
                </c:pt>
                <c:pt idx="6">
                  <c:v>6.3895170370370309</c:v>
                </c:pt>
                <c:pt idx="7">
                  <c:v>0</c:v>
                </c:pt>
                <c:pt idx="8">
                  <c:v>71.185028444444328</c:v>
                </c:pt>
                <c:pt idx="9">
                  <c:v>6.7281681681681702</c:v>
                </c:pt>
                <c:pt idx="10">
                  <c:v>90.482199703703714</c:v>
                </c:pt>
                <c:pt idx="11">
                  <c:v>12.33695968534907</c:v>
                </c:pt>
                <c:pt idx="12">
                  <c:v>7.4931608888888892</c:v>
                </c:pt>
                <c:pt idx="13">
                  <c:v>155.61450022862351</c:v>
                </c:pt>
                <c:pt idx="14">
                  <c:v>47.224339555555559</c:v>
                </c:pt>
              </c:numCache>
            </c:numRef>
          </c:yVal>
        </c:ser>
        <c:ser>
          <c:idx val="1"/>
          <c:order val="1"/>
          <c:tx>
            <c:v>Smith-Conley</c:v>
          </c:tx>
          <c:spPr>
            <a:ln w="28575">
              <a:noFill/>
            </a:ln>
          </c:spPr>
          <c:marker>
            <c:symbol val="circle"/>
            <c:size val="5"/>
            <c:spPr>
              <a:solidFill>
                <a:schemeClr val="accent2"/>
              </a:solidFill>
              <a:ln w="6350">
                <a:solidFill>
                  <a:prstClr val="black"/>
                </a:solidFill>
              </a:ln>
            </c:spPr>
          </c:marker>
          <c:xVal>
            <c:numRef>
              <c:f>Erosion!$E$34:$E$62</c:f>
              <c:numCache>
                <c:formatCode>General</c:formatCode>
                <c:ptCount val="29"/>
                <c:pt idx="0">
                  <c:v>18.984674432304853</c:v>
                </c:pt>
                <c:pt idx="1">
                  <c:v>13.627228982625386</c:v>
                </c:pt>
                <c:pt idx="2">
                  <c:v>9.6458288475945189</c:v>
                </c:pt>
                <c:pt idx="3">
                  <c:v>3.9004298790626541</c:v>
                </c:pt>
                <c:pt idx="4">
                  <c:v>1.4908203590459113</c:v>
                </c:pt>
                <c:pt idx="5">
                  <c:v>0.60236338368612596</c:v>
                </c:pt>
                <c:pt idx="6">
                  <c:v>0.84961741477734098</c:v>
                </c:pt>
                <c:pt idx="7">
                  <c:v>2.876757224905953</c:v>
                </c:pt>
                <c:pt idx="8">
                  <c:v>0.25962165544830279</c:v>
                </c:pt>
                <c:pt idx="9">
                  <c:v>1.9740835819496294</c:v>
                </c:pt>
                <c:pt idx="10">
                  <c:v>1.7366044992178138</c:v>
                </c:pt>
                <c:pt idx="11">
                  <c:v>0.64275005561968679</c:v>
                </c:pt>
                <c:pt idx="12">
                  <c:v>0.12386736413958498</c:v>
                </c:pt>
                <c:pt idx="13">
                  <c:v>2.5214088750746178</c:v>
                </c:pt>
                <c:pt idx="14">
                  <c:v>0.17349848006608146</c:v>
                </c:pt>
                <c:pt idx="15">
                  <c:v>1.2054456895923098</c:v>
                </c:pt>
                <c:pt idx="16">
                  <c:v>0.55795622997089989</c:v>
                </c:pt>
                <c:pt idx="17">
                  <c:v>0.302443087596516</c:v>
                </c:pt>
                <c:pt idx="18">
                  <c:v>4.7957830250843463</c:v>
                </c:pt>
                <c:pt idx="19">
                  <c:v>0.27384141186211397</c:v>
                </c:pt>
                <c:pt idx="20">
                  <c:v>0.37822065562833301</c:v>
                </c:pt>
                <c:pt idx="21">
                  <c:v>0.17807147403727699</c:v>
                </c:pt>
                <c:pt idx="22">
                  <c:v>0.21826316438054119</c:v>
                </c:pt>
                <c:pt idx="23">
                  <c:v>0.28729475549030975</c:v>
                </c:pt>
                <c:pt idx="24">
                  <c:v>7.7323134974294092E-2</c:v>
                </c:pt>
                <c:pt idx="25">
                  <c:v>0.85848849798252502</c:v>
                </c:pt>
                <c:pt idx="26">
                  <c:v>0.14036705380229142</c:v>
                </c:pt>
                <c:pt idx="27">
                  <c:v>2.20478232466724</c:v>
                </c:pt>
                <c:pt idx="28">
                  <c:v>0.56857017832181</c:v>
                </c:pt>
              </c:numCache>
            </c:numRef>
          </c:xVal>
          <c:yVal>
            <c:numRef>
              <c:f>Erosion!$K$34:$K$62</c:f>
              <c:numCache>
                <c:formatCode>0.0</c:formatCode>
                <c:ptCount val="29"/>
                <c:pt idx="0">
                  <c:v>78.997665185185369</c:v>
                </c:pt>
                <c:pt idx="1">
                  <c:v>2.1840530962962972</c:v>
                </c:pt>
                <c:pt idx="2">
                  <c:v>130.76437048888874</c:v>
                </c:pt>
                <c:pt idx="3">
                  <c:v>7.5280127999999955</c:v>
                </c:pt>
                <c:pt idx="4">
                  <c:v>69.703822222222229</c:v>
                </c:pt>
                <c:pt idx="5">
                  <c:v>0</c:v>
                </c:pt>
                <c:pt idx="6">
                  <c:v>27.881528888888887</c:v>
                </c:pt>
                <c:pt idx="7">
                  <c:v>21.956704000000002</c:v>
                </c:pt>
                <c:pt idx="8">
                  <c:v>12.633817777777768</c:v>
                </c:pt>
                <c:pt idx="9">
                  <c:v>9.235756444444446</c:v>
                </c:pt>
                <c:pt idx="10">
                  <c:v>5.2858731851851939</c:v>
                </c:pt>
                <c:pt idx="11">
                  <c:v>0</c:v>
                </c:pt>
                <c:pt idx="12">
                  <c:v>0</c:v>
                </c:pt>
                <c:pt idx="13">
                  <c:v>41.822293333333334</c:v>
                </c:pt>
                <c:pt idx="14">
                  <c:v>30.204989629629637</c:v>
                </c:pt>
                <c:pt idx="15">
                  <c:v>245.68273872592601</c:v>
                </c:pt>
                <c:pt idx="16">
                  <c:v>45.133224888888911</c:v>
                </c:pt>
                <c:pt idx="17">
                  <c:v>1.8297253333333336</c:v>
                </c:pt>
                <c:pt idx="18">
                  <c:v>48.548712177777844</c:v>
                </c:pt>
                <c:pt idx="19">
                  <c:v>104.55573333333319</c:v>
                </c:pt>
                <c:pt idx="20">
                  <c:v>36.594506666666597</c:v>
                </c:pt>
                <c:pt idx="21">
                  <c:v>0</c:v>
                </c:pt>
                <c:pt idx="22">
                  <c:v>79.578530370370359</c:v>
                </c:pt>
                <c:pt idx="23">
                  <c:v>0</c:v>
                </c:pt>
                <c:pt idx="24">
                  <c:v>0</c:v>
                </c:pt>
                <c:pt idx="25">
                  <c:v>0</c:v>
                </c:pt>
                <c:pt idx="26">
                  <c:v>9.7585351111111134</c:v>
                </c:pt>
                <c:pt idx="27">
                  <c:v>4.5307484444444528</c:v>
                </c:pt>
                <c:pt idx="28">
                  <c:v>0</c:v>
                </c:pt>
              </c:numCache>
            </c:numRef>
          </c:yVal>
        </c:ser>
        <c:ser>
          <c:idx val="2"/>
          <c:order val="2"/>
          <c:tx>
            <c:v>Pleasant Valley</c:v>
          </c:tx>
          <c:spPr>
            <a:ln w="28575">
              <a:noFill/>
            </a:ln>
          </c:spPr>
          <c:marker>
            <c:symbol val="square"/>
            <c:size val="5"/>
            <c:spPr>
              <a:solidFill>
                <a:schemeClr val="accent3"/>
              </a:solidFill>
              <a:ln w="6350">
                <a:solidFill>
                  <a:prstClr val="black"/>
                </a:solidFill>
              </a:ln>
            </c:spPr>
          </c:marker>
          <c:xVal>
            <c:numRef>
              <c:f>Erosion!$E$69:$E$95</c:f>
              <c:numCache>
                <c:formatCode>General</c:formatCode>
                <c:ptCount val="27"/>
                <c:pt idx="0">
                  <c:v>19.14590219965579</c:v>
                </c:pt>
                <c:pt idx="1">
                  <c:v>9.6927375571979457</c:v>
                </c:pt>
                <c:pt idx="2">
                  <c:v>5.5420683051506794</c:v>
                </c:pt>
                <c:pt idx="3">
                  <c:v>5.2898366450256304</c:v>
                </c:pt>
                <c:pt idx="4">
                  <c:v>8.064111932174681</c:v>
                </c:pt>
                <c:pt idx="5">
                  <c:v>1.6326499678264961</c:v>
                </c:pt>
                <c:pt idx="6">
                  <c:v>2.9579301845076382</c:v>
                </c:pt>
                <c:pt idx="7">
                  <c:v>2.1529338240416069</c:v>
                </c:pt>
                <c:pt idx="8">
                  <c:v>3.7752607714939996</c:v>
                </c:pt>
                <c:pt idx="9">
                  <c:v>0.38351720504549547</c:v>
                </c:pt>
                <c:pt idx="10">
                  <c:v>8.9095868568881453</c:v>
                </c:pt>
                <c:pt idx="11">
                  <c:v>1.31658519606046</c:v>
                </c:pt>
                <c:pt idx="12">
                  <c:v>1.08177716806461</c:v>
                </c:pt>
                <c:pt idx="13">
                  <c:v>0.43250777749021047</c:v>
                </c:pt>
                <c:pt idx="14">
                  <c:v>0.16803706502702626</c:v>
                </c:pt>
                <c:pt idx="15">
                  <c:v>1.4014658946950198</c:v>
                </c:pt>
                <c:pt idx="16">
                  <c:v>0.62121134667987143</c:v>
                </c:pt>
                <c:pt idx="17">
                  <c:v>0.16904710827496999</c:v>
                </c:pt>
                <c:pt idx="18">
                  <c:v>3.3288809225841578</c:v>
                </c:pt>
                <c:pt idx="19">
                  <c:v>0.29757626988232178</c:v>
                </c:pt>
                <c:pt idx="20">
                  <c:v>0.51359425020827765</c:v>
                </c:pt>
                <c:pt idx="21">
                  <c:v>0.13415930328988887</c:v>
                </c:pt>
                <c:pt idx="22">
                  <c:v>7.6116189277813975</c:v>
                </c:pt>
                <c:pt idx="23">
                  <c:v>2.7849355677590577E-2</c:v>
                </c:pt>
                <c:pt idx="24">
                  <c:v>2.1083807237102792</c:v>
                </c:pt>
                <c:pt idx="25">
                  <c:v>0.33102314161001445</c:v>
                </c:pt>
                <c:pt idx="26">
                  <c:v>0.14595511034949826</c:v>
                </c:pt>
              </c:numCache>
            </c:numRef>
          </c:xVal>
          <c:yVal>
            <c:numRef>
              <c:f>Erosion!$K$69:$K$95</c:f>
              <c:numCache>
                <c:formatCode>0.0</c:formatCode>
                <c:ptCount val="27"/>
                <c:pt idx="0">
                  <c:v>0</c:v>
                </c:pt>
                <c:pt idx="1">
                  <c:v>24.396337777777752</c:v>
                </c:pt>
                <c:pt idx="2">
                  <c:v>0</c:v>
                </c:pt>
                <c:pt idx="3">
                  <c:v>11.222315377777781</c:v>
                </c:pt>
                <c:pt idx="4">
                  <c:v>0</c:v>
                </c:pt>
                <c:pt idx="5">
                  <c:v>10.455573333333348</c:v>
                </c:pt>
                <c:pt idx="6">
                  <c:v>12.944995555555558</c:v>
                </c:pt>
                <c:pt idx="7">
                  <c:v>8.7129777777777679</c:v>
                </c:pt>
                <c:pt idx="8">
                  <c:v>1.5892471466666684</c:v>
                </c:pt>
                <c:pt idx="9">
                  <c:v>16.085497435897427</c:v>
                </c:pt>
                <c:pt idx="10">
                  <c:v>0</c:v>
                </c:pt>
                <c:pt idx="11">
                  <c:v>78.486503822222232</c:v>
                </c:pt>
                <c:pt idx="12">
                  <c:v>8.3644586666666747</c:v>
                </c:pt>
                <c:pt idx="13">
                  <c:v>174.90083072000002</c:v>
                </c:pt>
                <c:pt idx="14">
                  <c:v>0</c:v>
                </c:pt>
                <c:pt idx="15">
                  <c:v>2.9275605333333341</c:v>
                </c:pt>
                <c:pt idx="16">
                  <c:v>31.58454444444445</c:v>
                </c:pt>
                <c:pt idx="17">
                  <c:v>0</c:v>
                </c:pt>
                <c:pt idx="18">
                  <c:v>0</c:v>
                </c:pt>
                <c:pt idx="19">
                  <c:v>25.877544000000004</c:v>
                </c:pt>
                <c:pt idx="20">
                  <c:v>0</c:v>
                </c:pt>
                <c:pt idx="21">
                  <c:v>0</c:v>
                </c:pt>
                <c:pt idx="22">
                  <c:v>0</c:v>
                </c:pt>
                <c:pt idx="23">
                  <c:v>12.300674509803946</c:v>
                </c:pt>
                <c:pt idx="24">
                  <c:v>6.9703822222222307</c:v>
                </c:pt>
                <c:pt idx="25">
                  <c:v>0</c:v>
                </c:pt>
                <c:pt idx="26">
                  <c:v>30.495422222222178</c:v>
                </c:pt>
              </c:numCache>
            </c:numRef>
          </c:yVal>
        </c:ser>
        <c:axId val="36894976"/>
        <c:axId val="37106432"/>
      </c:scatterChart>
      <c:valAx>
        <c:axId val="36894976"/>
        <c:scaling>
          <c:orientation val="minMax"/>
        </c:scaling>
        <c:axPos val="b"/>
        <c:title>
          <c:tx>
            <c:rich>
              <a:bodyPr/>
              <a:lstStyle/>
              <a:p>
                <a:pPr>
                  <a:defRPr b="0"/>
                </a:pPr>
                <a:r>
                  <a:rPr lang="en-US" b="0"/>
                  <a:t>Drainage Area (Square</a:t>
                </a:r>
                <a:r>
                  <a:rPr lang="en-US" b="0" baseline="0"/>
                  <a:t> Miles</a:t>
                </a:r>
                <a:r>
                  <a:rPr lang="en-US" b="0"/>
                  <a:t>)</a:t>
                </a:r>
              </a:p>
            </c:rich>
          </c:tx>
        </c:title>
        <c:numFmt formatCode="General" sourceLinked="1"/>
        <c:tickLblPos val="nextTo"/>
        <c:txPr>
          <a:bodyPr/>
          <a:lstStyle/>
          <a:p>
            <a:pPr>
              <a:defRPr sz="1200"/>
            </a:pPr>
            <a:endParaRPr lang="en-US"/>
          </a:p>
        </c:txPr>
        <c:crossAx val="37106432"/>
        <c:crosses val="autoZero"/>
        <c:crossBetween val="midCat"/>
      </c:valAx>
      <c:valAx>
        <c:axId val="37106432"/>
        <c:scaling>
          <c:orientation val="minMax"/>
        </c:scaling>
        <c:axPos val="l"/>
        <c:majorGridlines/>
        <c:title>
          <c:tx>
            <c:rich>
              <a:bodyPr rot="-5400000" vert="horz"/>
              <a:lstStyle/>
              <a:p>
                <a:pPr>
                  <a:defRPr b="0"/>
                </a:pPr>
                <a:r>
                  <a:rPr lang="en-US" b="0"/>
                  <a:t>Tons/mile/year</a:t>
                </a:r>
              </a:p>
            </c:rich>
          </c:tx>
        </c:title>
        <c:numFmt formatCode="0" sourceLinked="0"/>
        <c:tickLblPos val="nextTo"/>
        <c:txPr>
          <a:bodyPr/>
          <a:lstStyle/>
          <a:p>
            <a:pPr>
              <a:defRPr sz="1200"/>
            </a:pPr>
            <a:endParaRPr lang="en-US"/>
          </a:p>
        </c:txPr>
        <c:crossAx val="36894976"/>
        <c:crosses val="autoZero"/>
        <c:crossBetween val="midCat"/>
      </c:valAx>
    </c:plotArea>
    <c:legend>
      <c:legendPos val="r"/>
      <c:layout>
        <c:manualLayout>
          <c:xMode val="edge"/>
          <c:yMode val="edge"/>
          <c:x val="0.67660342760369374"/>
          <c:y val="0.11670982303682628"/>
          <c:w val="0.29334456294348904"/>
          <c:h val="0.25679525353448429"/>
        </c:manualLayout>
      </c:layout>
      <c:spPr>
        <a:solidFill>
          <a:schemeClr val="bg1"/>
        </a:solidFill>
        <a:ln>
          <a:solidFill>
            <a:schemeClr val="tx1"/>
          </a:solidFill>
        </a:ln>
      </c:spPr>
      <c:txPr>
        <a:bodyPr/>
        <a:lstStyle/>
        <a:p>
          <a:pPr>
            <a:defRPr sz="1000"/>
          </a:pPr>
          <a:endParaRPr lang="en-US"/>
        </a:p>
      </c:txPr>
    </c:legend>
    <c:plotVisOnly val="1"/>
  </c:chart>
  <c:spPr>
    <a:solidFill>
      <a:schemeClr val="bg1"/>
    </a:solidFill>
    <a:ln>
      <a:solidFill>
        <a:prstClr val="black"/>
      </a:solidFill>
    </a:ln>
  </c:spPr>
  <c:txPr>
    <a:bodyPr/>
    <a:lstStyle/>
    <a:p>
      <a:pPr>
        <a:defRPr sz="1400"/>
      </a:pPr>
      <a:endParaRPr lang="en-US"/>
    </a:p>
  </c:txPr>
  <c:externalData r:id="rId1"/>
</c:chartSpace>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vl1pPr>
          </a:lstStyle>
          <a:p>
            <a:pPr>
              <a:defRPr/>
            </a:pPr>
            <a:fld id="{D3F62C8F-904D-4C30-BCFF-D791791220D9}" type="datetimeFigureOut">
              <a:rPr lang="en-US"/>
              <a:pPr>
                <a:defRPr/>
              </a:pPr>
              <a:t>12/03/2010</a:t>
            </a:fld>
            <a:endParaRPr lang="en-US"/>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vl1pPr>
          </a:lstStyle>
          <a:p>
            <a:pPr>
              <a:defRPr/>
            </a:pPr>
            <a:endParaRPr lang="en-US"/>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lvl1pPr>
          </a:lstStyle>
          <a:p>
            <a:pPr>
              <a:defRPr/>
            </a:pPr>
            <a:fld id="{052970DD-6829-4638-960B-9801D7047619}"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vl1pPr>
          </a:lstStyle>
          <a:p>
            <a:pPr>
              <a:defRPr/>
            </a:pPr>
            <a:endParaRPr lang="en-US"/>
          </a:p>
        </p:txBody>
      </p:sp>
      <p:sp>
        <p:nvSpPr>
          <p:cNvPr id="30723" name="Rectangle 3"/>
          <p:cNvSpPr>
            <a:spLocks noGrp="1" noChangeArrowheads="1"/>
          </p:cNvSpPr>
          <p:nvPr>
            <p:ph type="dt" idx="1"/>
          </p:nvPr>
        </p:nvSpPr>
        <p:spPr bwMode="auto">
          <a:xfrm>
            <a:off x="3970338"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fld id="{1B14BBDE-9137-4B5A-8C46-4C35943E20FE}" type="datetimeFigureOut">
              <a:rPr lang="en-US"/>
              <a:pPr>
                <a:defRPr/>
              </a:pPr>
              <a:t>12/03/2010</a:t>
            </a:fld>
            <a:endParaRPr lang="en-US"/>
          </a:p>
        </p:txBody>
      </p:sp>
      <p:sp>
        <p:nvSpPr>
          <p:cNvPr id="13316"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p:spPr>
      </p:sp>
      <p:sp>
        <p:nvSpPr>
          <p:cNvPr id="30725" name="Rectangle 5"/>
          <p:cNvSpPr>
            <a:spLocks noGrp="1" noChangeArrowheads="1"/>
          </p:cNvSpPr>
          <p:nvPr>
            <p:ph type="body" sz="quarter" idx="3"/>
          </p:nvPr>
        </p:nvSpPr>
        <p:spPr bwMode="auto">
          <a:xfrm>
            <a:off x="701675" y="4416425"/>
            <a:ext cx="5607050" cy="4183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26" name="Rectangle 6"/>
          <p:cNvSpPr>
            <a:spLocks noGrp="1" noChangeArrowheads="1"/>
          </p:cNvSpPr>
          <p:nvPr>
            <p:ph type="ftr" sz="quarter" idx="4"/>
          </p:nvPr>
        </p:nvSpPr>
        <p:spPr bwMode="auto">
          <a:xfrm>
            <a:off x="0"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vl1pPr>
          </a:lstStyle>
          <a:p>
            <a:pPr>
              <a:defRPr/>
            </a:pPr>
            <a:endParaRPr lang="en-US"/>
          </a:p>
        </p:txBody>
      </p:sp>
      <p:sp>
        <p:nvSpPr>
          <p:cNvPr id="30727" name="Rectangle 7"/>
          <p:cNvSpPr>
            <a:spLocks noGrp="1" noChangeArrowheads="1"/>
          </p:cNvSpPr>
          <p:nvPr>
            <p:ph type="sldNum" sz="quarter" idx="5"/>
          </p:nvPr>
        </p:nvSpPr>
        <p:spPr bwMode="auto">
          <a:xfrm>
            <a:off x="3970338"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C2FC291E-0618-4CCD-A535-08A8A79059F4}"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Rot="1" noChangeAspect="1" noChangeArrowheads="1" noTextEdit="1"/>
          </p:cNvSpPr>
          <p:nvPr>
            <p:ph type="sldImg"/>
          </p:nvPr>
        </p:nvSpPr>
        <p:spPr>
          <a:ln/>
        </p:spPr>
      </p:sp>
      <p:sp>
        <p:nvSpPr>
          <p:cNvPr id="16386" name="Rectangle 3"/>
          <p:cNvSpPr>
            <a:spLocks noGrp="1" noChangeArrowheads="1"/>
          </p:cNvSpPr>
          <p:nvPr>
            <p:ph type="body" idx="1"/>
          </p:nvPr>
        </p:nvSpPr>
        <p:spPr>
          <a:noFill/>
          <a:ln/>
        </p:spPr>
        <p:txBody>
          <a:bodyPr/>
          <a:lstStyle/>
          <a:p>
            <a:pPr eaLnBrk="1" hangingPunct="1"/>
            <a:r>
              <a:rPr lang="en-US" smtClean="0"/>
              <a:t>Introduce a new integrated, multi-disciplinary study. Handouts in back from 75</a:t>
            </a:r>
            <a:r>
              <a:rPr lang="en-US" baseline="30000" smtClean="0"/>
              <a:t>th</a:t>
            </a:r>
            <a:r>
              <a:rPr lang="en-US" smtClean="0"/>
              <a:t> anniversary.</a:t>
            </a:r>
          </a:p>
          <a:p>
            <a:pPr eaLnBrk="1" hangingPunct="1"/>
            <a:r>
              <a:rPr lang="en-US" smtClean="0"/>
              <a:t>HAVE 15 MINUTES TOTAL, 12 MINUTES FOR PRESENTATION AND 3 MINUTES FOR QUESTIONS</a:t>
            </a:r>
          </a:p>
          <a:p>
            <a:pPr eaLnBrk="1" hangingPunct="1"/>
            <a:r>
              <a:rPr lang="en-US" smtClean="0"/>
              <a:t>We are examining the role of channel processes and legacy sediment in the delivery of phosphorus and sediment to the Upper Mississippi River as part of a targeted phosphorus reduction project in the Pecatonica River headwaters in the southwest Wisconsin Driftless Area…</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a:ln/>
        </p:spPr>
      </p:sp>
      <p:sp>
        <p:nvSpPr>
          <p:cNvPr id="19458" name="Notes Placeholder 2"/>
          <p:cNvSpPr>
            <a:spLocks noGrp="1"/>
          </p:cNvSpPr>
          <p:nvPr>
            <p:ph type="body" idx="1"/>
          </p:nvPr>
        </p:nvSpPr>
        <p:spPr>
          <a:noFill/>
          <a:ln/>
        </p:spPr>
        <p:txBody>
          <a:bodyPr lIns="91435" tIns="45718" rIns="91435" bIns="45718"/>
          <a:lstStyle/>
          <a:p>
            <a:r>
              <a:rPr lang="en-US" smtClean="0"/>
              <a:t>Results from the SPARROW model suggest that potential for sediment-bound phosphorus yields to streams is high. This model is one attempt to connect what is happening in the fields with stream water quality.</a:t>
            </a:r>
          </a:p>
        </p:txBody>
      </p:sp>
      <p:sp>
        <p:nvSpPr>
          <p:cNvPr id="19459" name="Slide Number Placeholder 3"/>
          <p:cNvSpPr txBox="1">
            <a:spLocks noGrp="1"/>
          </p:cNvSpPr>
          <p:nvPr/>
        </p:nvSpPr>
        <p:spPr bwMode="auto">
          <a:xfrm>
            <a:off x="3970338" y="8829675"/>
            <a:ext cx="3038475" cy="465138"/>
          </a:xfrm>
          <a:prstGeom prst="rect">
            <a:avLst/>
          </a:prstGeom>
          <a:noFill/>
          <a:ln w="9525">
            <a:noFill/>
            <a:miter lim="800000"/>
            <a:headEnd/>
            <a:tailEnd/>
          </a:ln>
        </p:spPr>
        <p:txBody>
          <a:bodyPr lIns="91435" tIns="45718" rIns="91435" bIns="45718" anchor="b"/>
          <a:lstStyle/>
          <a:p>
            <a:pPr algn="r" defTabSz="896938" eaLnBrk="0" hangingPunct="0"/>
            <a:fld id="{88A6F789-847A-4E81-B866-CD341EC318D3}" type="slidenum">
              <a:rPr lang="en-US" sz="1200"/>
              <a:pPr algn="r" defTabSz="896938" eaLnBrk="0" hangingPunct="0"/>
              <a:t>2</a:t>
            </a:fld>
            <a:endParaRPr lang="en-US"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Image Placeholder 1"/>
          <p:cNvSpPr>
            <a:spLocks noGrp="1" noRot="1" noChangeAspect="1" noTextEdit="1"/>
          </p:cNvSpPr>
          <p:nvPr>
            <p:ph type="sldImg"/>
          </p:nvPr>
        </p:nvSpPr>
        <p:spPr>
          <a:ln/>
        </p:spPr>
      </p:sp>
      <p:sp>
        <p:nvSpPr>
          <p:cNvPr id="21506" name="Notes Placeholder 2"/>
          <p:cNvSpPr>
            <a:spLocks noGrp="1"/>
          </p:cNvSpPr>
          <p:nvPr>
            <p:ph type="body" idx="1"/>
          </p:nvPr>
        </p:nvSpPr>
        <p:spPr>
          <a:noFill/>
          <a:ln/>
        </p:spPr>
        <p:txBody>
          <a:bodyPr/>
          <a:lstStyle/>
          <a:p>
            <a:r>
              <a:rPr lang="en-US" smtClean="0"/>
              <a:t>First, some historical background. Thanks to decades of best management practices to reduce soil erosion, sedimentation rates in the Driftless Area are about on order of magnitude less than what they were 60-70 years ago. A recent study of Halfway Creek (a tributary to the Upper Mississippi River in Western Wisconsin) showed that sedimentation rates in wetlands at its mouth indicate an order of magnitude reduction sedimentation following widespread adoption of soil conservation practices. Modern sedimentation rates are still double or triple pre-European settlement rates. ADD STATS ON YIELDS FOR FIELD TO WATERSHED</a:t>
            </a:r>
          </a:p>
        </p:txBody>
      </p:sp>
      <p:sp>
        <p:nvSpPr>
          <p:cNvPr id="21507" name="Slide Number Placeholder 3"/>
          <p:cNvSpPr>
            <a:spLocks noGrp="1"/>
          </p:cNvSpPr>
          <p:nvPr>
            <p:ph type="sldNum" sz="quarter" idx="5"/>
          </p:nvPr>
        </p:nvSpPr>
        <p:spPr>
          <a:noFill/>
        </p:spPr>
        <p:txBody>
          <a:bodyPr/>
          <a:lstStyle/>
          <a:p>
            <a:fld id="{D8F7D1D6-BB34-46AE-B1D8-7734C8EB9850}" type="slidenum">
              <a:rPr lang="en-US" smtClean="0"/>
              <a:pPr/>
              <a:t>3</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Slide Image Placeholder 1"/>
          <p:cNvSpPr>
            <a:spLocks noGrp="1" noRot="1" noChangeAspect="1" noTextEdit="1"/>
          </p:cNvSpPr>
          <p:nvPr>
            <p:ph type="sldImg"/>
          </p:nvPr>
        </p:nvSpPr>
        <p:spPr>
          <a:ln/>
        </p:spPr>
      </p:sp>
      <p:sp>
        <p:nvSpPr>
          <p:cNvPr id="23554" name="Notes Placeholder 2"/>
          <p:cNvSpPr>
            <a:spLocks noGrp="1"/>
          </p:cNvSpPr>
          <p:nvPr>
            <p:ph type="body" idx="1"/>
          </p:nvPr>
        </p:nvSpPr>
        <p:spPr>
          <a:noFill/>
          <a:ln/>
        </p:spPr>
        <p:txBody>
          <a:bodyPr/>
          <a:lstStyle/>
          <a:p>
            <a:r>
              <a:rPr lang="en-US" smtClean="0"/>
              <a:t>75+  years after major conservation efforts and almost 40 years after the Clean Water Act, siltation/sediment still the main cause for stream water-quality impairments. Whether you look at number of miles or number of water bodies, sediment is the #1 problem that remains on global and national levels as well as for WI and the Driftless area in the southwestern portion of the state. For SW WI, over 90% of listed impaired stream miles are habitat loss related to sedimentation (Grant, Platte, Sugar, Pecatonica) [Bob Hansis]. Impaired is a subset of assessed and assessed is a subset of total stream miles.</a:t>
            </a:r>
          </a:p>
          <a:p>
            <a:endParaRPr lang="en-US" smtClean="0"/>
          </a:p>
        </p:txBody>
      </p:sp>
      <p:sp>
        <p:nvSpPr>
          <p:cNvPr id="23555" name="Slide Number Placeholder 3"/>
          <p:cNvSpPr>
            <a:spLocks noGrp="1"/>
          </p:cNvSpPr>
          <p:nvPr>
            <p:ph type="sldNum" sz="quarter" idx="5"/>
          </p:nvPr>
        </p:nvSpPr>
        <p:spPr>
          <a:noFill/>
        </p:spPr>
        <p:txBody>
          <a:bodyPr/>
          <a:lstStyle/>
          <a:p>
            <a:fld id="{701F3834-704C-4799-8BDC-4E9766902B9B}" type="slidenum">
              <a:rPr lang="en-US" smtClean="0"/>
              <a:pPr/>
              <a:t>4</a:t>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Rot="1" noChangeAspect="1" noChangeArrowheads="1" noTextEdit="1"/>
          </p:cNvSpPr>
          <p:nvPr>
            <p:ph type="sldImg"/>
          </p:nvPr>
        </p:nvSpPr>
        <p:spPr>
          <a:ln/>
        </p:spPr>
      </p:sp>
      <p:sp>
        <p:nvSpPr>
          <p:cNvPr id="25602" name="Rectangle 3"/>
          <p:cNvSpPr>
            <a:spLocks noGrp="1" noChangeArrowheads="1"/>
          </p:cNvSpPr>
          <p:nvPr>
            <p:ph type="body" idx="1"/>
          </p:nvPr>
        </p:nvSpPr>
        <p:spPr>
          <a:noFill/>
          <a:ln/>
        </p:spPr>
        <p:txBody>
          <a:bodyPr/>
          <a:lstStyle/>
          <a:p>
            <a:pPr eaLnBrk="1" hangingPunct="1"/>
            <a:r>
              <a:rPr lang="en-US" smtClean="0"/>
              <a:t>BOB – GRAPHS, PHOTOS, BULLETS OF RELATION BEWTEN BIOLOGICAL INDICATORS AND SILTATION PROBLEMS</a:t>
            </a:r>
          </a:p>
          <a:p>
            <a:pPr eaLnBrk="1" hangingPunct="1"/>
            <a:endParaRPr lang="en-US" smtClean="0"/>
          </a:p>
          <a:p>
            <a:pPr eaLnBrk="1" hangingPunct="1"/>
            <a:r>
              <a:rPr lang="en-US" smtClean="0"/>
              <a:t>WI water quality report to congress—(click) 45% of impairments in Wisconsin are habitat losses due to sedimentation.  (click)</a:t>
            </a:r>
          </a:p>
          <a:p>
            <a:pPr eaLnBrk="1" hangingPunct="1"/>
            <a:r>
              <a:rPr lang="en-US" smtClean="0"/>
              <a:t>DNR methodology for 303-D listing (WISCALM) is to assess habitat (which includes some geo-morph principles) along with biological indicators.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noTextEdit="1"/>
          </p:cNvSpPr>
          <p:nvPr>
            <p:ph type="sldImg"/>
          </p:nvPr>
        </p:nvSpPr>
        <p:spPr>
          <a:ln/>
        </p:spPr>
      </p:sp>
      <p:sp>
        <p:nvSpPr>
          <p:cNvPr id="27650" name="Notes Placeholder 2"/>
          <p:cNvSpPr>
            <a:spLocks noGrp="1"/>
          </p:cNvSpPr>
          <p:nvPr>
            <p:ph type="body" idx="1"/>
          </p:nvPr>
        </p:nvSpPr>
        <p:spPr>
          <a:noFill/>
          <a:ln/>
        </p:spPr>
        <p:txBody>
          <a:bodyPr/>
          <a:lstStyle/>
          <a:p>
            <a:r>
              <a:rPr lang="en-US" smtClean="0"/>
              <a:t>Studies on the proportion of nutrient/sediment delivered from fields compared to channels are taking place in the WI Driftless Area. ADD ONE SENTENCE ON DRIFTLESS AREA. We’ve been working in three small watersheds between 10 and 20 square miles in the Upper Pecatonica River basin, a tributary to the Mississippi River. Recent studies have shown that working at the small watershed scale, or watersheds around 10-40 mi^2, is best for implementation of best management practices. This small watershed scale is a manageable size to be able to collect meaningful data and monitor and evaluate the effectiveness of the practices.</a:t>
            </a:r>
          </a:p>
        </p:txBody>
      </p:sp>
      <p:sp>
        <p:nvSpPr>
          <p:cNvPr id="27651" name="Slide Number Placeholder 3"/>
          <p:cNvSpPr>
            <a:spLocks noGrp="1"/>
          </p:cNvSpPr>
          <p:nvPr>
            <p:ph type="sldNum" sz="quarter" idx="5"/>
          </p:nvPr>
        </p:nvSpPr>
        <p:spPr>
          <a:noFill/>
        </p:spPr>
        <p:txBody>
          <a:bodyPr/>
          <a:lstStyle/>
          <a:p>
            <a:fld id="{437F78FD-70C4-4A85-8F2C-56847F684857}" type="slidenum">
              <a:rPr lang="en-US" smtClean="0"/>
              <a:pPr/>
              <a:t>6</a:t>
            </a:fld>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Rot="1" noChangeAspect="1" noChangeArrowheads="1" noTextEdit="1"/>
          </p:cNvSpPr>
          <p:nvPr>
            <p:ph type="sldImg"/>
          </p:nvPr>
        </p:nvSpPr>
        <p:spPr>
          <a:ln/>
        </p:spPr>
      </p:sp>
      <p:sp>
        <p:nvSpPr>
          <p:cNvPr id="29698" name="Rectangle 3"/>
          <p:cNvSpPr>
            <a:spLocks noGrp="1" noChangeArrowheads="1"/>
          </p:cNvSpPr>
          <p:nvPr>
            <p:ph type="body" idx="1"/>
          </p:nvPr>
        </p:nvSpPr>
        <p:spPr>
          <a:noFill/>
          <a:ln/>
        </p:spPr>
        <p:txBody>
          <a:bodyPr/>
          <a:lstStyle/>
          <a:p>
            <a:r>
              <a:rPr lang="en-US" smtClean="0"/>
              <a:t>Sources include farm field soil erosion,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Rot="1" noChangeAspect="1" noChangeArrowheads="1" noTextEdit="1"/>
          </p:cNvSpPr>
          <p:nvPr>
            <p:ph type="sldImg"/>
          </p:nvPr>
        </p:nvSpPr>
        <p:spPr>
          <a:ln/>
        </p:spPr>
      </p:sp>
      <p:sp>
        <p:nvSpPr>
          <p:cNvPr id="31746" name="Rectangle 3"/>
          <p:cNvSpPr>
            <a:spLocks noGrp="1" noChangeArrowheads="1"/>
          </p:cNvSpPr>
          <p:nvPr>
            <p:ph type="body" idx="1"/>
          </p:nvPr>
        </p:nvSpPr>
        <p:spPr>
          <a:noFill/>
          <a:ln/>
        </p:spPr>
        <p:txBody>
          <a:bodyPr/>
          <a:lstStyle/>
          <a:p>
            <a:r>
              <a:rPr lang="en-US" smtClean="0"/>
              <a:t>while sinks include floodplain deposition, and streambed deposition.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Rot="1" noChangeAspect="1" noChangeArrowheads="1" noTextEdit="1"/>
          </p:cNvSpPr>
          <p:nvPr>
            <p:ph type="sldImg"/>
          </p:nvPr>
        </p:nvSpPr>
        <p:spPr>
          <a:ln/>
        </p:spPr>
      </p:sp>
      <p:sp>
        <p:nvSpPr>
          <p:cNvPr id="33794" name="Rectangle 3"/>
          <p:cNvSpPr>
            <a:spLocks noGrp="1" noChangeArrowheads="1"/>
          </p:cNvSpPr>
          <p:nvPr>
            <p:ph type="body" idx="1"/>
          </p:nvPr>
        </p:nvSpPr>
        <p:spPr>
          <a:noFill/>
          <a:ln/>
        </p:spPr>
        <p:txBody>
          <a:bodyPr/>
          <a:lstStyle/>
          <a:p>
            <a:pPr eaLnBrk="1" hangingPunct="1"/>
            <a:r>
              <a:rPr lang="en-US" smtClean="0"/>
              <a:t>Geomorphic, sediment budget, and sediment fingerprinting methods have a nested design, with rapid channel assessments at 30 sites. These rapid assessments are augmented with measurements of surficial area of eroding banks and volume of fine sediment deposition. These factors are not usually included in watershed models of BMP evaluations. These studies will help in the understanding of what the loads are composed of at the watershed outlets. EPC0 = Equilibrium phosphorus concentration</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noTextEdit="1"/>
          </p:cNvSpPr>
          <p:nvPr>
            <p:ph type="sldImg"/>
          </p:nvPr>
        </p:nvSpPr>
        <p:spPr>
          <a:ln/>
        </p:spPr>
      </p:sp>
      <p:sp>
        <p:nvSpPr>
          <p:cNvPr id="35842" name="Notes Placeholder 2"/>
          <p:cNvSpPr>
            <a:spLocks noGrp="1"/>
          </p:cNvSpPr>
          <p:nvPr>
            <p:ph type="body" idx="1"/>
          </p:nvPr>
        </p:nvSpPr>
        <p:spPr>
          <a:noFill/>
          <a:ln/>
        </p:spPr>
        <p:txBody>
          <a:bodyPr/>
          <a:lstStyle/>
          <a:p>
            <a:r>
              <a:rPr lang="en-US" smtClean="0"/>
              <a:t>Loads and yields from watershed outlets give us what comes out of the pipe but does tell much about the process that got the sediment and nutrients to that point. Typically loads used to set TMDL goals (?) BOB EXPAND MORE ON THE LANGUAGE HERE Want to know more about how sediment and related P are stored and transported at various locations between the field and watershed outlet. [FAITH ADDED – 70-182 T/mi^2 is about 0.1 to 0.3 T/acre]</a:t>
            </a:r>
          </a:p>
        </p:txBody>
      </p:sp>
      <p:sp>
        <p:nvSpPr>
          <p:cNvPr id="35843" name="Slide Number Placeholder 3"/>
          <p:cNvSpPr>
            <a:spLocks noGrp="1"/>
          </p:cNvSpPr>
          <p:nvPr>
            <p:ph type="sldNum" sz="quarter" idx="5"/>
          </p:nvPr>
        </p:nvSpPr>
        <p:spPr>
          <a:noFill/>
        </p:spPr>
        <p:txBody>
          <a:bodyPr/>
          <a:lstStyle/>
          <a:p>
            <a:fld id="{196801AA-CBCA-4336-A3C8-328F59E0F3DE}" type="slidenum">
              <a:rPr lang="en-US" smtClean="0"/>
              <a:pPr/>
              <a:t>10</a:t>
            </a:fld>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Rot="1" noChangeAspect="1" noChangeArrowheads="1" noTextEdit="1"/>
          </p:cNvSpPr>
          <p:nvPr>
            <p:ph type="sldImg"/>
          </p:nvPr>
        </p:nvSpPr>
        <p:spPr>
          <a:ln/>
        </p:spPr>
      </p:sp>
      <p:sp>
        <p:nvSpPr>
          <p:cNvPr id="37890" name="Rectangle 3"/>
          <p:cNvSpPr>
            <a:spLocks noGrp="1" noChangeArrowheads="1"/>
          </p:cNvSpPr>
          <p:nvPr>
            <p:ph type="body" idx="1"/>
          </p:nvPr>
        </p:nvSpPr>
        <p:spPr>
          <a:noFill/>
          <a:ln/>
        </p:spPr>
        <p:txBody>
          <a:bodyPr/>
          <a:lstStyle/>
          <a:p>
            <a:r>
              <a:rPr lang="en-US" smtClean="0"/>
              <a:t>Preliminary estimates from upland calculations of expected field-scale soil erosion, based on the Revised USLE and soil testing for P concentrations. Gives idea of how much potential erosion and P yields we can expect at the field scale. These numbers are only for field-scale sheet and rill erosion. Does  not account for delivery/storage. Also can run as scenarios on how much we can expect to reduce amount through different management practices. Most p-budget models don’t account for grazed lands very well.</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Rot="1" noChangeAspect="1" noChangeArrowheads="1" noTextEdit="1"/>
          </p:cNvSpPr>
          <p:nvPr>
            <p:ph type="sldImg"/>
          </p:nvPr>
        </p:nvSpPr>
        <p:spPr>
          <a:ln/>
        </p:spPr>
      </p:sp>
      <p:sp>
        <p:nvSpPr>
          <p:cNvPr id="39938" name="Rectangle 3"/>
          <p:cNvSpPr>
            <a:spLocks noGrp="1" noChangeArrowheads="1"/>
          </p:cNvSpPr>
          <p:nvPr>
            <p:ph type="body" idx="1"/>
          </p:nvPr>
        </p:nvSpPr>
        <p:spPr>
          <a:noFill/>
          <a:ln/>
        </p:spPr>
        <p:txBody>
          <a:bodyPr lIns="91435" tIns="45718" rIns="91435" bIns="45718"/>
          <a:lstStyle/>
          <a:p>
            <a:pPr eaLnBrk="1" hangingPunct="1"/>
            <a:r>
              <a:rPr lang="en-US" smtClean="0"/>
              <a:t>Large range in bank erosion rates, not dependent on watershed position or slope but likely other factors like riparian land use. Some reaches are potentially large sources of sediment, especially Sliver Spring Creek. Pleasant Valley, the experimental watershed, shown in green, has common bank stabilization whereas the other two watersheds don’t. Combined with sediment fingerprinting results, these data will be used in a GIS to determine an estimate of annual watershed yield of sediment from bank erosion. These results can be used to help determine what might be an acceptable or more natural rate and amount of bank erosion. Bank erosion is a part of the natural processes of streams and promotes a diversity of habitats for a wide variety of aquatic and terrestrial species.</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Image Placeholder 1"/>
          <p:cNvSpPr>
            <a:spLocks noGrp="1" noRot="1" noChangeAspect="1" noTextEdit="1"/>
          </p:cNvSpPr>
          <p:nvPr>
            <p:ph type="sldImg"/>
          </p:nvPr>
        </p:nvSpPr>
        <p:spPr>
          <a:ln/>
        </p:spPr>
      </p:sp>
      <p:sp>
        <p:nvSpPr>
          <p:cNvPr id="41986" name="Notes Placeholder 2"/>
          <p:cNvSpPr>
            <a:spLocks noGrp="1"/>
          </p:cNvSpPr>
          <p:nvPr>
            <p:ph type="body" idx="1"/>
          </p:nvPr>
        </p:nvSpPr>
        <p:spPr>
          <a:noFill/>
          <a:ln/>
        </p:spPr>
        <p:txBody>
          <a:bodyPr lIns="91435" tIns="45718" rIns="91435" bIns="45718"/>
          <a:lstStyle/>
          <a:p>
            <a:r>
              <a:rPr lang="en-US" smtClean="0"/>
              <a:t>Distribution is quite variable throughout even a small watershed such as Pleasant Valley. Deposition integration of slope, stream network position, riparian land use, relative location to trib input. Like bank erosion, it is difficult to set predetermined acceptable amounts of fine sediment deposition, realizing that some deposition is natural and healthy. </a:t>
            </a:r>
          </a:p>
        </p:txBody>
      </p:sp>
      <p:sp>
        <p:nvSpPr>
          <p:cNvPr id="41987" name="Slide Number Placeholder 3"/>
          <p:cNvSpPr txBox="1">
            <a:spLocks noGrp="1"/>
          </p:cNvSpPr>
          <p:nvPr/>
        </p:nvSpPr>
        <p:spPr bwMode="auto">
          <a:xfrm>
            <a:off x="3970338" y="8829675"/>
            <a:ext cx="3038475" cy="465138"/>
          </a:xfrm>
          <a:prstGeom prst="rect">
            <a:avLst/>
          </a:prstGeom>
          <a:noFill/>
          <a:ln w="9525">
            <a:noFill/>
            <a:miter lim="800000"/>
            <a:headEnd/>
            <a:tailEnd/>
          </a:ln>
        </p:spPr>
        <p:txBody>
          <a:bodyPr lIns="91435" tIns="45718" rIns="91435" bIns="45718" anchor="b"/>
          <a:lstStyle/>
          <a:p>
            <a:pPr algn="r" defTabSz="896938" eaLnBrk="0" hangingPunct="0"/>
            <a:fld id="{1B4D1355-C343-4CAC-A23E-664D53DFF9FF}" type="slidenum">
              <a:rPr lang="en-US" sz="1200"/>
              <a:pPr algn="r" defTabSz="896938" eaLnBrk="0" hangingPunct="0"/>
              <a:t>13</a:t>
            </a:fld>
            <a:endParaRPr lang="en-US" sz="12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p:cNvSpPr>
            <a:spLocks noGrp="1" noRot="1" noChangeAspect="1" noChangeArrowheads="1" noTextEdit="1"/>
          </p:cNvSpPr>
          <p:nvPr>
            <p:ph type="sldImg"/>
          </p:nvPr>
        </p:nvSpPr>
        <p:spPr>
          <a:ln/>
        </p:spPr>
      </p:sp>
      <p:sp>
        <p:nvSpPr>
          <p:cNvPr id="45058" name="Rectangle 3"/>
          <p:cNvSpPr>
            <a:spLocks noGrp="1" noChangeArrowheads="1"/>
          </p:cNvSpPr>
          <p:nvPr>
            <p:ph type="body" idx="1"/>
          </p:nvPr>
        </p:nvSpPr>
        <p:spPr>
          <a:noFill/>
          <a:ln/>
        </p:spPr>
        <p:txBody>
          <a:bodyPr lIns="91435" tIns="45718" rIns="91435" bIns="45718"/>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p:cNvPicPr>
            <a:picLocks noChangeAspect="1" noChangeArrowheads="1"/>
          </p:cNvPicPr>
          <p:nvPr userDrawn="1"/>
        </p:nvPicPr>
        <p:blipFill>
          <a:blip r:embed="rId2"/>
          <a:srcRect/>
          <a:stretch>
            <a:fillRect/>
          </a:stretch>
        </p:blipFill>
        <p:spPr bwMode="auto">
          <a:xfrm>
            <a:off x="0" y="0"/>
            <a:ext cx="1714500" cy="6858000"/>
          </a:xfrm>
          <a:prstGeom prst="rect">
            <a:avLst/>
          </a:prstGeom>
          <a:noFill/>
          <a:ln w="9525">
            <a:noFill/>
            <a:miter lim="800000"/>
            <a:headEnd/>
            <a:tailEnd/>
          </a:ln>
        </p:spPr>
      </p:pic>
      <p:sp>
        <p:nvSpPr>
          <p:cNvPr id="5" name="Rectangle 4"/>
          <p:cNvSpPr/>
          <p:nvPr userDrawn="1"/>
        </p:nvSpPr>
        <p:spPr>
          <a:xfrm>
            <a:off x="1752600" y="0"/>
            <a:ext cx="7391400" cy="13716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5"/>
          <p:cNvSpPr/>
          <p:nvPr userDrawn="1"/>
        </p:nvSpPr>
        <p:spPr>
          <a:xfrm>
            <a:off x="1752600" y="1447800"/>
            <a:ext cx="7391400" cy="5410200"/>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7" name="Picture 13"/>
          <p:cNvPicPr>
            <a:picLocks noChangeAspect="1" noChangeArrowheads="1"/>
          </p:cNvPicPr>
          <p:nvPr userDrawn="1"/>
        </p:nvPicPr>
        <p:blipFill>
          <a:blip r:embed="rId3"/>
          <a:srcRect/>
          <a:stretch>
            <a:fillRect/>
          </a:stretch>
        </p:blipFill>
        <p:spPr bwMode="auto">
          <a:xfrm>
            <a:off x="0" y="0"/>
            <a:ext cx="814388" cy="304800"/>
          </a:xfrm>
          <a:prstGeom prst="rect">
            <a:avLst/>
          </a:prstGeom>
          <a:noFill/>
          <a:ln w="9525">
            <a:noFill/>
            <a:miter lim="800000"/>
            <a:headEnd/>
            <a:tailEnd/>
          </a:ln>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8" name="Date Placeholder 3"/>
          <p:cNvSpPr>
            <a:spLocks noGrp="1"/>
          </p:cNvSpPr>
          <p:nvPr>
            <p:ph type="dt" sz="half" idx="10"/>
          </p:nvPr>
        </p:nvSpPr>
        <p:spPr/>
        <p:txBody>
          <a:bodyPr/>
          <a:lstStyle>
            <a:lvl1pPr>
              <a:defRPr/>
            </a:lvl1pPr>
          </a:lstStyle>
          <a:p>
            <a:pPr>
              <a:defRPr/>
            </a:pPr>
            <a:fld id="{661CD2E4-DE03-4D4E-85DE-0A722579C96E}" type="datetimeFigureOut">
              <a:rPr lang="en-US"/>
              <a:pPr>
                <a:defRPr/>
              </a:pPr>
              <a:t>12/03/2010</a:t>
            </a:fld>
            <a:endParaRPr lang="en-US"/>
          </a:p>
        </p:txBody>
      </p:sp>
      <p:sp>
        <p:nvSpPr>
          <p:cNvPr id="9" name="Footer Placeholder 4"/>
          <p:cNvSpPr>
            <a:spLocks noGrp="1"/>
          </p:cNvSpPr>
          <p:nvPr>
            <p:ph type="ftr" sz="quarter" idx="11"/>
          </p:nvPr>
        </p:nvSpPr>
        <p:spPr/>
        <p:txBody>
          <a:bodyPr/>
          <a:lstStyle>
            <a:lvl1pPr>
              <a:defRPr/>
            </a:lvl1pPr>
          </a:lstStyle>
          <a:p>
            <a:pPr>
              <a:defRPr/>
            </a:pPr>
            <a:endParaRPr lang="en-US"/>
          </a:p>
        </p:txBody>
      </p:sp>
      <p:sp>
        <p:nvSpPr>
          <p:cNvPr id="10" name="Slide Number Placeholder 5"/>
          <p:cNvSpPr>
            <a:spLocks noGrp="1"/>
          </p:cNvSpPr>
          <p:nvPr>
            <p:ph type="sldNum" sz="quarter" idx="12"/>
          </p:nvPr>
        </p:nvSpPr>
        <p:spPr/>
        <p:txBody>
          <a:bodyPr/>
          <a:lstStyle>
            <a:lvl1pPr>
              <a:defRPr/>
            </a:lvl1pPr>
          </a:lstStyle>
          <a:p>
            <a:pPr>
              <a:defRPr/>
            </a:pPr>
            <a:fld id="{8039F73B-D691-47D6-A8BA-33975EE45E70}"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E407201-85FA-4610-81BE-120E00EAB931}" type="datetimeFigureOut">
              <a:rPr lang="en-US"/>
              <a:pPr>
                <a:defRPr/>
              </a:pPr>
              <a:t>12/03/2010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2B01BC0-B108-4B9A-9E95-993E5B4B08B3}"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4C0604CA-7F74-43FB-8A23-54F6DE5515F3}" type="datetimeFigureOut">
              <a:rPr lang="en-US"/>
              <a:pPr>
                <a:defRPr/>
              </a:pPr>
              <a:t>12/03/2010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3766F0F-9520-4CF5-AB25-5E8CDA02681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93D19ED9-C6FF-4D7D-BA1D-641E2DA87E3D}" type="datetimeFigureOut">
              <a:rPr lang="en-US"/>
              <a:pPr>
                <a:defRPr/>
              </a:pPr>
              <a:t>12/03/2010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41BAEF4-039D-46B7-B29C-015B1DC2C0AF}"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B442D128-384A-41AD-9571-75C2504951B4}" type="datetimeFigureOut">
              <a:rPr lang="en-US"/>
              <a:pPr>
                <a:defRPr/>
              </a:pPr>
              <a:t>12/03/2010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8056DD59-BA8F-4C65-B05E-AFA113D7FEE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2442870C-CB4E-4CE2-8664-8720F35E0A9E}" type="datetimeFigureOut">
              <a:rPr lang="en-US"/>
              <a:pPr>
                <a:defRPr/>
              </a:pPr>
              <a:t>12/03/2010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C4465F1C-4144-4BB8-B8FD-253F208E5568}"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9BCED94-3AF7-4690-822A-FD80046BDAD4}" type="datetimeFigureOut">
              <a:rPr lang="en-US"/>
              <a:pPr>
                <a:defRPr/>
              </a:pPr>
              <a:t>12/03/2010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A29762C-14A8-4AC3-929C-5E4059AEF93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F0E4F94-5E92-4212-8A9F-9834D720EBF7}" type="datetimeFigureOut">
              <a:rPr lang="en-US"/>
              <a:pPr>
                <a:defRPr/>
              </a:pPr>
              <a:t>12/03/2010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2F85FB0-E93D-443A-BE55-A379E2372D46}"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7B91277-9AEF-41C0-B74B-2C0E5939CA79}" type="datetimeFigureOut">
              <a:rPr lang="en-US"/>
              <a:pPr>
                <a:defRPr/>
              </a:pPr>
              <a:t>12/03/2010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4F71C71-C891-48FE-83B5-A614D8182E85}"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1877851-1D57-4914-86C7-C4C0F357D511}" type="datetimeFigureOut">
              <a:rPr lang="en-US"/>
              <a:pPr>
                <a:defRPr/>
              </a:pPr>
              <a:t>12/03/2010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52EA872-B064-4D00-8B7F-BD0081E4E5FA}"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F15EAAB-A6F6-4C22-B48B-C4C311AE3555}" type="datetimeFigureOut">
              <a:rPr lang="en-US"/>
              <a:pPr>
                <a:defRPr/>
              </a:pPr>
              <a:t>12/03/2010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6D0EEF6-E41C-4454-A6A1-B5351B5DF50D}"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8434"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8435"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1D662CB2-23EC-4DFA-8105-5C0CF6982A4B}" type="datetimeFigureOut">
              <a:rPr lang="en-US"/>
              <a:pPr>
                <a:defRPr/>
              </a:pPr>
              <a:t>12/03/2010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A6FE35D-FFE2-4294-B8C2-3E98E9F5E8A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60" r:id="rId1"/>
    <p:sldLayoutId id="2147483659"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3.wmf"/><Relationship Id="rId4" Type="http://schemas.openxmlformats.org/officeDocument/2006/relationships/image" Target="../media/image12.wmf"/></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 Id="rId9" Type="http://schemas.openxmlformats.org/officeDocument/2006/relationships/image" Target="../media/image25.jpeg"/></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chart" Target="../charts/char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27.jpeg"/><Relationship Id="rId4" Type="http://schemas.openxmlformats.org/officeDocument/2006/relationships/chart" Target="../charts/chart4.xml"/></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9.emf"/></Relationships>
</file>

<file path=ppt/slides/_rels/slide14.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30.jpeg"/><Relationship Id="rId1" Type="http://schemas.openxmlformats.org/officeDocument/2006/relationships/slideLayout" Target="../slideLayouts/slideLayout1.xml"/><Relationship Id="rId4" Type="http://schemas.openxmlformats.org/officeDocument/2006/relationships/image" Target="../media/image32.emf"/></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title"/>
          </p:nvPr>
        </p:nvSpPr>
        <p:spPr/>
        <p:txBody>
          <a:bodyPr/>
          <a:lstStyle/>
          <a:p>
            <a:pPr eaLnBrk="1" hangingPunct="1"/>
            <a:endParaRPr lang="en-US" smtClean="0"/>
          </a:p>
        </p:txBody>
      </p:sp>
      <p:sp>
        <p:nvSpPr>
          <p:cNvPr id="15362" name="Content Placeholder 2"/>
          <p:cNvSpPr>
            <a:spLocks noGrp="1"/>
          </p:cNvSpPr>
          <p:nvPr>
            <p:ph idx="1"/>
          </p:nvPr>
        </p:nvSpPr>
        <p:spPr/>
        <p:txBody>
          <a:bodyPr/>
          <a:lstStyle/>
          <a:p>
            <a:pPr eaLnBrk="1" hangingPunct="1"/>
            <a:endParaRPr lang="en-US" smtClean="0"/>
          </a:p>
        </p:txBody>
      </p:sp>
      <p:sp>
        <p:nvSpPr>
          <p:cNvPr id="4" name="Rectangle 3"/>
          <p:cNvSpPr/>
          <p:nvPr/>
        </p:nvSpPr>
        <p:spPr>
          <a:xfrm>
            <a:off x="0" y="0"/>
            <a:ext cx="7696200" cy="426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bg1"/>
              </a:solidFill>
            </a:endParaRPr>
          </a:p>
        </p:txBody>
      </p:sp>
      <p:pic>
        <p:nvPicPr>
          <p:cNvPr id="15364" name="Picture 2"/>
          <p:cNvPicPr>
            <a:picLocks noChangeAspect="1" noChangeArrowheads="1"/>
          </p:cNvPicPr>
          <p:nvPr/>
        </p:nvPicPr>
        <p:blipFill>
          <a:blip r:embed="rId3"/>
          <a:srcRect/>
          <a:stretch>
            <a:fillRect/>
          </a:stretch>
        </p:blipFill>
        <p:spPr bwMode="auto">
          <a:xfrm>
            <a:off x="7315200" y="0"/>
            <a:ext cx="1828800" cy="6858000"/>
          </a:xfrm>
          <a:prstGeom prst="rect">
            <a:avLst/>
          </a:prstGeom>
          <a:noFill/>
          <a:ln w="9525">
            <a:noFill/>
            <a:miter lim="800000"/>
            <a:headEnd/>
            <a:tailEnd/>
          </a:ln>
        </p:spPr>
      </p:pic>
      <p:pic>
        <p:nvPicPr>
          <p:cNvPr id="15365" name="Picture 4"/>
          <p:cNvPicPr>
            <a:picLocks noChangeAspect="1" noChangeArrowheads="1"/>
          </p:cNvPicPr>
          <p:nvPr/>
        </p:nvPicPr>
        <p:blipFill>
          <a:blip r:embed="rId4"/>
          <a:srcRect/>
          <a:stretch>
            <a:fillRect/>
          </a:stretch>
        </p:blipFill>
        <p:spPr bwMode="auto">
          <a:xfrm>
            <a:off x="0" y="4267200"/>
            <a:ext cx="7315200" cy="2590800"/>
          </a:xfrm>
          <a:prstGeom prst="rect">
            <a:avLst/>
          </a:prstGeom>
          <a:noFill/>
          <a:ln w="9525">
            <a:noFill/>
            <a:miter lim="800000"/>
            <a:headEnd/>
            <a:tailEnd/>
          </a:ln>
        </p:spPr>
      </p:pic>
      <p:sp>
        <p:nvSpPr>
          <p:cNvPr id="4103" name="Rectangle 5"/>
          <p:cNvSpPr>
            <a:spLocks noChangeArrowheads="1"/>
          </p:cNvSpPr>
          <p:nvPr/>
        </p:nvSpPr>
        <p:spPr bwMode="auto">
          <a:xfrm>
            <a:off x="0" y="457200"/>
            <a:ext cx="7162800" cy="1816100"/>
          </a:xfrm>
          <a:prstGeom prst="rect">
            <a:avLst/>
          </a:prstGeom>
          <a:noFill/>
          <a:ln w="9525">
            <a:noFill/>
            <a:miter lim="800000"/>
            <a:headEnd/>
            <a:tailEnd/>
          </a:ln>
        </p:spPr>
        <p:txBody>
          <a:bodyPr anchor="ctr">
            <a:spAutoFit/>
          </a:bodyPr>
          <a:lstStyle/>
          <a:p>
            <a:pPr algn="ctr">
              <a:defRPr/>
            </a:pPr>
            <a:r>
              <a:rPr lang="en-US" sz="2800" dirty="0">
                <a:solidFill>
                  <a:schemeClr val="bg1"/>
                </a:solidFill>
                <a:effectLst>
                  <a:outerShdw blurRad="38100" dist="38100" dir="2700000" algn="tl">
                    <a:srgbClr val="000000">
                      <a:alpha val="43137"/>
                    </a:srgbClr>
                  </a:outerShdw>
                </a:effectLst>
                <a:ea typeface="Calibri" pitchFamily="34" charset="0"/>
                <a:cs typeface="Arial" charset="0"/>
              </a:rPr>
              <a:t>Channel sources of legacy sediment in agricultural streams and implications for nutrient and biological impairments</a:t>
            </a:r>
          </a:p>
          <a:p>
            <a:pPr algn="ctr">
              <a:defRPr/>
            </a:pPr>
            <a:r>
              <a:rPr lang="en-US" sz="2800" dirty="0" err="1">
                <a:solidFill>
                  <a:schemeClr val="bg1"/>
                </a:solidFill>
                <a:effectLst>
                  <a:outerShdw blurRad="38100" dist="38100" dir="2700000" algn="tl">
                    <a:srgbClr val="000000">
                      <a:alpha val="43137"/>
                    </a:srgbClr>
                  </a:outerShdw>
                </a:effectLst>
                <a:ea typeface="Calibri" pitchFamily="34" charset="0"/>
                <a:cs typeface="Arial" charset="0"/>
              </a:rPr>
              <a:t>Driftless</a:t>
            </a:r>
            <a:r>
              <a:rPr lang="en-US" sz="2800" dirty="0">
                <a:solidFill>
                  <a:schemeClr val="bg1"/>
                </a:solidFill>
                <a:effectLst>
                  <a:outerShdw blurRad="38100" dist="38100" dir="2700000" algn="tl">
                    <a:srgbClr val="000000">
                      <a:alpha val="43137"/>
                    </a:srgbClr>
                  </a:outerShdw>
                </a:effectLst>
                <a:ea typeface="Calibri" pitchFamily="34" charset="0"/>
                <a:cs typeface="Arial" charset="0"/>
              </a:rPr>
              <a:t> Area, Wisconsin</a:t>
            </a:r>
          </a:p>
        </p:txBody>
      </p:sp>
      <p:sp>
        <p:nvSpPr>
          <p:cNvPr id="4104" name="Rectangle 5"/>
          <p:cNvSpPr>
            <a:spLocks noChangeArrowheads="1"/>
          </p:cNvSpPr>
          <p:nvPr/>
        </p:nvSpPr>
        <p:spPr bwMode="auto">
          <a:xfrm>
            <a:off x="0" y="3094038"/>
            <a:ext cx="7162800" cy="1139825"/>
          </a:xfrm>
          <a:prstGeom prst="rect">
            <a:avLst/>
          </a:prstGeom>
          <a:noFill/>
          <a:ln w="9525">
            <a:noFill/>
            <a:miter lim="800000"/>
            <a:headEnd/>
            <a:tailEnd/>
          </a:ln>
        </p:spPr>
        <p:txBody>
          <a:bodyPr anchor="ctr">
            <a:spAutoFit/>
          </a:bodyPr>
          <a:lstStyle/>
          <a:p>
            <a:pPr algn="ctr">
              <a:defRPr/>
            </a:pPr>
            <a:r>
              <a:rPr lang="en-US" sz="1400" dirty="0">
                <a:solidFill>
                  <a:schemeClr val="bg1"/>
                </a:solidFill>
                <a:effectLst>
                  <a:outerShdw blurRad="38100" dist="38100" dir="2700000" algn="tl">
                    <a:srgbClr val="000000">
                      <a:alpha val="43137"/>
                    </a:srgbClr>
                  </a:outerShdw>
                </a:effectLst>
                <a:ea typeface="Calibri" pitchFamily="34" charset="0"/>
                <a:cs typeface="Arial" charset="0"/>
              </a:rPr>
              <a:t>Faith Fitzpatrick and  Rebecca </a:t>
            </a:r>
            <a:r>
              <a:rPr lang="en-US" sz="1400" dirty="0" err="1">
                <a:solidFill>
                  <a:schemeClr val="bg1"/>
                </a:solidFill>
                <a:effectLst>
                  <a:outerShdw blurRad="38100" dist="38100" dir="2700000" algn="tl">
                    <a:srgbClr val="000000">
                      <a:alpha val="43137"/>
                    </a:srgbClr>
                  </a:outerShdw>
                </a:effectLst>
                <a:ea typeface="Calibri" pitchFamily="34" charset="0"/>
                <a:cs typeface="Arial" charset="0"/>
              </a:rPr>
              <a:t>Carvin</a:t>
            </a:r>
            <a:r>
              <a:rPr lang="en-US" sz="1400" dirty="0">
                <a:solidFill>
                  <a:schemeClr val="bg1"/>
                </a:solidFill>
                <a:effectLst>
                  <a:outerShdw blurRad="38100" dist="38100" dir="2700000" algn="tl">
                    <a:srgbClr val="000000">
                      <a:alpha val="43137"/>
                    </a:srgbClr>
                  </a:outerShdw>
                </a:effectLst>
                <a:ea typeface="Calibri" pitchFamily="34" charset="0"/>
                <a:cs typeface="Arial" charset="0"/>
              </a:rPr>
              <a:t> (USGS WI Water Science Center), </a:t>
            </a:r>
          </a:p>
          <a:p>
            <a:pPr algn="ctr">
              <a:defRPr/>
            </a:pPr>
            <a:r>
              <a:rPr lang="en-US" sz="1400" dirty="0">
                <a:solidFill>
                  <a:schemeClr val="bg1"/>
                </a:solidFill>
                <a:effectLst>
                  <a:outerShdw blurRad="38100" dist="38100" dir="2700000" algn="tl">
                    <a:srgbClr val="000000">
                      <a:alpha val="43137"/>
                    </a:srgbClr>
                  </a:outerShdw>
                </a:effectLst>
                <a:ea typeface="Calibri" pitchFamily="34" charset="0"/>
                <a:cs typeface="Arial" charset="0"/>
              </a:rPr>
              <a:t>Robert </a:t>
            </a:r>
            <a:r>
              <a:rPr lang="en-US" sz="1400" dirty="0" err="1">
                <a:solidFill>
                  <a:schemeClr val="bg1"/>
                </a:solidFill>
                <a:effectLst>
                  <a:outerShdw blurRad="38100" dist="38100" dir="2700000" algn="tl">
                    <a:srgbClr val="000000">
                      <a:alpha val="43137"/>
                    </a:srgbClr>
                  </a:outerShdw>
                </a:effectLst>
                <a:ea typeface="Calibri" pitchFamily="34" charset="0"/>
                <a:cs typeface="Arial" charset="0"/>
              </a:rPr>
              <a:t>Hansis</a:t>
            </a:r>
            <a:r>
              <a:rPr lang="en-US" sz="1400" dirty="0">
                <a:solidFill>
                  <a:schemeClr val="bg1"/>
                </a:solidFill>
                <a:effectLst>
                  <a:outerShdw blurRad="38100" dist="38100" dir="2700000" algn="tl">
                    <a:srgbClr val="000000">
                      <a:alpha val="43137"/>
                    </a:srgbClr>
                  </a:outerShdw>
                </a:effectLst>
                <a:ea typeface="Calibri" pitchFamily="34" charset="0"/>
                <a:cs typeface="Arial" charset="0"/>
              </a:rPr>
              <a:t> (WI Department of Natural Resources) </a:t>
            </a:r>
          </a:p>
          <a:p>
            <a:pPr algn="ctr">
              <a:defRPr/>
            </a:pPr>
            <a:endParaRPr lang="en-US" sz="1400" b="1" dirty="0">
              <a:solidFill>
                <a:schemeClr val="bg1"/>
              </a:solidFill>
              <a:ea typeface="Calibri" pitchFamily="34" charset="0"/>
              <a:cs typeface="Arial" charset="0"/>
            </a:endParaRPr>
          </a:p>
          <a:p>
            <a:pPr algn="ctr">
              <a:defRPr/>
            </a:pPr>
            <a:endParaRPr lang="en-US" sz="1600" b="1" dirty="0">
              <a:solidFill>
                <a:schemeClr val="bg1"/>
              </a:solidFill>
              <a:ea typeface="Calibri" pitchFamily="34" charset="0"/>
              <a:cs typeface="Arial" charset="0"/>
            </a:endParaRPr>
          </a:p>
          <a:p>
            <a:pPr algn="ctr">
              <a:defRPr/>
            </a:pPr>
            <a:r>
              <a:rPr lang="en-US" sz="1000" b="1" dirty="0">
                <a:solidFill>
                  <a:schemeClr val="bg1"/>
                </a:solidFill>
                <a:effectLst>
                  <a:outerShdw blurRad="38100" dist="38100" dir="2700000" algn="tl">
                    <a:srgbClr val="000000">
                      <a:alpha val="43137"/>
                    </a:srgbClr>
                  </a:outerShdw>
                </a:effectLst>
                <a:ea typeface="Calibri" pitchFamily="34" charset="0"/>
                <a:cs typeface="Arial" charset="0"/>
              </a:rPr>
              <a:t>October 31, 2010, GSA annual meeting, Denver, CO</a:t>
            </a:r>
          </a:p>
        </p:txBody>
      </p:sp>
      <p:sp>
        <p:nvSpPr>
          <p:cNvPr id="15368" name="TextBox 5"/>
          <p:cNvSpPr txBox="1">
            <a:spLocks noChangeArrowheads="1"/>
          </p:cNvSpPr>
          <p:nvPr/>
        </p:nvSpPr>
        <p:spPr bwMode="auto">
          <a:xfrm>
            <a:off x="228600" y="6477000"/>
            <a:ext cx="3779838" cy="244475"/>
          </a:xfrm>
          <a:prstGeom prst="rect">
            <a:avLst/>
          </a:prstGeom>
          <a:noFill/>
          <a:ln w="9525">
            <a:noFill/>
            <a:miter lim="800000"/>
            <a:headEnd/>
            <a:tailEnd/>
          </a:ln>
        </p:spPr>
        <p:txBody>
          <a:bodyPr wrap="none">
            <a:spAutoFit/>
          </a:bodyPr>
          <a:lstStyle/>
          <a:p>
            <a:r>
              <a:rPr lang="en-US" sz="1000">
                <a:solidFill>
                  <a:schemeClr val="bg1"/>
                </a:solidFill>
              </a:rPr>
              <a:t>Photo Credit: Zachary Scott (right), Steve Westenbroek (bottom)</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12" descr="tp_nllsr_incyld"/>
          <p:cNvPicPr>
            <a:picLocks noChangeAspect="1" noChangeArrowheads="1"/>
          </p:cNvPicPr>
          <p:nvPr/>
        </p:nvPicPr>
        <p:blipFill>
          <a:blip r:embed="rId4"/>
          <a:srcRect/>
          <a:stretch>
            <a:fillRect/>
          </a:stretch>
        </p:blipFill>
        <p:spPr bwMode="auto">
          <a:xfrm>
            <a:off x="0" y="457200"/>
            <a:ext cx="9144000" cy="6400800"/>
          </a:xfrm>
          <a:prstGeom prst="rect">
            <a:avLst/>
          </a:prstGeom>
          <a:noFill/>
          <a:ln w="9525">
            <a:noFill/>
            <a:miter lim="800000"/>
            <a:headEnd/>
            <a:tailEnd/>
          </a:ln>
        </p:spPr>
      </p:pic>
      <p:sp>
        <p:nvSpPr>
          <p:cNvPr id="1028" name="Text Box 27"/>
          <p:cNvSpPr txBox="1">
            <a:spLocks noChangeArrowheads="1"/>
          </p:cNvSpPr>
          <p:nvPr/>
        </p:nvSpPr>
        <p:spPr bwMode="auto">
          <a:xfrm>
            <a:off x="0" y="457200"/>
            <a:ext cx="3422650" cy="366713"/>
          </a:xfrm>
          <a:prstGeom prst="rect">
            <a:avLst/>
          </a:prstGeom>
          <a:noFill/>
          <a:ln w="9525" algn="ctr">
            <a:noFill/>
            <a:miter lim="800000"/>
            <a:headEnd/>
            <a:tailEnd/>
          </a:ln>
        </p:spPr>
        <p:txBody>
          <a:bodyPr wrap="none">
            <a:spAutoFit/>
          </a:bodyPr>
          <a:lstStyle/>
          <a:p>
            <a:pPr algn="ctr"/>
            <a:r>
              <a:rPr lang="en-US">
                <a:latin typeface="Univers 57 Condensed"/>
              </a:rPr>
              <a:t>SPARROW Total Phosphorus Yields</a:t>
            </a:r>
          </a:p>
        </p:txBody>
      </p:sp>
      <p:grpSp>
        <p:nvGrpSpPr>
          <p:cNvPr id="1029" name="Group 20"/>
          <p:cNvGrpSpPr>
            <a:grpSpLocks/>
          </p:cNvGrpSpPr>
          <p:nvPr/>
        </p:nvGrpSpPr>
        <p:grpSpPr bwMode="auto">
          <a:xfrm>
            <a:off x="487363" y="4343400"/>
            <a:ext cx="1893887" cy="2022475"/>
            <a:chOff x="307" y="2736"/>
            <a:chExt cx="1193" cy="1274"/>
          </a:xfrm>
        </p:grpSpPr>
        <p:pic>
          <p:nvPicPr>
            <p:cNvPr id="1034" name="Picture 22"/>
            <p:cNvPicPr>
              <a:picLocks noChangeAspect="1" noChangeArrowheads="1"/>
            </p:cNvPicPr>
            <p:nvPr/>
          </p:nvPicPr>
          <p:blipFill>
            <a:blip r:embed="rId5"/>
            <a:srcRect/>
            <a:stretch>
              <a:fillRect/>
            </a:stretch>
          </p:blipFill>
          <p:spPr bwMode="auto">
            <a:xfrm>
              <a:off x="432" y="3072"/>
              <a:ext cx="726" cy="912"/>
            </a:xfrm>
            <a:prstGeom prst="rect">
              <a:avLst/>
            </a:prstGeom>
            <a:noFill/>
            <a:ln w="9525">
              <a:noFill/>
              <a:miter lim="800000"/>
              <a:headEnd/>
              <a:tailEnd/>
            </a:ln>
          </p:spPr>
        </p:pic>
        <p:sp>
          <p:nvSpPr>
            <p:cNvPr id="1035" name="Text Box 27"/>
            <p:cNvSpPr txBox="1">
              <a:spLocks noChangeArrowheads="1"/>
            </p:cNvSpPr>
            <p:nvPr/>
          </p:nvSpPr>
          <p:spPr bwMode="auto">
            <a:xfrm>
              <a:off x="307" y="2736"/>
              <a:ext cx="1193" cy="326"/>
            </a:xfrm>
            <a:prstGeom prst="rect">
              <a:avLst/>
            </a:prstGeom>
            <a:solidFill>
              <a:schemeClr val="bg1"/>
            </a:solidFill>
            <a:ln w="9525" algn="ctr">
              <a:noFill/>
              <a:miter lim="800000"/>
              <a:headEnd/>
              <a:tailEnd/>
            </a:ln>
          </p:spPr>
          <p:txBody>
            <a:bodyPr wrap="none">
              <a:spAutoFit/>
            </a:bodyPr>
            <a:lstStyle/>
            <a:p>
              <a:pPr algn="ctr"/>
              <a:r>
                <a:rPr lang="en-US" sz="1400">
                  <a:latin typeface="Univers 57 Condensed"/>
                </a:rPr>
                <a:t>Total Phosphorus Yields</a:t>
              </a:r>
            </a:p>
            <a:p>
              <a:pPr algn="ctr"/>
              <a:r>
                <a:rPr lang="en-US" sz="1400">
                  <a:latin typeface="Univers 57 Condensed"/>
                </a:rPr>
                <a:t>(kg km</a:t>
              </a:r>
              <a:r>
                <a:rPr lang="en-US" sz="1400" baseline="30000">
                  <a:latin typeface="Univers 57 Condensed"/>
                </a:rPr>
                <a:t>-2</a:t>
              </a:r>
              <a:r>
                <a:rPr lang="en-US" sz="1400">
                  <a:latin typeface="Univers 57 Condensed"/>
                </a:rPr>
                <a:t>)</a:t>
              </a:r>
            </a:p>
          </p:txBody>
        </p:sp>
        <p:sp>
          <p:nvSpPr>
            <p:cNvPr id="1036" name="Rectangle 19"/>
            <p:cNvSpPr>
              <a:spLocks noChangeArrowheads="1"/>
            </p:cNvSpPr>
            <p:nvPr/>
          </p:nvSpPr>
          <p:spPr bwMode="auto">
            <a:xfrm>
              <a:off x="657" y="3072"/>
              <a:ext cx="528" cy="912"/>
            </a:xfrm>
            <a:prstGeom prst="rect">
              <a:avLst/>
            </a:prstGeom>
            <a:solidFill>
              <a:srgbClr val="DDDDDD"/>
            </a:solidFill>
            <a:ln w="9525">
              <a:noFill/>
              <a:miter lim="800000"/>
              <a:headEnd/>
              <a:tailEnd/>
            </a:ln>
          </p:spPr>
          <p:txBody>
            <a:bodyPr wrap="none" anchor="ctr"/>
            <a:lstStyle/>
            <a:p>
              <a:endParaRPr lang="en-US"/>
            </a:p>
          </p:txBody>
        </p:sp>
        <p:sp>
          <p:nvSpPr>
            <p:cNvPr id="1037" name="Text Box 8"/>
            <p:cNvSpPr txBox="1">
              <a:spLocks noChangeArrowheads="1"/>
            </p:cNvSpPr>
            <p:nvPr/>
          </p:nvSpPr>
          <p:spPr bwMode="auto">
            <a:xfrm>
              <a:off x="672" y="3036"/>
              <a:ext cx="300" cy="154"/>
            </a:xfrm>
            <a:prstGeom prst="rect">
              <a:avLst/>
            </a:prstGeom>
            <a:noFill/>
            <a:ln w="9525">
              <a:noFill/>
              <a:miter lim="800000"/>
              <a:headEnd/>
              <a:tailEnd/>
            </a:ln>
          </p:spPr>
          <p:txBody>
            <a:bodyPr wrap="none">
              <a:spAutoFit/>
            </a:bodyPr>
            <a:lstStyle/>
            <a:p>
              <a:r>
                <a:rPr lang="en-US" sz="1000">
                  <a:latin typeface="Univers 57 Condensed"/>
                </a:rPr>
                <a:t>0 – 12</a:t>
              </a:r>
            </a:p>
          </p:txBody>
        </p:sp>
        <p:sp>
          <p:nvSpPr>
            <p:cNvPr id="1038" name="Text Box 9"/>
            <p:cNvSpPr txBox="1">
              <a:spLocks noChangeArrowheads="1"/>
            </p:cNvSpPr>
            <p:nvPr/>
          </p:nvSpPr>
          <p:spPr bwMode="auto">
            <a:xfrm>
              <a:off x="672" y="3124"/>
              <a:ext cx="323" cy="154"/>
            </a:xfrm>
            <a:prstGeom prst="rect">
              <a:avLst/>
            </a:prstGeom>
            <a:noFill/>
            <a:ln w="9525">
              <a:noFill/>
              <a:miter lim="800000"/>
              <a:headEnd/>
              <a:tailEnd/>
            </a:ln>
          </p:spPr>
          <p:txBody>
            <a:bodyPr wrap="none">
              <a:spAutoFit/>
            </a:bodyPr>
            <a:lstStyle/>
            <a:p>
              <a:r>
                <a:rPr lang="en-US" sz="1000">
                  <a:latin typeface="Univers 57 Condensed"/>
                </a:rPr>
                <a:t>13 - 17</a:t>
              </a:r>
            </a:p>
          </p:txBody>
        </p:sp>
        <p:sp>
          <p:nvSpPr>
            <p:cNvPr id="1039" name="Text Box 10"/>
            <p:cNvSpPr txBox="1">
              <a:spLocks noChangeArrowheads="1"/>
            </p:cNvSpPr>
            <p:nvPr/>
          </p:nvSpPr>
          <p:spPr bwMode="auto">
            <a:xfrm>
              <a:off x="672" y="3204"/>
              <a:ext cx="323" cy="154"/>
            </a:xfrm>
            <a:prstGeom prst="rect">
              <a:avLst/>
            </a:prstGeom>
            <a:noFill/>
            <a:ln w="9525">
              <a:noFill/>
              <a:miter lim="800000"/>
              <a:headEnd/>
              <a:tailEnd/>
            </a:ln>
          </p:spPr>
          <p:txBody>
            <a:bodyPr wrap="none">
              <a:spAutoFit/>
            </a:bodyPr>
            <a:lstStyle/>
            <a:p>
              <a:r>
                <a:rPr lang="en-US" sz="1000">
                  <a:latin typeface="Univers 57 Condensed"/>
                </a:rPr>
                <a:t>18 - 25</a:t>
              </a:r>
            </a:p>
          </p:txBody>
        </p:sp>
        <p:sp>
          <p:nvSpPr>
            <p:cNvPr id="1040" name="Text Box 11"/>
            <p:cNvSpPr txBox="1">
              <a:spLocks noChangeArrowheads="1"/>
            </p:cNvSpPr>
            <p:nvPr/>
          </p:nvSpPr>
          <p:spPr bwMode="auto">
            <a:xfrm>
              <a:off x="672" y="3284"/>
              <a:ext cx="323" cy="154"/>
            </a:xfrm>
            <a:prstGeom prst="rect">
              <a:avLst/>
            </a:prstGeom>
            <a:noFill/>
            <a:ln w="9525">
              <a:noFill/>
              <a:miter lim="800000"/>
              <a:headEnd/>
              <a:tailEnd/>
            </a:ln>
          </p:spPr>
          <p:txBody>
            <a:bodyPr wrap="none">
              <a:spAutoFit/>
            </a:bodyPr>
            <a:lstStyle/>
            <a:p>
              <a:r>
                <a:rPr lang="en-US" sz="1000">
                  <a:latin typeface="Univers 57 Condensed"/>
                </a:rPr>
                <a:t>25 - 33</a:t>
              </a:r>
            </a:p>
          </p:txBody>
        </p:sp>
        <p:sp>
          <p:nvSpPr>
            <p:cNvPr id="1041" name="Text Box 12"/>
            <p:cNvSpPr txBox="1">
              <a:spLocks noChangeArrowheads="1"/>
            </p:cNvSpPr>
            <p:nvPr/>
          </p:nvSpPr>
          <p:spPr bwMode="auto">
            <a:xfrm>
              <a:off x="672" y="3365"/>
              <a:ext cx="323" cy="154"/>
            </a:xfrm>
            <a:prstGeom prst="rect">
              <a:avLst/>
            </a:prstGeom>
            <a:noFill/>
            <a:ln w="9525">
              <a:noFill/>
              <a:miter lim="800000"/>
              <a:headEnd/>
              <a:tailEnd/>
            </a:ln>
          </p:spPr>
          <p:txBody>
            <a:bodyPr wrap="none">
              <a:spAutoFit/>
            </a:bodyPr>
            <a:lstStyle/>
            <a:p>
              <a:r>
                <a:rPr lang="en-US" sz="1000">
                  <a:latin typeface="Univers 57 Condensed"/>
                </a:rPr>
                <a:t>34 - 41</a:t>
              </a:r>
            </a:p>
          </p:txBody>
        </p:sp>
        <p:sp>
          <p:nvSpPr>
            <p:cNvPr id="1042" name="Text Box 13"/>
            <p:cNvSpPr txBox="1">
              <a:spLocks noChangeArrowheads="1"/>
            </p:cNvSpPr>
            <p:nvPr/>
          </p:nvSpPr>
          <p:spPr bwMode="auto">
            <a:xfrm>
              <a:off x="672" y="3446"/>
              <a:ext cx="323" cy="154"/>
            </a:xfrm>
            <a:prstGeom prst="rect">
              <a:avLst/>
            </a:prstGeom>
            <a:noFill/>
            <a:ln w="9525">
              <a:noFill/>
              <a:miter lim="800000"/>
              <a:headEnd/>
              <a:tailEnd/>
            </a:ln>
          </p:spPr>
          <p:txBody>
            <a:bodyPr wrap="none">
              <a:spAutoFit/>
            </a:bodyPr>
            <a:lstStyle/>
            <a:p>
              <a:r>
                <a:rPr lang="en-US" sz="1000">
                  <a:latin typeface="Univers 57 Condensed"/>
                </a:rPr>
                <a:t>42 - 51</a:t>
              </a:r>
            </a:p>
          </p:txBody>
        </p:sp>
        <p:sp>
          <p:nvSpPr>
            <p:cNvPr id="1043" name="Text Box 14"/>
            <p:cNvSpPr txBox="1">
              <a:spLocks noChangeArrowheads="1"/>
            </p:cNvSpPr>
            <p:nvPr/>
          </p:nvSpPr>
          <p:spPr bwMode="auto">
            <a:xfrm>
              <a:off x="672" y="3530"/>
              <a:ext cx="323" cy="154"/>
            </a:xfrm>
            <a:prstGeom prst="rect">
              <a:avLst/>
            </a:prstGeom>
            <a:noFill/>
            <a:ln w="9525">
              <a:noFill/>
              <a:miter lim="800000"/>
              <a:headEnd/>
              <a:tailEnd/>
            </a:ln>
          </p:spPr>
          <p:txBody>
            <a:bodyPr wrap="none">
              <a:spAutoFit/>
            </a:bodyPr>
            <a:lstStyle/>
            <a:p>
              <a:r>
                <a:rPr lang="en-US" sz="1000">
                  <a:latin typeface="Univers 57 Condensed"/>
                </a:rPr>
                <a:t>52 - 64</a:t>
              </a:r>
            </a:p>
          </p:txBody>
        </p:sp>
        <p:sp>
          <p:nvSpPr>
            <p:cNvPr id="1044" name="Text Box 15"/>
            <p:cNvSpPr txBox="1">
              <a:spLocks noChangeArrowheads="1"/>
            </p:cNvSpPr>
            <p:nvPr/>
          </p:nvSpPr>
          <p:spPr bwMode="auto">
            <a:xfrm>
              <a:off x="672" y="3610"/>
              <a:ext cx="323" cy="154"/>
            </a:xfrm>
            <a:prstGeom prst="rect">
              <a:avLst/>
            </a:prstGeom>
            <a:noFill/>
            <a:ln w="9525">
              <a:noFill/>
              <a:miter lim="800000"/>
              <a:headEnd/>
              <a:tailEnd/>
            </a:ln>
          </p:spPr>
          <p:txBody>
            <a:bodyPr wrap="none">
              <a:spAutoFit/>
            </a:bodyPr>
            <a:lstStyle/>
            <a:p>
              <a:r>
                <a:rPr lang="en-US" sz="1000">
                  <a:latin typeface="Univers 57 Condensed"/>
                </a:rPr>
                <a:t>65 - 83</a:t>
              </a:r>
            </a:p>
          </p:txBody>
        </p:sp>
        <p:sp>
          <p:nvSpPr>
            <p:cNvPr id="1045" name="Text Box 16"/>
            <p:cNvSpPr txBox="1">
              <a:spLocks noChangeArrowheads="1"/>
            </p:cNvSpPr>
            <p:nvPr/>
          </p:nvSpPr>
          <p:spPr bwMode="auto">
            <a:xfrm>
              <a:off x="672" y="3691"/>
              <a:ext cx="359" cy="154"/>
            </a:xfrm>
            <a:prstGeom prst="rect">
              <a:avLst/>
            </a:prstGeom>
            <a:noFill/>
            <a:ln w="9525">
              <a:noFill/>
              <a:miter lim="800000"/>
              <a:headEnd/>
              <a:tailEnd/>
            </a:ln>
          </p:spPr>
          <p:txBody>
            <a:bodyPr wrap="none">
              <a:spAutoFit/>
            </a:bodyPr>
            <a:lstStyle/>
            <a:p>
              <a:r>
                <a:rPr lang="en-US" sz="1000">
                  <a:latin typeface="Univers 57 Condensed"/>
                </a:rPr>
                <a:t>84 - 114</a:t>
              </a:r>
            </a:p>
          </p:txBody>
        </p:sp>
        <p:sp>
          <p:nvSpPr>
            <p:cNvPr id="1046" name="Text Box 17"/>
            <p:cNvSpPr txBox="1">
              <a:spLocks noChangeArrowheads="1"/>
            </p:cNvSpPr>
            <p:nvPr/>
          </p:nvSpPr>
          <p:spPr bwMode="auto">
            <a:xfrm>
              <a:off x="672" y="3776"/>
              <a:ext cx="431" cy="154"/>
            </a:xfrm>
            <a:prstGeom prst="rect">
              <a:avLst/>
            </a:prstGeom>
            <a:noFill/>
            <a:ln w="9525">
              <a:noFill/>
              <a:miter lim="800000"/>
              <a:headEnd/>
              <a:tailEnd/>
            </a:ln>
          </p:spPr>
          <p:txBody>
            <a:bodyPr wrap="none">
              <a:spAutoFit/>
            </a:bodyPr>
            <a:lstStyle/>
            <a:p>
              <a:r>
                <a:rPr lang="en-US" sz="1000">
                  <a:latin typeface="Univers 57 Condensed"/>
                </a:rPr>
                <a:t>115 - 1000</a:t>
              </a:r>
            </a:p>
          </p:txBody>
        </p:sp>
        <p:sp>
          <p:nvSpPr>
            <p:cNvPr id="1047" name="Text Box 18"/>
            <p:cNvSpPr txBox="1">
              <a:spLocks noChangeArrowheads="1"/>
            </p:cNvSpPr>
            <p:nvPr/>
          </p:nvSpPr>
          <p:spPr bwMode="auto">
            <a:xfrm>
              <a:off x="672" y="3856"/>
              <a:ext cx="498" cy="154"/>
            </a:xfrm>
            <a:prstGeom prst="rect">
              <a:avLst/>
            </a:prstGeom>
            <a:noFill/>
            <a:ln w="9525">
              <a:noFill/>
              <a:miter lim="800000"/>
              <a:headEnd/>
              <a:tailEnd/>
            </a:ln>
          </p:spPr>
          <p:txBody>
            <a:bodyPr wrap="none">
              <a:spAutoFit/>
            </a:bodyPr>
            <a:lstStyle/>
            <a:p>
              <a:r>
                <a:rPr lang="en-US" sz="1000">
                  <a:latin typeface="Univers 57 Condensed"/>
                </a:rPr>
                <a:t>1001 – 2,980</a:t>
              </a:r>
            </a:p>
          </p:txBody>
        </p:sp>
      </p:grpSp>
      <p:sp>
        <p:nvSpPr>
          <p:cNvPr id="1030" name="TextBox 18"/>
          <p:cNvSpPr txBox="1">
            <a:spLocks noChangeArrowheads="1"/>
          </p:cNvSpPr>
          <p:nvPr/>
        </p:nvSpPr>
        <p:spPr bwMode="auto">
          <a:xfrm>
            <a:off x="152400" y="6324600"/>
            <a:ext cx="3359150" cy="366713"/>
          </a:xfrm>
          <a:prstGeom prst="rect">
            <a:avLst/>
          </a:prstGeom>
          <a:noFill/>
          <a:ln w="9525">
            <a:noFill/>
            <a:miter lim="800000"/>
            <a:headEnd/>
            <a:tailEnd/>
          </a:ln>
        </p:spPr>
        <p:txBody>
          <a:bodyPr wrap="none">
            <a:spAutoFit/>
          </a:bodyPr>
          <a:lstStyle/>
          <a:p>
            <a:r>
              <a:rPr lang="en-US"/>
              <a:t>(Robertson and Saad, in press)</a:t>
            </a:r>
          </a:p>
        </p:txBody>
      </p:sp>
      <p:graphicFrame>
        <p:nvGraphicFramePr>
          <p:cNvPr id="1026" name="Object 6"/>
          <p:cNvGraphicFramePr>
            <a:graphicFrameLocks noChangeAspect="1"/>
          </p:cNvGraphicFramePr>
          <p:nvPr/>
        </p:nvGraphicFramePr>
        <p:xfrm>
          <a:off x="7239000" y="6019800"/>
          <a:ext cx="1676400" cy="609600"/>
        </p:xfrm>
        <a:graphic>
          <a:graphicData uri="http://schemas.openxmlformats.org/presentationml/2006/ole">
            <p:oleObj spid="_x0000_s1026" name="CorelDRAW" r:id="rId6" imgW="8013960" imgH="2976840" progId="">
              <p:embed/>
            </p:oleObj>
          </a:graphicData>
        </a:graphic>
      </p:graphicFrame>
      <p:cxnSp>
        <p:nvCxnSpPr>
          <p:cNvPr id="22" name="Straight Arrow Connector 21"/>
          <p:cNvCxnSpPr/>
          <p:nvPr/>
        </p:nvCxnSpPr>
        <p:spPr>
          <a:xfrm rot="5400000">
            <a:off x="3924300" y="1562100"/>
            <a:ext cx="2133600" cy="1600200"/>
          </a:xfrm>
          <a:prstGeom prst="straightConnector1">
            <a:avLst/>
          </a:prstGeom>
          <a:ln w="889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32" name="TextBox 23"/>
          <p:cNvSpPr txBox="1">
            <a:spLocks noChangeArrowheads="1"/>
          </p:cNvSpPr>
          <p:nvPr/>
        </p:nvSpPr>
        <p:spPr bwMode="auto">
          <a:xfrm>
            <a:off x="4038600" y="609600"/>
            <a:ext cx="4960938" cy="523875"/>
          </a:xfrm>
          <a:prstGeom prst="rect">
            <a:avLst/>
          </a:prstGeom>
          <a:noFill/>
          <a:ln w="9525">
            <a:noFill/>
            <a:miter lim="800000"/>
            <a:headEnd/>
            <a:tailEnd/>
          </a:ln>
        </p:spPr>
        <p:txBody>
          <a:bodyPr wrap="none">
            <a:spAutoFit/>
          </a:bodyPr>
          <a:lstStyle/>
          <a:p>
            <a:r>
              <a:rPr lang="en-US" sz="2800" b="1"/>
              <a:t>Pecatonica River watershed</a:t>
            </a:r>
          </a:p>
        </p:txBody>
      </p:sp>
      <p:sp>
        <p:nvSpPr>
          <p:cNvPr id="23" name="Rectangle 22"/>
          <p:cNvSpPr/>
          <p:nvPr/>
        </p:nvSpPr>
        <p:spPr>
          <a:xfrm>
            <a:off x="1828800" y="0"/>
            <a:ext cx="5748338" cy="461963"/>
          </a:xfrm>
          <a:prstGeom prst="rect">
            <a:avLst/>
          </a:prstGeom>
        </p:spPr>
        <p:txBody>
          <a:bodyPr wrap="none">
            <a:spAutoFit/>
          </a:bodyPr>
          <a:lstStyle/>
          <a:p>
            <a:pPr>
              <a:defRPr/>
            </a:pPr>
            <a:r>
              <a:rPr lang="en-US" sz="2400" dirty="0">
                <a:solidFill>
                  <a:schemeClr val="bg1"/>
                </a:solidFill>
                <a:effectLst>
                  <a:outerShdw blurRad="38100" dist="38100" dir="2700000" algn="tl">
                    <a:srgbClr val="000000">
                      <a:alpha val="43137"/>
                    </a:srgbClr>
                  </a:outerShdw>
                </a:effectLst>
                <a:cs typeface="Arial" charset="0"/>
              </a:rPr>
              <a:t>The Sediment – Phosphorus connection:</a:t>
            </a:r>
            <a:endParaRPr lang="en-US" sz="2400" dirty="0">
              <a:solidFill>
                <a:schemeClr val="bg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5"/>
          <p:cNvSpPr>
            <a:spLocks noChangeArrowheads="1"/>
          </p:cNvSpPr>
          <p:nvPr/>
        </p:nvSpPr>
        <p:spPr bwMode="auto">
          <a:xfrm>
            <a:off x="1752600" y="206375"/>
            <a:ext cx="7391400" cy="1016000"/>
          </a:xfrm>
          <a:prstGeom prst="rect">
            <a:avLst/>
          </a:prstGeom>
          <a:noFill/>
          <a:ln w="9525">
            <a:noFill/>
            <a:miter lim="800000"/>
            <a:headEnd/>
            <a:tailEnd/>
          </a:ln>
        </p:spPr>
        <p:txBody>
          <a:bodyPr anchor="ctr">
            <a:spAutoFit/>
          </a:bodyPr>
          <a:lstStyle/>
          <a:p>
            <a:pPr algn="ctr">
              <a:defRPr/>
            </a:pPr>
            <a:r>
              <a:rPr lang="en-US" sz="2000" dirty="0">
                <a:solidFill>
                  <a:schemeClr val="bg1"/>
                </a:solidFill>
                <a:effectLst>
                  <a:outerShdw blurRad="38100" dist="38100" dir="2700000" algn="tl">
                    <a:srgbClr val="000000">
                      <a:alpha val="43137"/>
                    </a:srgbClr>
                  </a:outerShdw>
                </a:effectLst>
                <a:cs typeface="Arial" charset="0"/>
              </a:rPr>
              <a:t>Historical sedimentation (and erosion) rates have decreased by an order of magnitude over the last 75 years because of widespread adoption of soil conservation practices</a:t>
            </a:r>
            <a:endParaRPr lang="en-US" sz="2000" dirty="0">
              <a:solidFill>
                <a:schemeClr val="bg1"/>
              </a:solidFill>
              <a:effectLst>
                <a:outerShdw blurRad="38100" dist="38100" dir="2700000" algn="tl">
                  <a:srgbClr val="000000">
                    <a:alpha val="43137"/>
                  </a:srgbClr>
                </a:outerShdw>
              </a:effectLst>
            </a:endParaRPr>
          </a:p>
        </p:txBody>
      </p:sp>
      <p:pic>
        <p:nvPicPr>
          <p:cNvPr id="20482" name="Picture 3" descr="D:\FAFData\halfway creek\presentations\UMESC open house\Figure 3 events timeline.tif"/>
          <p:cNvPicPr>
            <a:picLocks noChangeAspect="1" noChangeArrowheads="1"/>
          </p:cNvPicPr>
          <p:nvPr/>
        </p:nvPicPr>
        <p:blipFill>
          <a:blip r:embed="rId3"/>
          <a:srcRect/>
          <a:stretch>
            <a:fillRect/>
          </a:stretch>
        </p:blipFill>
        <p:spPr bwMode="auto">
          <a:xfrm>
            <a:off x="3352800" y="1547813"/>
            <a:ext cx="5334000" cy="5310187"/>
          </a:xfrm>
          <a:prstGeom prst="rect">
            <a:avLst/>
          </a:prstGeom>
          <a:noFill/>
          <a:ln w="9525">
            <a:noFill/>
            <a:miter lim="800000"/>
            <a:headEnd/>
            <a:tailEnd/>
          </a:ln>
        </p:spPr>
      </p:pic>
      <p:sp>
        <p:nvSpPr>
          <p:cNvPr id="9221" name="Rectangle 5"/>
          <p:cNvSpPr>
            <a:spLocks noChangeArrowheads="1"/>
          </p:cNvSpPr>
          <p:nvPr/>
        </p:nvSpPr>
        <p:spPr bwMode="auto">
          <a:xfrm>
            <a:off x="0" y="1676400"/>
            <a:ext cx="3352800" cy="1200150"/>
          </a:xfrm>
          <a:prstGeom prst="rect">
            <a:avLst/>
          </a:prstGeom>
          <a:solidFill>
            <a:schemeClr val="accent4">
              <a:lumMod val="50000"/>
            </a:schemeClr>
          </a:solidFill>
          <a:ln w="9525">
            <a:noFill/>
            <a:miter lim="800000"/>
            <a:headEnd/>
            <a:tailEnd/>
          </a:ln>
        </p:spPr>
        <p:txBody>
          <a:bodyPr anchor="ctr">
            <a:spAutoFit/>
          </a:bodyPr>
          <a:lstStyle/>
          <a:p>
            <a:pPr algn="ctr">
              <a:defRPr/>
            </a:pPr>
            <a:r>
              <a:rPr lang="en-US" b="1" dirty="0">
                <a:solidFill>
                  <a:schemeClr val="bg1"/>
                </a:solidFill>
                <a:latin typeface="Arial" pitchFamily="34" charset="0"/>
                <a:cs typeface="Arial" pitchFamily="34" charset="0"/>
              </a:rPr>
              <a:t>WI Driftless Area</a:t>
            </a:r>
          </a:p>
          <a:p>
            <a:pPr algn="ctr">
              <a:defRPr/>
            </a:pPr>
            <a:r>
              <a:rPr lang="en-US" b="1" dirty="0">
                <a:solidFill>
                  <a:schemeClr val="bg1"/>
                </a:solidFill>
                <a:latin typeface="Arial" pitchFamily="34" charset="0"/>
                <a:cs typeface="Arial" pitchFamily="34" charset="0"/>
              </a:rPr>
              <a:t>Upper Mississippi River </a:t>
            </a:r>
          </a:p>
          <a:p>
            <a:pPr algn="ctr">
              <a:defRPr/>
            </a:pPr>
            <a:r>
              <a:rPr lang="en-US" b="1" dirty="0">
                <a:solidFill>
                  <a:schemeClr val="bg1"/>
                </a:solidFill>
                <a:latin typeface="Arial" pitchFamily="34" charset="0"/>
                <a:cs typeface="Arial" pitchFamily="34" charset="0"/>
              </a:rPr>
              <a:t>Halfway Creek</a:t>
            </a:r>
          </a:p>
          <a:p>
            <a:pPr algn="ctr">
              <a:defRPr/>
            </a:pPr>
            <a:r>
              <a:rPr lang="en-US" b="1" dirty="0">
                <a:solidFill>
                  <a:schemeClr val="bg1"/>
                </a:solidFill>
                <a:latin typeface="Arial" pitchFamily="34" charset="0"/>
                <a:cs typeface="Arial" pitchFamily="34" charset="0"/>
              </a:rPr>
              <a:t>(Fitzpatrick, et al. 2009)</a:t>
            </a:r>
            <a:endParaRPr lang="en-US" dirty="0">
              <a:solidFill>
                <a:schemeClr val="bg1"/>
              </a:solidFill>
              <a:latin typeface="Arial" pitchFamily="34" charset="0"/>
            </a:endParaRPr>
          </a:p>
        </p:txBody>
      </p:sp>
      <p:pic>
        <p:nvPicPr>
          <p:cNvPr id="20484" name="Picture 7"/>
          <p:cNvPicPr>
            <a:picLocks noChangeAspect="1" noChangeArrowheads="1"/>
          </p:cNvPicPr>
          <p:nvPr/>
        </p:nvPicPr>
        <p:blipFill>
          <a:blip r:embed="rId4"/>
          <a:srcRect/>
          <a:stretch>
            <a:fillRect/>
          </a:stretch>
        </p:blipFill>
        <p:spPr bwMode="auto">
          <a:xfrm>
            <a:off x="0" y="2819400"/>
            <a:ext cx="1809750" cy="40386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1981200" y="152400"/>
            <a:ext cx="6991350" cy="1143000"/>
          </a:xfrm>
          <a:prstGeom prst="rect">
            <a:avLst/>
          </a:prstGeom>
          <a:noFill/>
          <a:ln w="9525">
            <a:noFill/>
            <a:miter lim="800000"/>
            <a:headEnd/>
            <a:tailEnd/>
          </a:ln>
        </p:spPr>
        <p:txBody>
          <a:bodyPr anchor="ctr"/>
          <a:lstStyle/>
          <a:p>
            <a:pPr algn="ctr" eaLnBrk="0" hangingPunct="0">
              <a:defRPr/>
            </a:pPr>
            <a:r>
              <a:rPr lang="en-US" sz="3200" dirty="0">
                <a:solidFill>
                  <a:schemeClr val="bg1"/>
                </a:solidFill>
                <a:effectLst>
                  <a:outerShdw blurRad="38100" dist="38100" dir="2700000" algn="tl">
                    <a:srgbClr val="000000"/>
                  </a:outerShdw>
                </a:effectLst>
                <a:latin typeface="Arial" pitchFamily="34" charset="0"/>
                <a:ea typeface="+mj-ea"/>
                <a:cs typeface="Arial" pitchFamily="34" charset="0"/>
              </a:rPr>
              <a:t>Fluvial sediment is a national and global challenge</a:t>
            </a:r>
          </a:p>
        </p:txBody>
      </p:sp>
      <p:pic>
        <p:nvPicPr>
          <p:cNvPr id="22530" name="Picture 3" descr="epa_sediment_tmdl2"/>
          <p:cNvPicPr>
            <a:picLocks noChangeAspect="1" noChangeArrowheads="1"/>
          </p:cNvPicPr>
          <p:nvPr/>
        </p:nvPicPr>
        <p:blipFill>
          <a:blip r:embed="rId3"/>
          <a:srcRect/>
          <a:stretch>
            <a:fillRect/>
          </a:stretch>
        </p:blipFill>
        <p:spPr bwMode="auto">
          <a:xfrm>
            <a:off x="2076450" y="2490788"/>
            <a:ext cx="6781800" cy="3452812"/>
          </a:xfrm>
          <a:prstGeom prst="rect">
            <a:avLst/>
          </a:prstGeom>
          <a:noFill/>
          <a:ln w="9525">
            <a:noFill/>
            <a:miter lim="800000"/>
            <a:headEnd/>
            <a:tailEnd/>
          </a:ln>
        </p:spPr>
      </p:pic>
      <p:sp>
        <p:nvSpPr>
          <p:cNvPr id="22531" name="Text Box 4"/>
          <p:cNvSpPr txBox="1">
            <a:spLocks noChangeArrowheads="1"/>
          </p:cNvSpPr>
          <p:nvPr/>
        </p:nvSpPr>
        <p:spPr bwMode="auto">
          <a:xfrm>
            <a:off x="1905000" y="1981200"/>
            <a:ext cx="7086600" cy="523875"/>
          </a:xfrm>
          <a:prstGeom prst="rect">
            <a:avLst/>
          </a:prstGeom>
          <a:solidFill>
            <a:schemeClr val="bg1"/>
          </a:solidFill>
          <a:ln w="9525">
            <a:solidFill>
              <a:schemeClr val="tx1"/>
            </a:solidFill>
            <a:miter lim="800000"/>
            <a:headEnd/>
            <a:tailEnd/>
          </a:ln>
        </p:spPr>
        <p:txBody>
          <a:bodyPr>
            <a:spAutoFit/>
          </a:bodyPr>
          <a:lstStyle/>
          <a:p>
            <a:pPr algn="ctr">
              <a:spcBef>
                <a:spcPct val="50000"/>
              </a:spcBef>
            </a:pPr>
            <a:r>
              <a:rPr lang="en-US" sz="2800"/>
              <a:t>USEPA 1998 303d Listings</a:t>
            </a:r>
          </a:p>
        </p:txBody>
      </p:sp>
      <p:sp>
        <p:nvSpPr>
          <p:cNvPr id="22532" name="Text Box 5"/>
          <p:cNvSpPr txBox="1">
            <a:spLocks noChangeArrowheads="1"/>
          </p:cNvSpPr>
          <p:nvPr/>
        </p:nvSpPr>
        <p:spPr bwMode="auto">
          <a:xfrm>
            <a:off x="5867400" y="3048000"/>
            <a:ext cx="1676400" cy="461963"/>
          </a:xfrm>
          <a:prstGeom prst="rect">
            <a:avLst/>
          </a:prstGeom>
          <a:noFill/>
          <a:ln w="9525">
            <a:noFill/>
            <a:miter lim="800000"/>
            <a:headEnd/>
            <a:tailEnd/>
          </a:ln>
        </p:spPr>
        <p:txBody>
          <a:bodyPr>
            <a:spAutoFit/>
          </a:bodyPr>
          <a:lstStyle/>
          <a:p>
            <a:pPr>
              <a:spcBef>
                <a:spcPct val="50000"/>
              </a:spcBef>
            </a:pPr>
            <a:r>
              <a:rPr lang="en-US" sz="2400" b="1">
                <a:solidFill>
                  <a:srgbClr val="FF0000"/>
                </a:solidFill>
                <a:latin typeface="Times New Roman" pitchFamily="18" charset="0"/>
              </a:rPr>
              <a:t>Siltation</a:t>
            </a:r>
          </a:p>
        </p:txBody>
      </p:sp>
      <p:sp>
        <p:nvSpPr>
          <p:cNvPr id="22533" name="Text Box 6"/>
          <p:cNvSpPr txBox="1">
            <a:spLocks noChangeArrowheads="1"/>
          </p:cNvSpPr>
          <p:nvPr/>
        </p:nvSpPr>
        <p:spPr bwMode="auto">
          <a:xfrm>
            <a:off x="7962900" y="2719388"/>
            <a:ext cx="1676400" cy="457200"/>
          </a:xfrm>
          <a:prstGeom prst="rect">
            <a:avLst/>
          </a:prstGeom>
          <a:noFill/>
          <a:ln w="9525">
            <a:noFill/>
            <a:miter lim="800000"/>
            <a:headEnd/>
            <a:tailEnd/>
          </a:ln>
        </p:spPr>
        <p:txBody>
          <a:bodyPr>
            <a:spAutoFit/>
          </a:bodyPr>
          <a:lstStyle/>
          <a:p>
            <a:pPr>
              <a:spcBef>
                <a:spcPct val="50000"/>
              </a:spcBef>
            </a:pPr>
            <a:r>
              <a:rPr lang="en-US" sz="2400">
                <a:latin typeface="Times New Roman" pitchFamily="18" charset="0"/>
              </a:rPr>
              <a:t>miles</a:t>
            </a:r>
          </a:p>
        </p:txBody>
      </p:sp>
      <p:sp>
        <p:nvSpPr>
          <p:cNvPr id="22534" name="Text Box 7"/>
          <p:cNvSpPr txBox="1">
            <a:spLocks noChangeArrowheads="1"/>
          </p:cNvSpPr>
          <p:nvPr/>
        </p:nvSpPr>
        <p:spPr bwMode="auto">
          <a:xfrm>
            <a:off x="5562600" y="3405188"/>
            <a:ext cx="1676400" cy="307975"/>
          </a:xfrm>
          <a:prstGeom prst="rect">
            <a:avLst/>
          </a:prstGeom>
          <a:noFill/>
          <a:ln w="9525">
            <a:noFill/>
            <a:miter lim="800000"/>
            <a:headEnd/>
            <a:tailEnd/>
          </a:ln>
        </p:spPr>
        <p:txBody>
          <a:bodyPr>
            <a:spAutoFit/>
          </a:bodyPr>
          <a:lstStyle/>
          <a:p>
            <a:pPr>
              <a:spcBef>
                <a:spcPct val="50000"/>
              </a:spcBef>
            </a:pPr>
            <a:r>
              <a:rPr lang="en-US" sz="1400">
                <a:latin typeface="Times New Roman" pitchFamily="18" charset="0"/>
              </a:rPr>
              <a:t>Pathogens (bacteria)</a:t>
            </a:r>
          </a:p>
        </p:txBody>
      </p:sp>
      <p:sp>
        <p:nvSpPr>
          <p:cNvPr id="22535" name="Text Box 8"/>
          <p:cNvSpPr txBox="1">
            <a:spLocks noChangeArrowheads="1"/>
          </p:cNvSpPr>
          <p:nvPr/>
        </p:nvSpPr>
        <p:spPr bwMode="auto">
          <a:xfrm>
            <a:off x="4914900" y="3654425"/>
            <a:ext cx="952500" cy="307975"/>
          </a:xfrm>
          <a:prstGeom prst="rect">
            <a:avLst/>
          </a:prstGeom>
          <a:noFill/>
          <a:ln w="9525">
            <a:noFill/>
            <a:miter lim="800000"/>
            <a:headEnd/>
            <a:tailEnd/>
          </a:ln>
        </p:spPr>
        <p:txBody>
          <a:bodyPr>
            <a:spAutoFit/>
          </a:bodyPr>
          <a:lstStyle/>
          <a:p>
            <a:pPr>
              <a:spcBef>
                <a:spcPct val="50000"/>
              </a:spcBef>
            </a:pPr>
            <a:r>
              <a:rPr lang="en-US" sz="1400">
                <a:latin typeface="Times New Roman" pitchFamily="18" charset="0"/>
              </a:rPr>
              <a:t>Nutrients</a:t>
            </a:r>
          </a:p>
        </p:txBody>
      </p:sp>
      <p:sp>
        <p:nvSpPr>
          <p:cNvPr id="22536" name="Text Box 9"/>
          <p:cNvSpPr txBox="1">
            <a:spLocks noChangeArrowheads="1"/>
          </p:cNvSpPr>
          <p:nvPr/>
        </p:nvSpPr>
        <p:spPr bwMode="auto">
          <a:xfrm>
            <a:off x="4381500" y="3938588"/>
            <a:ext cx="2400300" cy="307975"/>
          </a:xfrm>
          <a:prstGeom prst="rect">
            <a:avLst/>
          </a:prstGeom>
          <a:noFill/>
          <a:ln w="9525">
            <a:noFill/>
            <a:miter lim="800000"/>
            <a:headEnd/>
            <a:tailEnd/>
          </a:ln>
        </p:spPr>
        <p:txBody>
          <a:bodyPr>
            <a:spAutoFit/>
          </a:bodyPr>
          <a:lstStyle/>
          <a:p>
            <a:pPr>
              <a:spcBef>
                <a:spcPct val="50000"/>
              </a:spcBef>
            </a:pPr>
            <a:r>
              <a:rPr lang="en-US" sz="1400">
                <a:latin typeface="Times New Roman" pitchFamily="18" charset="0"/>
              </a:rPr>
              <a:t>Oxygen depleting substances</a:t>
            </a:r>
          </a:p>
        </p:txBody>
      </p:sp>
      <p:sp>
        <p:nvSpPr>
          <p:cNvPr id="22537" name="Text Box 10"/>
          <p:cNvSpPr txBox="1">
            <a:spLocks noChangeArrowheads="1"/>
          </p:cNvSpPr>
          <p:nvPr/>
        </p:nvSpPr>
        <p:spPr bwMode="auto">
          <a:xfrm>
            <a:off x="4152900" y="4191000"/>
            <a:ext cx="723900" cy="307975"/>
          </a:xfrm>
          <a:prstGeom prst="rect">
            <a:avLst/>
          </a:prstGeom>
          <a:noFill/>
          <a:ln w="9525">
            <a:noFill/>
            <a:miter lim="800000"/>
            <a:headEnd/>
            <a:tailEnd/>
          </a:ln>
        </p:spPr>
        <p:txBody>
          <a:bodyPr>
            <a:spAutoFit/>
          </a:bodyPr>
          <a:lstStyle/>
          <a:p>
            <a:pPr>
              <a:spcBef>
                <a:spcPct val="50000"/>
              </a:spcBef>
            </a:pPr>
            <a:r>
              <a:rPr lang="en-US" sz="1400">
                <a:latin typeface="Times New Roman" pitchFamily="18" charset="0"/>
              </a:rPr>
              <a:t>Metals</a:t>
            </a:r>
          </a:p>
        </p:txBody>
      </p:sp>
      <p:sp>
        <p:nvSpPr>
          <p:cNvPr id="22538" name="Text Box 11"/>
          <p:cNvSpPr txBox="1">
            <a:spLocks noChangeArrowheads="1"/>
          </p:cNvSpPr>
          <p:nvPr/>
        </p:nvSpPr>
        <p:spPr bwMode="auto">
          <a:xfrm>
            <a:off x="3657600" y="4456113"/>
            <a:ext cx="990600" cy="307975"/>
          </a:xfrm>
          <a:prstGeom prst="rect">
            <a:avLst/>
          </a:prstGeom>
          <a:noFill/>
          <a:ln w="9525">
            <a:noFill/>
            <a:miter lim="800000"/>
            <a:headEnd/>
            <a:tailEnd/>
          </a:ln>
        </p:spPr>
        <p:txBody>
          <a:bodyPr>
            <a:spAutoFit/>
          </a:bodyPr>
          <a:lstStyle/>
          <a:p>
            <a:pPr>
              <a:spcBef>
                <a:spcPct val="50000"/>
              </a:spcBef>
            </a:pPr>
            <a:r>
              <a:rPr lang="en-US" sz="1400">
                <a:latin typeface="Times New Roman" pitchFamily="18" charset="0"/>
              </a:rPr>
              <a:t>Pesticides</a:t>
            </a:r>
          </a:p>
        </p:txBody>
      </p:sp>
      <p:sp>
        <p:nvSpPr>
          <p:cNvPr id="22539" name="Text Box 12"/>
          <p:cNvSpPr txBox="1">
            <a:spLocks noChangeArrowheads="1"/>
          </p:cNvSpPr>
          <p:nvPr/>
        </p:nvSpPr>
        <p:spPr bwMode="auto">
          <a:xfrm>
            <a:off x="3657600" y="4721225"/>
            <a:ext cx="1524000" cy="307975"/>
          </a:xfrm>
          <a:prstGeom prst="rect">
            <a:avLst/>
          </a:prstGeom>
          <a:noFill/>
          <a:ln w="9525">
            <a:noFill/>
            <a:miter lim="800000"/>
            <a:headEnd/>
            <a:tailEnd/>
          </a:ln>
        </p:spPr>
        <p:txBody>
          <a:bodyPr>
            <a:spAutoFit/>
          </a:bodyPr>
          <a:lstStyle/>
          <a:p>
            <a:pPr>
              <a:spcBef>
                <a:spcPct val="50000"/>
              </a:spcBef>
            </a:pPr>
            <a:r>
              <a:rPr lang="en-US" sz="1400">
                <a:latin typeface="Times New Roman" pitchFamily="18" charset="0"/>
              </a:rPr>
              <a:t>Habitat alterations</a:t>
            </a:r>
          </a:p>
        </p:txBody>
      </p:sp>
      <p:sp>
        <p:nvSpPr>
          <p:cNvPr id="22540" name="Text Box 13"/>
          <p:cNvSpPr txBox="1">
            <a:spLocks noChangeArrowheads="1"/>
          </p:cNvSpPr>
          <p:nvPr/>
        </p:nvSpPr>
        <p:spPr bwMode="auto">
          <a:xfrm>
            <a:off x="3352800" y="4953000"/>
            <a:ext cx="1981200" cy="307975"/>
          </a:xfrm>
          <a:prstGeom prst="rect">
            <a:avLst/>
          </a:prstGeom>
          <a:noFill/>
          <a:ln w="9525">
            <a:noFill/>
            <a:miter lim="800000"/>
            <a:headEnd/>
            <a:tailEnd/>
          </a:ln>
        </p:spPr>
        <p:txBody>
          <a:bodyPr>
            <a:spAutoFit/>
          </a:bodyPr>
          <a:lstStyle/>
          <a:p>
            <a:pPr>
              <a:spcBef>
                <a:spcPct val="50000"/>
              </a:spcBef>
            </a:pPr>
            <a:r>
              <a:rPr lang="en-US" sz="1400">
                <a:latin typeface="Times New Roman" pitchFamily="18" charset="0"/>
              </a:rPr>
              <a:t>Thermal modifications</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4577" name="Picture 8"/>
          <p:cNvPicPr>
            <a:picLocks noChangeAspect="1" noChangeArrowheads="1"/>
          </p:cNvPicPr>
          <p:nvPr/>
        </p:nvPicPr>
        <p:blipFill>
          <a:blip r:embed="rId3"/>
          <a:srcRect/>
          <a:stretch>
            <a:fillRect/>
          </a:stretch>
        </p:blipFill>
        <p:spPr bwMode="auto">
          <a:xfrm>
            <a:off x="1752600" y="1905000"/>
            <a:ext cx="3243263" cy="4191000"/>
          </a:xfrm>
          <a:prstGeom prst="rect">
            <a:avLst/>
          </a:prstGeom>
          <a:noFill/>
          <a:ln w="9525">
            <a:noFill/>
            <a:miter lim="800000"/>
            <a:headEnd/>
            <a:tailEnd/>
          </a:ln>
        </p:spPr>
      </p:pic>
      <p:sp>
        <p:nvSpPr>
          <p:cNvPr id="24578" name="Rectangle 5"/>
          <p:cNvSpPr>
            <a:spLocks noChangeArrowheads="1"/>
          </p:cNvSpPr>
          <p:nvPr/>
        </p:nvSpPr>
        <p:spPr bwMode="auto">
          <a:xfrm>
            <a:off x="1828800" y="152400"/>
            <a:ext cx="7162800" cy="1077913"/>
          </a:xfrm>
          <a:prstGeom prst="rect">
            <a:avLst/>
          </a:prstGeom>
          <a:noFill/>
          <a:ln w="9525">
            <a:noFill/>
            <a:miter lim="800000"/>
            <a:headEnd/>
            <a:tailEnd/>
          </a:ln>
        </p:spPr>
        <p:txBody>
          <a:bodyPr anchor="ctr">
            <a:spAutoFit/>
          </a:bodyPr>
          <a:lstStyle/>
          <a:p>
            <a:pPr algn="ctr"/>
            <a:r>
              <a:rPr lang="en-US" sz="3200" b="1">
                <a:solidFill>
                  <a:schemeClr val="bg1"/>
                </a:solidFill>
                <a:cs typeface="Arial" charset="0"/>
              </a:rPr>
              <a:t>Siltation causes biological impairments</a:t>
            </a:r>
            <a:endParaRPr lang="en-US" sz="3200">
              <a:solidFill>
                <a:schemeClr val="bg1"/>
              </a:solidFill>
            </a:endParaRPr>
          </a:p>
        </p:txBody>
      </p:sp>
      <p:pic>
        <p:nvPicPr>
          <p:cNvPr id="14341" name="Picture 5"/>
          <p:cNvPicPr>
            <a:picLocks noChangeAspect="1" noChangeArrowheads="1"/>
          </p:cNvPicPr>
          <p:nvPr/>
        </p:nvPicPr>
        <p:blipFill>
          <a:blip r:embed="rId4"/>
          <a:srcRect/>
          <a:stretch>
            <a:fillRect/>
          </a:stretch>
        </p:blipFill>
        <p:spPr bwMode="auto">
          <a:xfrm>
            <a:off x="1752600" y="1905000"/>
            <a:ext cx="3267075" cy="4191000"/>
          </a:xfrm>
          <a:prstGeom prst="rect">
            <a:avLst/>
          </a:prstGeom>
          <a:noFill/>
          <a:ln w="9525">
            <a:noFill/>
            <a:miter lim="800000"/>
            <a:headEnd/>
            <a:tailEnd/>
          </a:ln>
        </p:spPr>
      </p:pic>
      <p:sp>
        <p:nvSpPr>
          <p:cNvPr id="14349" name="Text Box 13"/>
          <p:cNvSpPr txBox="1">
            <a:spLocks noChangeArrowheads="1"/>
          </p:cNvSpPr>
          <p:nvPr/>
        </p:nvSpPr>
        <p:spPr bwMode="auto">
          <a:xfrm>
            <a:off x="5257800" y="2209800"/>
            <a:ext cx="3886200" cy="2678113"/>
          </a:xfrm>
          <a:prstGeom prst="rect">
            <a:avLst/>
          </a:prstGeom>
          <a:solidFill>
            <a:schemeClr val="accent4">
              <a:lumMod val="40000"/>
              <a:lumOff val="60000"/>
            </a:schemeClr>
          </a:solidFill>
          <a:ln w="9525">
            <a:noFill/>
            <a:miter lim="800000"/>
            <a:headEnd/>
            <a:tailEnd/>
          </a:ln>
        </p:spPr>
        <p:txBody>
          <a:bodyPr>
            <a:spAutoFit/>
          </a:bodyPr>
          <a:lstStyle/>
          <a:p>
            <a:pPr marL="342900" indent="-342900">
              <a:defRPr/>
            </a:pPr>
            <a:r>
              <a:rPr lang="en-US" sz="1400" b="1" u="sng" dirty="0" err="1">
                <a:latin typeface="Times New Roman" pitchFamily="18" charset="0"/>
              </a:rPr>
              <a:t>WisCALM</a:t>
            </a:r>
            <a:endParaRPr lang="en-US" sz="1400" b="1" u="sng" dirty="0">
              <a:latin typeface="Times New Roman" pitchFamily="18" charset="0"/>
            </a:endParaRPr>
          </a:p>
          <a:p>
            <a:pPr marL="342900" indent="-342900">
              <a:defRPr/>
            </a:pPr>
            <a:endParaRPr lang="en-US" sz="1400" b="1" u="sng" dirty="0">
              <a:latin typeface="Times New Roman" pitchFamily="18" charset="0"/>
            </a:endParaRPr>
          </a:p>
          <a:p>
            <a:pPr marL="342900" indent="-342900">
              <a:defRPr/>
            </a:pPr>
            <a:r>
              <a:rPr lang="en-US" sz="1400" b="1" u="sng" dirty="0">
                <a:latin typeface="Times New Roman" pitchFamily="18" charset="0"/>
              </a:rPr>
              <a:t>Supplemental monitoring work suggested for </a:t>
            </a:r>
            <a:r>
              <a:rPr lang="en-US" sz="1400" b="1" u="sng" dirty="0" err="1">
                <a:latin typeface="Times New Roman" pitchFamily="18" charset="0"/>
              </a:rPr>
              <a:t>evaulating</a:t>
            </a:r>
            <a:r>
              <a:rPr lang="en-US" sz="1400" b="1" u="sng" dirty="0">
                <a:latin typeface="Times New Roman" pitchFamily="18" charset="0"/>
              </a:rPr>
              <a:t> stressors related to excessive sedimentation and habitat impairment</a:t>
            </a:r>
          </a:p>
          <a:p>
            <a:pPr marL="342900" indent="-342900">
              <a:defRPr/>
            </a:pPr>
            <a:endParaRPr lang="en-US" sz="1400" b="1" u="sng" dirty="0">
              <a:latin typeface="Times New Roman" pitchFamily="18" charset="0"/>
            </a:endParaRPr>
          </a:p>
          <a:p>
            <a:pPr marL="342900" indent="-342900">
              <a:defRPr/>
            </a:pPr>
            <a:endParaRPr lang="en-US" sz="1400" b="1" u="sng" dirty="0">
              <a:latin typeface="Times New Roman" pitchFamily="18" charset="0"/>
            </a:endParaRPr>
          </a:p>
          <a:p>
            <a:pPr marL="342900" indent="-342900">
              <a:buFontTx/>
              <a:buAutoNum type="arabicPeriod"/>
              <a:defRPr/>
            </a:pPr>
            <a:r>
              <a:rPr lang="en-US" sz="1400" b="1" i="1" dirty="0">
                <a:latin typeface="Times New Roman" pitchFamily="18" charset="0"/>
              </a:rPr>
              <a:t>Habitat (includes geomorphic measurements)</a:t>
            </a:r>
          </a:p>
          <a:p>
            <a:pPr marL="342900" indent="-342900">
              <a:buFontTx/>
              <a:buAutoNum type="arabicPeriod"/>
              <a:defRPr/>
            </a:pPr>
            <a:r>
              <a:rPr lang="en-US" sz="1400" b="1" i="1" dirty="0">
                <a:latin typeface="Times New Roman" pitchFamily="18" charset="0"/>
              </a:rPr>
              <a:t>Total Suspended Solids</a:t>
            </a:r>
          </a:p>
          <a:p>
            <a:pPr marL="342900" indent="-342900">
              <a:buFontTx/>
              <a:buAutoNum type="arabicPeriod"/>
              <a:defRPr/>
            </a:pPr>
            <a:r>
              <a:rPr lang="en-US" sz="1400" b="1" i="1" dirty="0">
                <a:latin typeface="Times New Roman" pitchFamily="18" charset="0"/>
              </a:rPr>
              <a:t>Transparency</a:t>
            </a:r>
          </a:p>
          <a:p>
            <a:pPr marL="342900" indent="-342900">
              <a:buFontTx/>
              <a:buAutoNum type="arabicPeriod"/>
              <a:defRPr/>
            </a:pPr>
            <a:r>
              <a:rPr lang="en-US" sz="1400" b="1" i="1" dirty="0">
                <a:latin typeface="Times New Roman" pitchFamily="18" charset="0"/>
              </a:rPr>
              <a:t>Flow</a:t>
            </a:r>
          </a:p>
          <a:p>
            <a:pPr marL="342900" indent="-342900">
              <a:buFontTx/>
              <a:buAutoNum type="arabicPeriod"/>
              <a:defRPr/>
            </a:pPr>
            <a:r>
              <a:rPr lang="en-US" sz="1400" b="1" i="1" dirty="0">
                <a:latin typeface="Times New Roman" pitchFamily="18" charset="0"/>
              </a:rPr>
              <a:t>Temperature</a:t>
            </a:r>
          </a:p>
        </p:txBody>
      </p:sp>
      <p:sp>
        <p:nvSpPr>
          <p:cNvPr id="7" name="TextBox 6"/>
          <p:cNvSpPr txBox="1">
            <a:spLocks noChangeArrowheads="1"/>
          </p:cNvSpPr>
          <p:nvPr/>
        </p:nvSpPr>
        <p:spPr bwMode="auto">
          <a:xfrm>
            <a:off x="1828800" y="1524000"/>
            <a:ext cx="7058025" cy="369888"/>
          </a:xfrm>
          <a:prstGeom prst="rect">
            <a:avLst/>
          </a:prstGeom>
          <a:noFill/>
          <a:ln w="9525">
            <a:noFill/>
            <a:miter lim="800000"/>
            <a:headEnd/>
            <a:tailEnd/>
          </a:ln>
        </p:spPr>
        <p:txBody>
          <a:bodyPr wrap="none">
            <a:spAutoFit/>
          </a:bodyPr>
          <a:lstStyle/>
          <a:p>
            <a:r>
              <a:rPr lang="en-US"/>
              <a:t>45% of stream impairments are habitat losses due to sedimentation</a:t>
            </a:r>
          </a:p>
        </p:txBody>
      </p:sp>
      <p:pic>
        <p:nvPicPr>
          <p:cNvPr id="14345" name="Picture 9"/>
          <p:cNvPicPr>
            <a:picLocks noChangeAspect="1" noChangeArrowheads="1"/>
          </p:cNvPicPr>
          <p:nvPr/>
        </p:nvPicPr>
        <p:blipFill>
          <a:blip r:embed="rId5"/>
          <a:srcRect/>
          <a:stretch>
            <a:fillRect/>
          </a:stretch>
        </p:blipFill>
        <p:spPr bwMode="auto">
          <a:xfrm>
            <a:off x="5257800" y="1905000"/>
            <a:ext cx="3303588" cy="4191000"/>
          </a:xfrm>
          <a:prstGeom prst="rect">
            <a:avLst/>
          </a:prstGeom>
          <a:noFill/>
          <a:ln w="9525">
            <a:noFill/>
            <a:miter lim="800000"/>
            <a:headEnd/>
            <a:tailEnd/>
          </a:ln>
        </p:spPr>
      </p:pic>
      <p:cxnSp>
        <p:nvCxnSpPr>
          <p:cNvPr id="9" name="Elbow Connector 8"/>
          <p:cNvCxnSpPr/>
          <p:nvPr/>
        </p:nvCxnSpPr>
        <p:spPr>
          <a:xfrm rot="10800000" flipV="1">
            <a:off x="6629400" y="1828800"/>
            <a:ext cx="2133600" cy="914400"/>
          </a:xfrm>
          <a:prstGeom prst="bentConnector3">
            <a:avLst>
              <a:gd name="adj1" fmla="val 67460"/>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345"/>
                                        </p:tgtEl>
                                        <p:attrNameLst>
                                          <p:attrName>style.visibility</p:attrName>
                                        </p:attrNameLst>
                                      </p:cBhvr>
                                      <p:to>
                                        <p:strVal val="visible"/>
                                      </p:to>
                                    </p:set>
                                  </p:childTnLst>
                                </p:cTn>
                              </p:par>
                              <p:par>
                                <p:cTn id="7" presetID="4" presetClass="entr" presetSubtype="16" fill="hold" nodeType="withEffect">
                                  <p:stCondLst>
                                    <p:cond delay="0"/>
                                  </p:stCondLst>
                                  <p:childTnLst>
                                    <p:set>
                                      <p:cBhvr>
                                        <p:cTn id="8" dur="1" fill="hold">
                                          <p:stCondLst>
                                            <p:cond delay="0"/>
                                          </p:stCondLst>
                                        </p:cTn>
                                        <p:tgtEl>
                                          <p:spTgt spid="9"/>
                                        </p:tgtEl>
                                        <p:attrNameLst>
                                          <p:attrName>style.visibility</p:attrName>
                                        </p:attrNameLst>
                                      </p:cBhvr>
                                      <p:to>
                                        <p:strVal val="visible"/>
                                      </p:to>
                                    </p:set>
                                    <p:animEffect transition="in" filter="box(in)">
                                      <p:cBhvr>
                                        <p:cTn id="9" dur="500"/>
                                        <p:tgtEl>
                                          <p:spTgt spid="9"/>
                                        </p:tgtEl>
                                      </p:cBhvr>
                                    </p:animEffect>
                                  </p:childTnLst>
                                </p:cTn>
                              </p:par>
                              <p:par>
                                <p:cTn id="10" presetID="4"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i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nodeType="clickEffect">
                                  <p:stCondLst>
                                    <p:cond delay="0"/>
                                  </p:stCondLst>
                                  <p:childTnLst>
                                    <p:set>
                                      <p:cBhvr>
                                        <p:cTn id="16" dur="1" fill="hold">
                                          <p:stCondLst>
                                            <p:cond delay="0"/>
                                          </p:stCondLst>
                                        </p:cTn>
                                        <p:tgtEl>
                                          <p:spTgt spid="14341"/>
                                        </p:tgtEl>
                                        <p:attrNameLst>
                                          <p:attrName>style.visibility</p:attrName>
                                        </p:attrNameLst>
                                      </p:cBhvr>
                                      <p:to>
                                        <p:strVal val="visible"/>
                                      </p:to>
                                    </p:set>
                                    <p:animEffect transition="in" filter="slide(fromTop)">
                                      <p:cBhvr>
                                        <p:cTn id="17" dur="500"/>
                                        <p:tgtEl>
                                          <p:spTgt spid="14341"/>
                                        </p:tgtEl>
                                      </p:cBhvr>
                                    </p:animEffect>
                                  </p:childTnLst>
                                </p:cTn>
                              </p:par>
                            </p:childTnLst>
                          </p:cTn>
                        </p:par>
                        <p:par>
                          <p:cTn id="18" fill="hold">
                            <p:stCondLst>
                              <p:cond delay="500"/>
                            </p:stCondLst>
                            <p:childTnLst>
                              <p:par>
                                <p:cTn id="19" presetID="12" presetClass="entr" presetSubtype="1" fill="hold" grpId="0" nodeType="afterEffect">
                                  <p:stCondLst>
                                    <p:cond delay="0"/>
                                  </p:stCondLst>
                                  <p:childTnLst>
                                    <p:set>
                                      <p:cBhvr>
                                        <p:cTn id="20" dur="1" fill="hold">
                                          <p:stCondLst>
                                            <p:cond delay="0"/>
                                          </p:stCondLst>
                                        </p:cTn>
                                        <p:tgtEl>
                                          <p:spTgt spid="14349"/>
                                        </p:tgtEl>
                                        <p:attrNameLst>
                                          <p:attrName>style.visibility</p:attrName>
                                        </p:attrNameLst>
                                      </p:cBhvr>
                                      <p:to>
                                        <p:strVal val="visible"/>
                                      </p:to>
                                    </p:set>
                                    <p:animEffect transition="in" filter="slide(fromTop)">
                                      <p:cBhvr>
                                        <p:cTn id="21" dur="500"/>
                                        <p:tgtEl>
                                          <p:spTgt spid="14349"/>
                                        </p:tgtEl>
                                      </p:cBhvr>
                                    </p:animEffect>
                                  </p:childTnLst>
                                </p:cTn>
                              </p:par>
                              <p:par>
                                <p:cTn id="22" presetID="4" presetClass="exit" presetSubtype="16" fill="hold" nodeType="withEffect">
                                  <p:stCondLst>
                                    <p:cond delay="0"/>
                                  </p:stCondLst>
                                  <p:childTnLst>
                                    <p:animEffect transition="out" filter="box(in)">
                                      <p:cBhvr>
                                        <p:cTn id="23" dur="500"/>
                                        <p:tgtEl>
                                          <p:spTgt spid="14345"/>
                                        </p:tgtEl>
                                      </p:cBhvr>
                                    </p:animEffect>
                                    <p:set>
                                      <p:cBhvr>
                                        <p:cTn id="24" dur="1" fill="hold">
                                          <p:stCondLst>
                                            <p:cond delay="499"/>
                                          </p:stCondLst>
                                        </p:cTn>
                                        <p:tgtEl>
                                          <p:spTgt spid="14345"/>
                                        </p:tgtEl>
                                        <p:attrNameLst>
                                          <p:attrName>style.visibility</p:attrName>
                                        </p:attrNameLst>
                                      </p:cBhvr>
                                      <p:to>
                                        <p:strVal val="hidden"/>
                                      </p:to>
                                    </p:set>
                                  </p:childTnLst>
                                </p:cTn>
                              </p:par>
                              <p:par>
                                <p:cTn id="25" presetID="4" presetClass="exit" presetSubtype="16" fill="hold" grpId="1" nodeType="withEffect">
                                  <p:stCondLst>
                                    <p:cond delay="0"/>
                                  </p:stCondLst>
                                  <p:childTnLst>
                                    <p:animEffect transition="out" filter="box(in)">
                                      <p:cBhvr>
                                        <p:cTn id="26" dur="500"/>
                                        <p:tgtEl>
                                          <p:spTgt spid="7"/>
                                        </p:tgtEl>
                                      </p:cBhvr>
                                    </p:animEffect>
                                    <p:set>
                                      <p:cBhvr>
                                        <p:cTn id="27" dur="1" fill="hold">
                                          <p:stCondLst>
                                            <p:cond delay="499"/>
                                          </p:stCondLst>
                                        </p:cTn>
                                        <p:tgtEl>
                                          <p:spTgt spid="7"/>
                                        </p:tgtEl>
                                        <p:attrNameLst>
                                          <p:attrName>style.visibility</p:attrName>
                                        </p:attrNameLst>
                                      </p:cBhvr>
                                      <p:to>
                                        <p:strVal val="hidden"/>
                                      </p:to>
                                    </p:set>
                                  </p:childTnLst>
                                </p:cTn>
                              </p:par>
                              <p:par>
                                <p:cTn id="28" presetID="4" presetClass="exit" presetSubtype="16" fill="hold" nodeType="withEffect">
                                  <p:stCondLst>
                                    <p:cond delay="0"/>
                                  </p:stCondLst>
                                  <p:childTnLst>
                                    <p:animEffect transition="out" filter="box(in)">
                                      <p:cBhvr>
                                        <p:cTn id="29" dur="500"/>
                                        <p:tgtEl>
                                          <p:spTgt spid="9"/>
                                        </p:tgtEl>
                                      </p:cBhvr>
                                    </p:animEffect>
                                    <p:set>
                                      <p:cBhvr>
                                        <p:cTn id="30"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9" grpId="0" animBg="1"/>
      <p:bldP spid="7" grpId="0"/>
      <p:bldP spid="7"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5"/>
          <p:cNvSpPr>
            <a:spLocks noChangeArrowheads="1"/>
          </p:cNvSpPr>
          <p:nvPr/>
        </p:nvSpPr>
        <p:spPr bwMode="auto">
          <a:xfrm>
            <a:off x="1828800" y="152400"/>
            <a:ext cx="1981200" cy="1066800"/>
          </a:xfrm>
          <a:prstGeom prst="rect">
            <a:avLst/>
          </a:prstGeom>
          <a:noFill/>
          <a:ln w="9525">
            <a:noFill/>
            <a:miter lim="800000"/>
            <a:headEnd/>
            <a:tailEnd/>
          </a:ln>
        </p:spPr>
        <p:txBody>
          <a:bodyPr anchor="ctr">
            <a:spAutoFit/>
          </a:bodyPr>
          <a:lstStyle/>
          <a:p>
            <a:pPr>
              <a:defRPr/>
            </a:pPr>
            <a:r>
              <a:rPr lang="en-US" sz="3200" dirty="0">
                <a:solidFill>
                  <a:schemeClr val="bg1"/>
                </a:solidFill>
                <a:effectLst>
                  <a:outerShdw blurRad="38100" dist="38100" dir="2700000" algn="tl">
                    <a:srgbClr val="000000">
                      <a:alpha val="43137"/>
                    </a:srgbClr>
                  </a:outerShdw>
                </a:effectLst>
                <a:cs typeface="Arial" charset="0"/>
              </a:rPr>
              <a:t>Study</a:t>
            </a:r>
          </a:p>
          <a:p>
            <a:pPr>
              <a:defRPr/>
            </a:pPr>
            <a:r>
              <a:rPr lang="en-US" sz="3200" dirty="0">
                <a:solidFill>
                  <a:schemeClr val="bg1"/>
                </a:solidFill>
                <a:effectLst>
                  <a:outerShdw blurRad="38100" dist="38100" dir="2700000" algn="tl">
                    <a:srgbClr val="000000">
                      <a:alpha val="43137"/>
                    </a:srgbClr>
                  </a:outerShdw>
                </a:effectLst>
                <a:cs typeface="Arial" charset="0"/>
              </a:rPr>
              <a:t>Location</a:t>
            </a:r>
            <a:endParaRPr lang="en-US" sz="3200" dirty="0">
              <a:solidFill>
                <a:schemeClr val="bg1"/>
              </a:solidFill>
              <a:effectLst>
                <a:outerShdw blurRad="38100" dist="38100" dir="2700000" algn="tl">
                  <a:srgbClr val="000000">
                    <a:alpha val="43137"/>
                  </a:srgbClr>
                </a:outerShdw>
              </a:effectLst>
            </a:endParaRPr>
          </a:p>
        </p:txBody>
      </p:sp>
      <p:pic>
        <p:nvPicPr>
          <p:cNvPr id="26626" name="Picture 13" descr="PecatonicaBasemap"/>
          <p:cNvPicPr>
            <a:picLocks noChangeAspect="1" noChangeArrowheads="1"/>
          </p:cNvPicPr>
          <p:nvPr/>
        </p:nvPicPr>
        <p:blipFill>
          <a:blip r:embed="rId3"/>
          <a:srcRect/>
          <a:stretch>
            <a:fillRect/>
          </a:stretch>
        </p:blipFill>
        <p:spPr bwMode="auto">
          <a:xfrm>
            <a:off x="3844925" y="0"/>
            <a:ext cx="5299075" cy="6858000"/>
          </a:xfrm>
          <a:prstGeom prst="rect">
            <a:avLst/>
          </a:prstGeom>
          <a:noFill/>
          <a:ln w="9525">
            <a:noFill/>
            <a:miter lim="800000"/>
            <a:headEnd/>
            <a:tailEnd/>
          </a:ln>
        </p:spPr>
      </p:pic>
      <p:sp>
        <p:nvSpPr>
          <p:cNvPr id="26627" name="TextBox 5"/>
          <p:cNvSpPr txBox="1">
            <a:spLocks noChangeArrowheads="1"/>
          </p:cNvSpPr>
          <p:nvPr/>
        </p:nvSpPr>
        <p:spPr bwMode="auto">
          <a:xfrm>
            <a:off x="4419600" y="1371600"/>
            <a:ext cx="2438400" cy="579438"/>
          </a:xfrm>
          <a:prstGeom prst="rect">
            <a:avLst/>
          </a:prstGeom>
          <a:solidFill>
            <a:schemeClr val="bg1">
              <a:alpha val="49019"/>
            </a:schemeClr>
          </a:solidFill>
          <a:ln w="9525">
            <a:noFill/>
            <a:miter lim="800000"/>
            <a:headEnd/>
            <a:tailEnd/>
          </a:ln>
        </p:spPr>
        <p:txBody>
          <a:bodyPr wrap="none">
            <a:spAutoFit/>
          </a:bodyPr>
          <a:lstStyle/>
          <a:p>
            <a:r>
              <a:rPr lang="en-US" sz="3200" b="1">
                <a:latin typeface="Calibri" pitchFamily="34" charset="0"/>
              </a:rPr>
              <a:t>Smith-Conley</a:t>
            </a:r>
          </a:p>
        </p:txBody>
      </p:sp>
      <p:sp>
        <p:nvSpPr>
          <p:cNvPr id="26628" name="TextBox 7"/>
          <p:cNvSpPr txBox="1">
            <a:spLocks noChangeArrowheads="1"/>
          </p:cNvSpPr>
          <p:nvPr/>
        </p:nvSpPr>
        <p:spPr bwMode="auto">
          <a:xfrm>
            <a:off x="4800600" y="4419600"/>
            <a:ext cx="2273300" cy="579438"/>
          </a:xfrm>
          <a:prstGeom prst="rect">
            <a:avLst/>
          </a:prstGeom>
          <a:solidFill>
            <a:schemeClr val="bg1">
              <a:alpha val="49019"/>
            </a:schemeClr>
          </a:solidFill>
          <a:ln w="9525">
            <a:noFill/>
            <a:miter lim="800000"/>
            <a:headEnd/>
            <a:tailEnd/>
          </a:ln>
        </p:spPr>
        <p:txBody>
          <a:bodyPr wrap="none">
            <a:spAutoFit/>
          </a:bodyPr>
          <a:lstStyle/>
          <a:p>
            <a:r>
              <a:rPr lang="en-US" sz="3200" b="1">
                <a:latin typeface="Calibri" pitchFamily="34" charset="0"/>
              </a:rPr>
              <a:t>Silver Spring</a:t>
            </a:r>
          </a:p>
        </p:txBody>
      </p:sp>
      <p:sp>
        <p:nvSpPr>
          <p:cNvPr id="26629" name="AutoShape 14"/>
          <p:cNvSpPr>
            <a:spLocks noChangeArrowheads="1"/>
          </p:cNvSpPr>
          <p:nvPr/>
        </p:nvSpPr>
        <p:spPr bwMode="auto">
          <a:xfrm>
            <a:off x="6858000" y="1189038"/>
            <a:ext cx="228600" cy="182562"/>
          </a:xfrm>
          <a:prstGeom prst="triangle">
            <a:avLst>
              <a:gd name="adj" fmla="val 50000"/>
            </a:avLst>
          </a:prstGeom>
          <a:solidFill>
            <a:srgbClr val="0F7322"/>
          </a:solidFill>
          <a:ln w="9525">
            <a:solidFill>
              <a:schemeClr val="tx1"/>
            </a:solidFill>
            <a:miter lim="800000"/>
            <a:headEnd/>
            <a:tailEnd/>
          </a:ln>
        </p:spPr>
        <p:txBody>
          <a:bodyPr wrap="none" anchor="ctr"/>
          <a:lstStyle/>
          <a:p>
            <a:endParaRPr lang="en-US">
              <a:latin typeface="Calibri" pitchFamily="34" charset="0"/>
            </a:endParaRPr>
          </a:p>
        </p:txBody>
      </p:sp>
      <p:sp>
        <p:nvSpPr>
          <p:cNvPr id="10" name="Rectangle 9"/>
          <p:cNvSpPr/>
          <p:nvPr/>
        </p:nvSpPr>
        <p:spPr>
          <a:xfrm>
            <a:off x="1981200" y="6019800"/>
            <a:ext cx="2362200" cy="609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6631" name="TextBox 12"/>
          <p:cNvSpPr txBox="1">
            <a:spLocks noChangeArrowheads="1"/>
          </p:cNvSpPr>
          <p:nvPr/>
        </p:nvSpPr>
        <p:spPr bwMode="auto">
          <a:xfrm>
            <a:off x="2590800" y="6096000"/>
            <a:ext cx="1441450" cy="400050"/>
          </a:xfrm>
          <a:prstGeom prst="rect">
            <a:avLst/>
          </a:prstGeom>
          <a:solidFill>
            <a:schemeClr val="bg1"/>
          </a:solidFill>
          <a:ln w="9525">
            <a:noFill/>
            <a:miter lim="800000"/>
            <a:headEnd/>
            <a:tailEnd/>
          </a:ln>
        </p:spPr>
        <p:txBody>
          <a:bodyPr wrap="none">
            <a:spAutoFit/>
          </a:bodyPr>
          <a:lstStyle/>
          <a:p>
            <a:r>
              <a:rPr lang="en-US" sz="2000" b="1">
                <a:latin typeface="Calibri" pitchFamily="34" charset="0"/>
              </a:rPr>
              <a:t>Streamgage</a:t>
            </a:r>
          </a:p>
        </p:txBody>
      </p:sp>
      <p:sp>
        <p:nvSpPr>
          <p:cNvPr id="26632" name="AutoShape 14"/>
          <p:cNvSpPr>
            <a:spLocks noChangeArrowheads="1"/>
          </p:cNvSpPr>
          <p:nvPr/>
        </p:nvSpPr>
        <p:spPr bwMode="auto">
          <a:xfrm>
            <a:off x="7924800" y="2133600"/>
            <a:ext cx="228600" cy="182563"/>
          </a:xfrm>
          <a:prstGeom prst="triangle">
            <a:avLst>
              <a:gd name="adj" fmla="val 50000"/>
            </a:avLst>
          </a:prstGeom>
          <a:solidFill>
            <a:srgbClr val="0F7322"/>
          </a:solidFill>
          <a:ln w="9525">
            <a:solidFill>
              <a:schemeClr val="tx1"/>
            </a:solidFill>
            <a:miter lim="800000"/>
            <a:headEnd/>
            <a:tailEnd/>
          </a:ln>
        </p:spPr>
        <p:txBody>
          <a:bodyPr wrap="none" anchor="ctr"/>
          <a:lstStyle/>
          <a:p>
            <a:endParaRPr lang="en-US">
              <a:latin typeface="Calibri" pitchFamily="34" charset="0"/>
            </a:endParaRPr>
          </a:p>
        </p:txBody>
      </p:sp>
      <p:sp>
        <p:nvSpPr>
          <p:cNvPr id="26633" name="AutoShape 14"/>
          <p:cNvSpPr>
            <a:spLocks noChangeArrowheads="1"/>
          </p:cNvSpPr>
          <p:nvPr/>
        </p:nvSpPr>
        <p:spPr bwMode="auto">
          <a:xfrm>
            <a:off x="2209800" y="6172200"/>
            <a:ext cx="228600" cy="182563"/>
          </a:xfrm>
          <a:prstGeom prst="triangle">
            <a:avLst>
              <a:gd name="adj" fmla="val 50000"/>
            </a:avLst>
          </a:prstGeom>
          <a:solidFill>
            <a:srgbClr val="0F7322"/>
          </a:solidFill>
          <a:ln w="9525">
            <a:solidFill>
              <a:schemeClr val="tx1"/>
            </a:solidFill>
            <a:miter lim="800000"/>
            <a:headEnd/>
            <a:tailEnd/>
          </a:ln>
        </p:spPr>
        <p:txBody>
          <a:bodyPr wrap="none" anchor="ctr"/>
          <a:lstStyle/>
          <a:p>
            <a:endParaRPr lang="en-US">
              <a:latin typeface="Calibri" pitchFamily="34" charset="0"/>
            </a:endParaRPr>
          </a:p>
        </p:txBody>
      </p:sp>
      <p:sp>
        <p:nvSpPr>
          <p:cNvPr id="26634" name="TextBox 7"/>
          <p:cNvSpPr txBox="1">
            <a:spLocks noChangeArrowheads="1"/>
          </p:cNvSpPr>
          <p:nvPr/>
        </p:nvSpPr>
        <p:spPr bwMode="auto">
          <a:xfrm>
            <a:off x="6248400" y="2819400"/>
            <a:ext cx="2754313" cy="579438"/>
          </a:xfrm>
          <a:prstGeom prst="rect">
            <a:avLst/>
          </a:prstGeom>
          <a:solidFill>
            <a:srgbClr val="FFFFFF">
              <a:alpha val="49019"/>
            </a:srgbClr>
          </a:solidFill>
          <a:ln w="9525">
            <a:noFill/>
            <a:miter lim="800000"/>
            <a:headEnd/>
            <a:tailEnd/>
          </a:ln>
        </p:spPr>
        <p:txBody>
          <a:bodyPr wrap="none">
            <a:spAutoFit/>
          </a:bodyPr>
          <a:lstStyle/>
          <a:p>
            <a:r>
              <a:rPr lang="en-US" sz="3200" b="1">
                <a:latin typeface="Calibri" pitchFamily="34" charset="0"/>
              </a:rPr>
              <a:t>Pleasant Valley</a:t>
            </a:r>
          </a:p>
        </p:txBody>
      </p:sp>
      <p:pic>
        <p:nvPicPr>
          <p:cNvPr id="26635" name="Picture 15" descr="DriftlessMap.jpg"/>
          <p:cNvPicPr>
            <a:picLocks noChangeAspect="1"/>
          </p:cNvPicPr>
          <p:nvPr/>
        </p:nvPicPr>
        <p:blipFill>
          <a:blip r:embed="rId4"/>
          <a:srcRect/>
          <a:stretch>
            <a:fillRect/>
          </a:stretch>
        </p:blipFill>
        <p:spPr bwMode="auto">
          <a:xfrm>
            <a:off x="1752600" y="1371600"/>
            <a:ext cx="2514600" cy="3625850"/>
          </a:xfrm>
          <a:prstGeom prst="rect">
            <a:avLst/>
          </a:prstGeom>
          <a:noFill/>
          <a:ln w="9525">
            <a:solidFill>
              <a:schemeClr val="tx1"/>
            </a:solidFill>
            <a:miter lim="800000"/>
            <a:headEnd/>
            <a:tailEnd/>
          </a:ln>
        </p:spPr>
      </p:pic>
      <p:sp>
        <p:nvSpPr>
          <p:cNvPr id="26636" name="Rectangle 21"/>
          <p:cNvSpPr>
            <a:spLocks noChangeArrowheads="1"/>
          </p:cNvSpPr>
          <p:nvPr/>
        </p:nvSpPr>
        <p:spPr bwMode="auto">
          <a:xfrm>
            <a:off x="3048000" y="3124200"/>
            <a:ext cx="76200" cy="152400"/>
          </a:xfrm>
          <a:prstGeom prst="rect">
            <a:avLst/>
          </a:prstGeom>
          <a:solidFill>
            <a:schemeClr val="tx1"/>
          </a:solidFill>
          <a:ln w="9525">
            <a:solidFill>
              <a:schemeClr val="tx1"/>
            </a:solidFill>
            <a:miter lim="800000"/>
            <a:headEnd/>
            <a:tailEnd/>
          </a:ln>
        </p:spPr>
        <p:txBody>
          <a:bodyPr wrap="none" anchor="ctr"/>
          <a:lstStyle/>
          <a:p>
            <a:endParaRPr lang="en-US"/>
          </a:p>
        </p:txBody>
      </p:sp>
      <p:sp>
        <p:nvSpPr>
          <p:cNvPr id="26637" name="Line 24"/>
          <p:cNvSpPr>
            <a:spLocks noChangeShapeType="1"/>
          </p:cNvSpPr>
          <p:nvPr/>
        </p:nvSpPr>
        <p:spPr bwMode="auto">
          <a:xfrm flipV="1">
            <a:off x="3124200" y="3200400"/>
            <a:ext cx="1447800" cy="0"/>
          </a:xfrm>
          <a:prstGeom prst="line">
            <a:avLst/>
          </a:prstGeom>
          <a:noFill/>
          <a:ln w="19050">
            <a:solidFill>
              <a:schemeClr val="tx1"/>
            </a:solidFill>
            <a:round/>
            <a:headEnd/>
            <a:tailEnd type="triangle" w="lg" len="lg"/>
          </a:ln>
        </p:spPr>
        <p:txBody>
          <a:bodyPr/>
          <a:lstStyle/>
          <a:p>
            <a:endParaRPr lang="en-US"/>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65" descr="M:\NonPoint Evaluation\Pecatonica\Photos\IMG_3419_T6NP12.JPG"/>
          <p:cNvPicPr>
            <a:picLocks noChangeAspect="1" noChangeArrowheads="1"/>
          </p:cNvPicPr>
          <p:nvPr/>
        </p:nvPicPr>
        <p:blipFill>
          <a:blip r:embed="rId3"/>
          <a:srcRect/>
          <a:stretch>
            <a:fillRect/>
          </a:stretch>
        </p:blipFill>
        <p:spPr bwMode="auto">
          <a:xfrm>
            <a:off x="1752600" y="1473200"/>
            <a:ext cx="7391400" cy="5384800"/>
          </a:xfrm>
          <a:prstGeom prst="rect">
            <a:avLst/>
          </a:prstGeom>
          <a:noFill/>
          <a:ln w="9525">
            <a:noFill/>
            <a:miter lim="800000"/>
            <a:headEnd/>
            <a:tailEnd/>
          </a:ln>
        </p:spPr>
      </p:pic>
      <p:sp>
        <p:nvSpPr>
          <p:cNvPr id="6147" name="Rectangle 5"/>
          <p:cNvSpPr>
            <a:spLocks noChangeArrowheads="1"/>
          </p:cNvSpPr>
          <p:nvPr/>
        </p:nvSpPr>
        <p:spPr bwMode="auto">
          <a:xfrm>
            <a:off x="1828800" y="152400"/>
            <a:ext cx="7162800" cy="955675"/>
          </a:xfrm>
          <a:prstGeom prst="rect">
            <a:avLst/>
          </a:prstGeom>
          <a:noFill/>
          <a:ln w="9525">
            <a:noFill/>
            <a:miter lim="800000"/>
            <a:headEnd/>
            <a:tailEnd/>
          </a:ln>
        </p:spPr>
        <p:txBody>
          <a:bodyPr anchor="ctr">
            <a:spAutoFit/>
          </a:bodyPr>
          <a:lstStyle/>
          <a:p>
            <a:pPr algn="ctr">
              <a:defRPr/>
            </a:pPr>
            <a:r>
              <a:rPr lang="en-US" sz="2800" dirty="0">
                <a:solidFill>
                  <a:schemeClr val="bg1"/>
                </a:solidFill>
                <a:effectLst>
                  <a:outerShdw blurRad="38100" dist="38100" dir="2700000" algn="tl">
                    <a:srgbClr val="000000">
                      <a:alpha val="43137"/>
                    </a:srgbClr>
                  </a:outerShdw>
                </a:effectLst>
                <a:cs typeface="Arial" charset="0"/>
              </a:rPr>
              <a:t>Connecting Field to Stream Transport of Sediment</a:t>
            </a:r>
            <a:endParaRPr lang="en-US" sz="2800" dirty="0">
              <a:solidFill>
                <a:schemeClr val="bg1"/>
              </a:solidFill>
              <a:effectLst>
                <a:outerShdw blurRad="38100" dist="38100" dir="2700000" algn="tl">
                  <a:srgbClr val="000000">
                    <a:alpha val="43137"/>
                  </a:srgbClr>
                </a:outerShdw>
              </a:effectLst>
            </a:endParaRPr>
          </a:p>
        </p:txBody>
      </p:sp>
      <p:sp>
        <p:nvSpPr>
          <p:cNvPr id="6148" name="Line 7"/>
          <p:cNvSpPr>
            <a:spLocks noChangeShapeType="1"/>
          </p:cNvSpPr>
          <p:nvPr/>
        </p:nvSpPr>
        <p:spPr bwMode="auto">
          <a:xfrm>
            <a:off x="2057400" y="2514600"/>
            <a:ext cx="0" cy="381000"/>
          </a:xfrm>
          <a:prstGeom prst="line">
            <a:avLst/>
          </a:prstGeom>
          <a:noFill/>
          <a:ln w="53975">
            <a:solidFill>
              <a:srgbClr val="FF00FF"/>
            </a:solidFill>
            <a:round/>
            <a:headEnd/>
            <a:tailEnd type="triangle" w="med" len="med"/>
          </a:ln>
        </p:spPr>
        <p:txBody>
          <a:bodyPr/>
          <a:lstStyle/>
          <a:p>
            <a:endParaRPr lang="en-US"/>
          </a:p>
        </p:txBody>
      </p:sp>
      <p:sp>
        <p:nvSpPr>
          <p:cNvPr id="28676" name="Rectangle 2"/>
          <p:cNvSpPr txBox="1">
            <a:spLocks noChangeArrowheads="1"/>
          </p:cNvSpPr>
          <p:nvPr/>
        </p:nvSpPr>
        <p:spPr bwMode="auto">
          <a:xfrm>
            <a:off x="304800" y="1676400"/>
            <a:ext cx="3657600" cy="838200"/>
          </a:xfrm>
          <a:prstGeom prst="rect">
            <a:avLst/>
          </a:prstGeom>
          <a:solidFill>
            <a:schemeClr val="bg1"/>
          </a:solidFill>
          <a:ln w="22225">
            <a:solidFill>
              <a:srgbClr val="FFFF00"/>
            </a:solidFill>
            <a:miter lim="800000"/>
            <a:headEnd/>
            <a:tailEnd/>
          </a:ln>
        </p:spPr>
        <p:txBody>
          <a:bodyPr/>
          <a:lstStyle/>
          <a:p>
            <a:pPr algn="ctr" eaLnBrk="0" hangingPunct="0">
              <a:lnSpc>
                <a:spcPct val="90000"/>
              </a:lnSpc>
              <a:spcBef>
                <a:spcPct val="20000"/>
              </a:spcBef>
            </a:pPr>
            <a:r>
              <a:rPr lang="en-US" b="1">
                <a:solidFill>
                  <a:srgbClr val="3E003E"/>
                </a:solidFill>
                <a:latin typeface="Calibri" pitchFamily="34" charset="0"/>
              </a:rPr>
              <a:t>Identify watersheds that are major contributors</a:t>
            </a:r>
          </a:p>
          <a:p>
            <a:pPr algn="ctr" eaLnBrk="0" hangingPunct="0">
              <a:lnSpc>
                <a:spcPct val="90000"/>
              </a:lnSpc>
              <a:spcBef>
                <a:spcPct val="20000"/>
              </a:spcBef>
            </a:pPr>
            <a:r>
              <a:rPr lang="en-US" sz="1600" i="1">
                <a:solidFill>
                  <a:srgbClr val="3E003E"/>
                </a:solidFill>
                <a:latin typeface="Calibri" pitchFamily="34" charset="0"/>
              </a:rPr>
              <a:t>Target areas</a:t>
            </a:r>
          </a:p>
        </p:txBody>
      </p:sp>
      <p:sp>
        <p:nvSpPr>
          <p:cNvPr id="16" name="Rectangle 2"/>
          <p:cNvSpPr txBox="1">
            <a:spLocks noChangeArrowheads="1"/>
          </p:cNvSpPr>
          <p:nvPr/>
        </p:nvSpPr>
        <p:spPr bwMode="auto">
          <a:xfrm>
            <a:off x="304800" y="1676400"/>
            <a:ext cx="3657600" cy="838200"/>
          </a:xfrm>
          <a:prstGeom prst="rect">
            <a:avLst/>
          </a:prstGeom>
          <a:solidFill>
            <a:schemeClr val="bg1"/>
          </a:solidFill>
          <a:ln w="22225">
            <a:solidFill>
              <a:schemeClr val="tx1"/>
            </a:solidFill>
            <a:miter lim="800000"/>
            <a:headEnd/>
            <a:tailEnd/>
          </a:ln>
        </p:spPr>
        <p:txBody>
          <a:bodyPr/>
          <a:lstStyle/>
          <a:p>
            <a:pPr algn="ctr" eaLnBrk="0" hangingPunct="0">
              <a:lnSpc>
                <a:spcPct val="90000"/>
              </a:lnSpc>
              <a:spcBef>
                <a:spcPct val="20000"/>
              </a:spcBef>
            </a:pPr>
            <a:r>
              <a:rPr lang="en-US" b="1">
                <a:solidFill>
                  <a:srgbClr val="3E003E"/>
                </a:solidFill>
                <a:latin typeface="Calibri" pitchFamily="34" charset="0"/>
              </a:rPr>
              <a:t>Identify watersheds that are major contributors</a:t>
            </a:r>
          </a:p>
          <a:p>
            <a:pPr algn="ctr" eaLnBrk="0" hangingPunct="0">
              <a:lnSpc>
                <a:spcPct val="90000"/>
              </a:lnSpc>
              <a:spcBef>
                <a:spcPct val="20000"/>
              </a:spcBef>
            </a:pPr>
            <a:r>
              <a:rPr lang="en-US" sz="1600" i="1">
                <a:solidFill>
                  <a:srgbClr val="3E003E"/>
                </a:solidFill>
                <a:latin typeface="Calibri" pitchFamily="34" charset="0"/>
              </a:rPr>
              <a:t>Target areas</a:t>
            </a:r>
          </a:p>
        </p:txBody>
      </p:sp>
      <p:sp>
        <p:nvSpPr>
          <p:cNvPr id="6150" name="Freeform 14"/>
          <p:cNvSpPr>
            <a:spLocks/>
          </p:cNvSpPr>
          <p:nvPr/>
        </p:nvSpPr>
        <p:spPr bwMode="auto">
          <a:xfrm>
            <a:off x="3938588" y="2886075"/>
            <a:ext cx="2767012" cy="542925"/>
          </a:xfrm>
          <a:custGeom>
            <a:avLst/>
            <a:gdLst>
              <a:gd name="T0" fmla="*/ 2147483647 w 1743"/>
              <a:gd name="T1" fmla="*/ 0 h 342"/>
              <a:gd name="T2" fmla="*/ 2147483647 w 1743"/>
              <a:gd name="T3" fmla="*/ 2147483647 h 342"/>
              <a:gd name="T4" fmla="*/ 2147483647 w 1743"/>
              <a:gd name="T5" fmla="*/ 2147483647 h 342"/>
              <a:gd name="T6" fmla="*/ 2147483647 w 1743"/>
              <a:gd name="T7" fmla="*/ 2147483647 h 342"/>
              <a:gd name="T8" fmla="*/ 2147483647 w 1743"/>
              <a:gd name="T9" fmla="*/ 2147483647 h 342"/>
              <a:gd name="T10" fmla="*/ 2147483647 w 1743"/>
              <a:gd name="T11" fmla="*/ 2147483647 h 342"/>
              <a:gd name="T12" fmla="*/ 2147483647 w 1743"/>
              <a:gd name="T13" fmla="*/ 2147483647 h 342"/>
              <a:gd name="T14" fmla="*/ 2147483647 w 1743"/>
              <a:gd name="T15" fmla="*/ 2147483647 h 342"/>
              <a:gd name="T16" fmla="*/ 0 w 1743"/>
              <a:gd name="T17" fmla="*/ 2147483647 h 342"/>
              <a:gd name="T18" fmla="*/ 2147483647 w 1743"/>
              <a:gd name="T19" fmla="*/ 2147483647 h 342"/>
              <a:gd name="T20" fmla="*/ 2147483647 w 1743"/>
              <a:gd name="T21" fmla="*/ 2147483647 h 342"/>
              <a:gd name="T22" fmla="*/ 2147483647 w 1743"/>
              <a:gd name="T23" fmla="*/ 0 h 34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43"/>
              <a:gd name="T37" fmla="*/ 0 h 342"/>
              <a:gd name="T38" fmla="*/ 1743 w 1743"/>
              <a:gd name="T39" fmla="*/ 342 h 34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43" h="342">
                <a:moveTo>
                  <a:pt x="534" y="0"/>
                </a:moveTo>
                <a:lnTo>
                  <a:pt x="1743" y="246"/>
                </a:lnTo>
                <a:lnTo>
                  <a:pt x="1695" y="294"/>
                </a:lnTo>
                <a:lnTo>
                  <a:pt x="1167" y="246"/>
                </a:lnTo>
                <a:lnTo>
                  <a:pt x="1167" y="342"/>
                </a:lnTo>
                <a:lnTo>
                  <a:pt x="543" y="150"/>
                </a:lnTo>
                <a:lnTo>
                  <a:pt x="591" y="198"/>
                </a:lnTo>
                <a:lnTo>
                  <a:pt x="303" y="198"/>
                </a:lnTo>
                <a:lnTo>
                  <a:pt x="0" y="147"/>
                </a:lnTo>
                <a:lnTo>
                  <a:pt x="108" y="81"/>
                </a:lnTo>
                <a:lnTo>
                  <a:pt x="234" y="48"/>
                </a:lnTo>
                <a:lnTo>
                  <a:pt x="534" y="0"/>
                </a:lnTo>
                <a:close/>
              </a:path>
            </a:pathLst>
          </a:custGeom>
          <a:noFill/>
          <a:ln w="25400">
            <a:solidFill>
              <a:srgbClr val="FF0000"/>
            </a:solidFill>
            <a:round/>
            <a:headEnd/>
            <a:tailEnd/>
          </a:ln>
        </p:spPr>
        <p:txBody>
          <a:bodyPr/>
          <a:lstStyle/>
          <a:p>
            <a:endParaRPr lang="en-US"/>
          </a:p>
        </p:txBody>
      </p:sp>
      <p:sp>
        <p:nvSpPr>
          <p:cNvPr id="6151" name="Line 15"/>
          <p:cNvSpPr>
            <a:spLocks noChangeShapeType="1"/>
          </p:cNvSpPr>
          <p:nvPr/>
        </p:nvSpPr>
        <p:spPr bwMode="auto">
          <a:xfrm>
            <a:off x="6705600" y="3276600"/>
            <a:ext cx="1219200" cy="304800"/>
          </a:xfrm>
          <a:prstGeom prst="line">
            <a:avLst/>
          </a:prstGeom>
          <a:noFill/>
          <a:ln w="25400">
            <a:solidFill>
              <a:srgbClr val="FF0000"/>
            </a:solidFill>
            <a:round/>
            <a:headEnd/>
            <a:tailEnd type="stealth" w="lg" len="lg"/>
          </a:ln>
        </p:spPr>
        <p:txBody>
          <a:bodyPr/>
          <a:lstStyle/>
          <a:p>
            <a:endParaRPr lang="en-US"/>
          </a:p>
        </p:txBody>
      </p:sp>
      <p:sp>
        <p:nvSpPr>
          <p:cNvPr id="6152" name="Freeform 22"/>
          <p:cNvSpPr>
            <a:spLocks/>
          </p:cNvSpPr>
          <p:nvPr/>
        </p:nvSpPr>
        <p:spPr bwMode="auto">
          <a:xfrm>
            <a:off x="1917700" y="1930400"/>
            <a:ext cx="7556500" cy="4927600"/>
          </a:xfrm>
          <a:custGeom>
            <a:avLst/>
            <a:gdLst>
              <a:gd name="T0" fmla="*/ 2147483647 w 4760"/>
              <a:gd name="T1" fmla="*/ 2147483647 h 3104"/>
              <a:gd name="T2" fmla="*/ 2147483647 w 4760"/>
              <a:gd name="T3" fmla="*/ 2147483647 h 3104"/>
              <a:gd name="T4" fmla="*/ 2147483647 w 4760"/>
              <a:gd name="T5" fmla="*/ 2147483647 h 3104"/>
              <a:gd name="T6" fmla="*/ 2147483647 w 4760"/>
              <a:gd name="T7" fmla="*/ 2147483647 h 3104"/>
              <a:gd name="T8" fmla="*/ 2147483647 w 4760"/>
              <a:gd name="T9" fmla="*/ 2147483647 h 3104"/>
              <a:gd name="T10" fmla="*/ 2147483647 w 4760"/>
              <a:gd name="T11" fmla="*/ 2147483647 h 3104"/>
              <a:gd name="T12" fmla="*/ 2147483647 w 4760"/>
              <a:gd name="T13" fmla="*/ 2147483647 h 3104"/>
              <a:gd name="T14" fmla="*/ 2147483647 w 4760"/>
              <a:gd name="T15" fmla="*/ 2147483647 h 3104"/>
              <a:gd name="T16" fmla="*/ 2147483647 w 4760"/>
              <a:gd name="T17" fmla="*/ 2147483647 h 3104"/>
              <a:gd name="T18" fmla="*/ 2147483647 w 4760"/>
              <a:gd name="T19" fmla="*/ 2147483647 h 3104"/>
              <a:gd name="T20" fmla="*/ 2147483647 w 4760"/>
              <a:gd name="T21" fmla="*/ 2147483647 h 3104"/>
              <a:gd name="T22" fmla="*/ 2147483647 w 4760"/>
              <a:gd name="T23" fmla="*/ 2147483647 h 3104"/>
              <a:gd name="T24" fmla="*/ 2147483647 w 4760"/>
              <a:gd name="T25" fmla="*/ 2147483647 h 3104"/>
              <a:gd name="T26" fmla="*/ 2147483647 w 4760"/>
              <a:gd name="T27" fmla="*/ 2147483647 h 3104"/>
              <a:gd name="T28" fmla="*/ 2147483647 w 4760"/>
              <a:gd name="T29" fmla="*/ 2147483647 h 3104"/>
              <a:gd name="T30" fmla="*/ 2147483647 w 4760"/>
              <a:gd name="T31" fmla="*/ 2147483647 h 3104"/>
              <a:gd name="T32" fmla="*/ 2147483647 w 4760"/>
              <a:gd name="T33" fmla="*/ 2147483647 h 3104"/>
              <a:gd name="T34" fmla="*/ 2147483647 w 4760"/>
              <a:gd name="T35" fmla="*/ 2147483647 h 3104"/>
              <a:gd name="T36" fmla="*/ 2147483647 w 4760"/>
              <a:gd name="T37" fmla="*/ 2147483647 h 3104"/>
              <a:gd name="T38" fmla="*/ 2147483647 w 4760"/>
              <a:gd name="T39" fmla="*/ 2147483647 h 3104"/>
              <a:gd name="T40" fmla="*/ 2147483647 w 4760"/>
              <a:gd name="T41" fmla="*/ 2147483647 h 3104"/>
              <a:gd name="T42" fmla="*/ 2147483647 w 4760"/>
              <a:gd name="T43" fmla="*/ 2147483647 h 3104"/>
              <a:gd name="T44" fmla="*/ 2147483647 w 4760"/>
              <a:gd name="T45" fmla="*/ 2147483647 h 3104"/>
              <a:gd name="T46" fmla="*/ 2147483647 w 4760"/>
              <a:gd name="T47" fmla="*/ 2147483647 h 3104"/>
              <a:gd name="T48" fmla="*/ 2147483647 w 4760"/>
              <a:gd name="T49" fmla="*/ 2147483647 h 3104"/>
              <a:gd name="T50" fmla="*/ 2147483647 w 4760"/>
              <a:gd name="T51" fmla="*/ 2147483647 h 310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760"/>
              <a:gd name="T79" fmla="*/ 0 h 3104"/>
              <a:gd name="T80" fmla="*/ 4760 w 4760"/>
              <a:gd name="T81" fmla="*/ 3104 h 310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760" h="3104">
                <a:moveTo>
                  <a:pt x="1672" y="3104"/>
                </a:moveTo>
                <a:cubicBezTo>
                  <a:pt x="1640" y="3044"/>
                  <a:pt x="1608" y="2984"/>
                  <a:pt x="1528" y="2912"/>
                </a:cubicBezTo>
                <a:cubicBezTo>
                  <a:pt x="1448" y="2840"/>
                  <a:pt x="1296" y="2752"/>
                  <a:pt x="1192" y="2672"/>
                </a:cubicBezTo>
                <a:cubicBezTo>
                  <a:pt x="1088" y="2592"/>
                  <a:pt x="1032" y="2552"/>
                  <a:pt x="904" y="2432"/>
                </a:cubicBezTo>
                <a:cubicBezTo>
                  <a:pt x="776" y="2312"/>
                  <a:pt x="544" y="2088"/>
                  <a:pt x="424" y="1952"/>
                </a:cubicBezTo>
                <a:cubicBezTo>
                  <a:pt x="304" y="1816"/>
                  <a:pt x="248" y="1736"/>
                  <a:pt x="184" y="1616"/>
                </a:cubicBezTo>
                <a:cubicBezTo>
                  <a:pt x="120" y="1496"/>
                  <a:pt x="56" y="1328"/>
                  <a:pt x="40" y="1232"/>
                </a:cubicBezTo>
                <a:cubicBezTo>
                  <a:pt x="24" y="1136"/>
                  <a:pt x="0" y="1088"/>
                  <a:pt x="88" y="1040"/>
                </a:cubicBezTo>
                <a:cubicBezTo>
                  <a:pt x="176" y="992"/>
                  <a:pt x="432" y="968"/>
                  <a:pt x="568" y="944"/>
                </a:cubicBezTo>
                <a:cubicBezTo>
                  <a:pt x="704" y="920"/>
                  <a:pt x="808" y="920"/>
                  <a:pt x="904" y="896"/>
                </a:cubicBezTo>
                <a:cubicBezTo>
                  <a:pt x="1000" y="872"/>
                  <a:pt x="1056" y="840"/>
                  <a:pt x="1144" y="800"/>
                </a:cubicBezTo>
                <a:cubicBezTo>
                  <a:pt x="1232" y="760"/>
                  <a:pt x="1336" y="688"/>
                  <a:pt x="1432" y="656"/>
                </a:cubicBezTo>
                <a:cubicBezTo>
                  <a:pt x="1528" y="624"/>
                  <a:pt x="1600" y="632"/>
                  <a:pt x="1720" y="608"/>
                </a:cubicBezTo>
                <a:cubicBezTo>
                  <a:pt x="1840" y="584"/>
                  <a:pt x="2056" y="552"/>
                  <a:pt x="2152" y="512"/>
                </a:cubicBezTo>
                <a:cubicBezTo>
                  <a:pt x="2248" y="472"/>
                  <a:pt x="2200" y="424"/>
                  <a:pt x="2296" y="368"/>
                </a:cubicBezTo>
                <a:cubicBezTo>
                  <a:pt x="2392" y="312"/>
                  <a:pt x="2584" y="224"/>
                  <a:pt x="2728" y="176"/>
                </a:cubicBezTo>
                <a:cubicBezTo>
                  <a:pt x="2872" y="128"/>
                  <a:pt x="3008" y="104"/>
                  <a:pt x="3160" y="80"/>
                </a:cubicBezTo>
                <a:cubicBezTo>
                  <a:pt x="3312" y="56"/>
                  <a:pt x="3480" y="32"/>
                  <a:pt x="3640" y="32"/>
                </a:cubicBezTo>
                <a:cubicBezTo>
                  <a:pt x="3800" y="32"/>
                  <a:pt x="3976" y="64"/>
                  <a:pt x="4120" y="80"/>
                </a:cubicBezTo>
                <a:cubicBezTo>
                  <a:pt x="4264" y="96"/>
                  <a:pt x="4416" y="88"/>
                  <a:pt x="4504" y="128"/>
                </a:cubicBezTo>
                <a:cubicBezTo>
                  <a:pt x="4592" y="168"/>
                  <a:pt x="4616" y="0"/>
                  <a:pt x="4648" y="320"/>
                </a:cubicBezTo>
                <a:cubicBezTo>
                  <a:pt x="4680" y="640"/>
                  <a:pt x="4760" y="1656"/>
                  <a:pt x="4696" y="2048"/>
                </a:cubicBezTo>
                <a:cubicBezTo>
                  <a:pt x="4632" y="2440"/>
                  <a:pt x="4488" y="2520"/>
                  <a:pt x="4264" y="2672"/>
                </a:cubicBezTo>
                <a:cubicBezTo>
                  <a:pt x="4040" y="2824"/>
                  <a:pt x="3640" y="2896"/>
                  <a:pt x="3352" y="2960"/>
                </a:cubicBezTo>
                <a:cubicBezTo>
                  <a:pt x="3064" y="3024"/>
                  <a:pt x="2808" y="3032"/>
                  <a:pt x="2536" y="3056"/>
                </a:cubicBezTo>
                <a:cubicBezTo>
                  <a:pt x="2264" y="3080"/>
                  <a:pt x="1992" y="3092"/>
                  <a:pt x="1720" y="3104"/>
                </a:cubicBezTo>
              </a:path>
            </a:pathLst>
          </a:custGeom>
          <a:noFill/>
          <a:ln w="19050">
            <a:solidFill>
              <a:srgbClr val="FFFF00"/>
            </a:solidFill>
            <a:round/>
            <a:headEnd/>
            <a:tailEnd/>
          </a:ln>
        </p:spPr>
        <p:txBody>
          <a:bodyPr/>
          <a:lstStyle/>
          <a:p>
            <a:endParaRPr lang="en-US"/>
          </a:p>
        </p:txBody>
      </p:sp>
      <p:sp>
        <p:nvSpPr>
          <p:cNvPr id="6153" name="Rectangle 5"/>
          <p:cNvSpPr>
            <a:spLocks noChangeArrowheads="1"/>
          </p:cNvSpPr>
          <p:nvPr/>
        </p:nvSpPr>
        <p:spPr bwMode="auto">
          <a:xfrm>
            <a:off x="304800" y="2895600"/>
            <a:ext cx="3656013" cy="533400"/>
          </a:xfrm>
          <a:prstGeom prst="rect">
            <a:avLst/>
          </a:prstGeom>
          <a:solidFill>
            <a:schemeClr val="bg1"/>
          </a:solidFill>
          <a:ln w="22225">
            <a:solidFill>
              <a:srgbClr val="FF0000"/>
            </a:solidFill>
            <a:miter lim="800000"/>
            <a:headEnd/>
            <a:tailEnd/>
          </a:ln>
        </p:spPr>
        <p:txBody>
          <a:bodyPr/>
          <a:lstStyle/>
          <a:p>
            <a:pPr marL="342900" indent="-342900" algn="ctr">
              <a:lnSpc>
                <a:spcPct val="80000"/>
              </a:lnSpc>
              <a:spcBef>
                <a:spcPct val="20000"/>
              </a:spcBef>
            </a:pPr>
            <a:r>
              <a:rPr lang="en-US" b="1">
                <a:solidFill>
                  <a:srgbClr val="3E003E"/>
                </a:solidFill>
                <a:latin typeface="Calibri" pitchFamily="34" charset="0"/>
              </a:rPr>
              <a:t>Inventory major sources and sinks</a:t>
            </a:r>
          </a:p>
          <a:p>
            <a:pPr marL="342900" indent="-342900" algn="ctr">
              <a:lnSpc>
                <a:spcPct val="80000"/>
              </a:lnSpc>
              <a:spcBef>
                <a:spcPct val="20000"/>
              </a:spcBef>
            </a:pPr>
            <a:r>
              <a:rPr lang="en-US" sz="1400" i="1">
                <a:solidFill>
                  <a:srgbClr val="3E003E"/>
                </a:solidFill>
                <a:latin typeface="Tahoma" pitchFamily="34" charset="0"/>
              </a:rPr>
              <a:t>  </a:t>
            </a:r>
            <a:r>
              <a:rPr lang="en-US" sz="1600" i="1">
                <a:solidFill>
                  <a:srgbClr val="3E003E"/>
                </a:solidFill>
                <a:latin typeface="Calibri" pitchFamily="34" charset="0"/>
              </a:rPr>
              <a:t>Upland versus stream corridor</a:t>
            </a:r>
          </a:p>
        </p:txBody>
      </p:sp>
      <p:sp>
        <p:nvSpPr>
          <p:cNvPr id="6154" name="Freeform 17"/>
          <p:cNvSpPr>
            <a:spLocks/>
          </p:cNvSpPr>
          <p:nvPr/>
        </p:nvSpPr>
        <p:spPr bwMode="auto">
          <a:xfrm>
            <a:off x="4648200" y="2166938"/>
            <a:ext cx="4310063" cy="4691062"/>
          </a:xfrm>
          <a:custGeom>
            <a:avLst/>
            <a:gdLst>
              <a:gd name="T0" fmla="*/ 2147483647 w 2715"/>
              <a:gd name="T1" fmla="*/ 0 h 2955"/>
              <a:gd name="T2" fmla="*/ 2147483647 w 2715"/>
              <a:gd name="T3" fmla="*/ 2147483647 h 2955"/>
              <a:gd name="T4" fmla="*/ 2147483647 w 2715"/>
              <a:gd name="T5" fmla="*/ 2147483647 h 2955"/>
              <a:gd name="T6" fmla="*/ 2147483647 w 2715"/>
              <a:gd name="T7" fmla="*/ 2147483647 h 2955"/>
              <a:gd name="T8" fmla="*/ 2147483647 w 2715"/>
              <a:gd name="T9" fmla="*/ 2147483647 h 2955"/>
              <a:gd name="T10" fmla="*/ 2147483647 w 2715"/>
              <a:gd name="T11" fmla="*/ 2147483647 h 2955"/>
              <a:gd name="T12" fmla="*/ 2147483647 w 2715"/>
              <a:gd name="T13" fmla="*/ 2147483647 h 2955"/>
              <a:gd name="T14" fmla="*/ 2147483647 w 2715"/>
              <a:gd name="T15" fmla="*/ 2147483647 h 2955"/>
              <a:gd name="T16" fmla="*/ 2147483647 w 2715"/>
              <a:gd name="T17" fmla="*/ 2147483647 h 2955"/>
              <a:gd name="T18" fmla="*/ 2147483647 w 2715"/>
              <a:gd name="T19" fmla="*/ 2147483647 h 2955"/>
              <a:gd name="T20" fmla="*/ 2147483647 w 2715"/>
              <a:gd name="T21" fmla="*/ 2147483647 h 2955"/>
              <a:gd name="T22" fmla="*/ 2147483647 w 2715"/>
              <a:gd name="T23" fmla="*/ 2147483647 h 2955"/>
              <a:gd name="T24" fmla="*/ 2147483647 w 2715"/>
              <a:gd name="T25" fmla="*/ 2147483647 h 2955"/>
              <a:gd name="T26" fmla="*/ 2147483647 w 2715"/>
              <a:gd name="T27" fmla="*/ 2147483647 h 2955"/>
              <a:gd name="T28" fmla="*/ 2147483647 w 2715"/>
              <a:gd name="T29" fmla="*/ 2147483647 h 2955"/>
              <a:gd name="T30" fmla="*/ 2147483647 w 2715"/>
              <a:gd name="T31" fmla="*/ 2147483647 h 2955"/>
              <a:gd name="T32" fmla="*/ 2147483647 w 2715"/>
              <a:gd name="T33" fmla="*/ 2147483647 h 2955"/>
              <a:gd name="T34" fmla="*/ 2147483647 w 2715"/>
              <a:gd name="T35" fmla="*/ 2147483647 h 2955"/>
              <a:gd name="T36" fmla="*/ 2147483647 w 2715"/>
              <a:gd name="T37" fmla="*/ 2147483647 h 2955"/>
              <a:gd name="T38" fmla="*/ 2147483647 w 2715"/>
              <a:gd name="T39" fmla="*/ 2147483647 h 2955"/>
              <a:gd name="T40" fmla="*/ 2147483647 w 2715"/>
              <a:gd name="T41" fmla="*/ 2147483647 h 2955"/>
              <a:gd name="T42" fmla="*/ 2147483647 w 2715"/>
              <a:gd name="T43" fmla="*/ 2147483647 h 2955"/>
              <a:gd name="T44" fmla="*/ 2147483647 w 2715"/>
              <a:gd name="T45" fmla="*/ 2147483647 h 2955"/>
              <a:gd name="T46" fmla="*/ 2147483647 w 2715"/>
              <a:gd name="T47" fmla="*/ 2147483647 h 2955"/>
              <a:gd name="T48" fmla="*/ 2147483647 w 2715"/>
              <a:gd name="T49" fmla="*/ 2147483647 h 2955"/>
              <a:gd name="T50" fmla="*/ 2147483647 w 2715"/>
              <a:gd name="T51" fmla="*/ 2147483647 h 2955"/>
              <a:gd name="T52" fmla="*/ 2147483647 w 2715"/>
              <a:gd name="T53" fmla="*/ 2147483647 h 2955"/>
              <a:gd name="T54" fmla="*/ 2147483647 w 2715"/>
              <a:gd name="T55" fmla="*/ 2147483647 h 2955"/>
              <a:gd name="T56" fmla="*/ 2147483647 w 2715"/>
              <a:gd name="T57" fmla="*/ 2147483647 h 2955"/>
              <a:gd name="T58" fmla="*/ 2147483647 w 2715"/>
              <a:gd name="T59" fmla="*/ 2147483647 h 2955"/>
              <a:gd name="T60" fmla="*/ 2147483647 w 2715"/>
              <a:gd name="T61" fmla="*/ 2147483647 h 2955"/>
              <a:gd name="T62" fmla="*/ 2147483647 w 2715"/>
              <a:gd name="T63" fmla="*/ 2147483647 h 2955"/>
              <a:gd name="T64" fmla="*/ 2147483647 w 2715"/>
              <a:gd name="T65" fmla="*/ 2147483647 h 2955"/>
              <a:gd name="T66" fmla="*/ 2147483647 w 2715"/>
              <a:gd name="T67" fmla="*/ 2147483647 h 2955"/>
              <a:gd name="T68" fmla="*/ 2147483647 w 2715"/>
              <a:gd name="T69" fmla="*/ 2147483647 h 2955"/>
              <a:gd name="T70" fmla="*/ 2147483647 w 2715"/>
              <a:gd name="T71" fmla="*/ 2147483647 h 2955"/>
              <a:gd name="T72" fmla="*/ 2147483647 w 2715"/>
              <a:gd name="T73" fmla="*/ 2147483647 h 2955"/>
              <a:gd name="T74" fmla="*/ 2147483647 w 2715"/>
              <a:gd name="T75" fmla="*/ 2147483647 h 2955"/>
              <a:gd name="T76" fmla="*/ 2147483647 w 2715"/>
              <a:gd name="T77" fmla="*/ 2147483647 h 2955"/>
              <a:gd name="T78" fmla="*/ 0 w 2715"/>
              <a:gd name="T79" fmla="*/ 2147483647 h 295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715"/>
              <a:gd name="T121" fmla="*/ 0 h 2955"/>
              <a:gd name="T122" fmla="*/ 2715 w 2715"/>
              <a:gd name="T123" fmla="*/ 2955 h 295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715" h="2955">
                <a:moveTo>
                  <a:pt x="2715" y="0"/>
                </a:moveTo>
                <a:cubicBezTo>
                  <a:pt x="2675" y="15"/>
                  <a:pt x="2494" y="66"/>
                  <a:pt x="2475" y="93"/>
                </a:cubicBezTo>
                <a:cubicBezTo>
                  <a:pt x="2456" y="120"/>
                  <a:pt x="2608" y="144"/>
                  <a:pt x="2598" y="165"/>
                </a:cubicBezTo>
                <a:cubicBezTo>
                  <a:pt x="2588" y="186"/>
                  <a:pt x="2428" y="190"/>
                  <a:pt x="2415" y="219"/>
                </a:cubicBezTo>
                <a:cubicBezTo>
                  <a:pt x="2402" y="248"/>
                  <a:pt x="2545" y="306"/>
                  <a:pt x="2523" y="339"/>
                </a:cubicBezTo>
                <a:cubicBezTo>
                  <a:pt x="2501" y="372"/>
                  <a:pt x="2310" y="375"/>
                  <a:pt x="2283" y="417"/>
                </a:cubicBezTo>
                <a:cubicBezTo>
                  <a:pt x="2256" y="459"/>
                  <a:pt x="2389" y="531"/>
                  <a:pt x="2361" y="594"/>
                </a:cubicBezTo>
                <a:cubicBezTo>
                  <a:pt x="2333" y="657"/>
                  <a:pt x="2146" y="737"/>
                  <a:pt x="2112" y="795"/>
                </a:cubicBezTo>
                <a:cubicBezTo>
                  <a:pt x="2078" y="853"/>
                  <a:pt x="2176" y="899"/>
                  <a:pt x="2160" y="939"/>
                </a:cubicBezTo>
                <a:cubicBezTo>
                  <a:pt x="2144" y="979"/>
                  <a:pt x="2040" y="1003"/>
                  <a:pt x="2016" y="1035"/>
                </a:cubicBezTo>
                <a:cubicBezTo>
                  <a:pt x="1992" y="1067"/>
                  <a:pt x="2048" y="1107"/>
                  <a:pt x="2016" y="1131"/>
                </a:cubicBezTo>
                <a:cubicBezTo>
                  <a:pt x="1984" y="1155"/>
                  <a:pt x="1896" y="1155"/>
                  <a:pt x="1824" y="1179"/>
                </a:cubicBezTo>
                <a:cubicBezTo>
                  <a:pt x="1752" y="1203"/>
                  <a:pt x="1648" y="1259"/>
                  <a:pt x="1584" y="1275"/>
                </a:cubicBezTo>
                <a:cubicBezTo>
                  <a:pt x="1520" y="1291"/>
                  <a:pt x="1472" y="1259"/>
                  <a:pt x="1440" y="1275"/>
                </a:cubicBezTo>
                <a:cubicBezTo>
                  <a:pt x="1408" y="1291"/>
                  <a:pt x="1376" y="1331"/>
                  <a:pt x="1392" y="1371"/>
                </a:cubicBezTo>
                <a:cubicBezTo>
                  <a:pt x="1408" y="1411"/>
                  <a:pt x="1504" y="1483"/>
                  <a:pt x="1536" y="1515"/>
                </a:cubicBezTo>
                <a:cubicBezTo>
                  <a:pt x="1568" y="1547"/>
                  <a:pt x="1592" y="1555"/>
                  <a:pt x="1584" y="1563"/>
                </a:cubicBezTo>
                <a:cubicBezTo>
                  <a:pt x="1576" y="1571"/>
                  <a:pt x="1496" y="1555"/>
                  <a:pt x="1488" y="1563"/>
                </a:cubicBezTo>
                <a:cubicBezTo>
                  <a:pt x="1480" y="1571"/>
                  <a:pt x="1552" y="1603"/>
                  <a:pt x="1536" y="1611"/>
                </a:cubicBezTo>
                <a:cubicBezTo>
                  <a:pt x="1520" y="1619"/>
                  <a:pt x="1392" y="1603"/>
                  <a:pt x="1392" y="1611"/>
                </a:cubicBezTo>
                <a:cubicBezTo>
                  <a:pt x="1392" y="1619"/>
                  <a:pt x="1528" y="1635"/>
                  <a:pt x="1536" y="1659"/>
                </a:cubicBezTo>
                <a:cubicBezTo>
                  <a:pt x="1544" y="1683"/>
                  <a:pt x="1448" y="1739"/>
                  <a:pt x="1440" y="1755"/>
                </a:cubicBezTo>
                <a:cubicBezTo>
                  <a:pt x="1432" y="1771"/>
                  <a:pt x="1496" y="1747"/>
                  <a:pt x="1488" y="1755"/>
                </a:cubicBezTo>
                <a:cubicBezTo>
                  <a:pt x="1480" y="1763"/>
                  <a:pt x="1400" y="1787"/>
                  <a:pt x="1392" y="1803"/>
                </a:cubicBezTo>
                <a:cubicBezTo>
                  <a:pt x="1384" y="1819"/>
                  <a:pt x="1464" y="1827"/>
                  <a:pt x="1440" y="1851"/>
                </a:cubicBezTo>
                <a:cubicBezTo>
                  <a:pt x="1416" y="1875"/>
                  <a:pt x="1320" y="1915"/>
                  <a:pt x="1248" y="1947"/>
                </a:cubicBezTo>
                <a:cubicBezTo>
                  <a:pt x="1176" y="1979"/>
                  <a:pt x="1032" y="2011"/>
                  <a:pt x="1008" y="2043"/>
                </a:cubicBezTo>
                <a:cubicBezTo>
                  <a:pt x="984" y="2075"/>
                  <a:pt x="1104" y="2107"/>
                  <a:pt x="1104" y="2139"/>
                </a:cubicBezTo>
                <a:cubicBezTo>
                  <a:pt x="1104" y="2171"/>
                  <a:pt x="1072" y="2203"/>
                  <a:pt x="1008" y="2235"/>
                </a:cubicBezTo>
                <a:cubicBezTo>
                  <a:pt x="944" y="2267"/>
                  <a:pt x="712" y="2307"/>
                  <a:pt x="720" y="2331"/>
                </a:cubicBezTo>
                <a:cubicBezTo>
                  <a:pt x="728" y="2355"/>
                  <a:pt x="1000" y="2355"/>
                  <a:pt x="1056" y="2379"/>
                </a:cubicBezTo>
                <a:cubicBezTo>
                  <a:pt x="1112" y="2403"/>
                  <a:pt x="1072" y="2443"/>
                  <a:pt x="1056" y="2475"/>
                </a:cubicBezTo>
                <a:cubicBezTo>
                  <a:pt x="1040" y="2507"/>
                  <a:pt x="976" y="2539"/>
                  <a:pt x="960" y="2571"/>
                </a:cubicBezTo>
                <a:cubicBezTo>
                  <a:pt x="944" y="2603"/>
                  <a:pt x="984" y="2659"/>
                  <a:pt x="960" y="2667"/>
                </a:cubicBezTo>
                <a:cubicBezTo>
                  <a:pt x="936" y="2675"/>
                  <a:pt x="872" y="2611"/>
                  <a:pt x="816" y="2619"/>
                </a:cubicBezTo>
                <a:cubicBezTo>
                  <a:pt x="760" y="2627"/>
                  <a:pt x="696" y="2699"/>
                  <a:pt x="624" y="2715"/>
                </a:cubicBezTo>
                <a:cubicBezTo>
                  <a:pt x="552" y="2731"/>
                  <a:pt x="448" y="2699"/>
                  <a:pt x="384" y="2715"/>
                </a:cubicBezTo>
                <a:cubicBezTo>
                  <a:pt x="320" y="2731"/>
                  <a:pt x="288" y="2787"/>
                  <a:pt x="240" y="2811"/>
                </a:cubicBezTo>
                <a:cubicBezTo>
                  <a:pt x="192" y="2835"/>
                  <a:pt x="136" y="2835"/>
                  <a:pt x="96" y="2859"/>
                </a:cubicBezTo>
                <a:cubicBezTo>
                  <a:pt x="56" y="2883"/>
                  <a:pt x="28" y="2919"/>
                  <a:pt x="0" y="2955"/>
                </a:cubicBezTo>
              </a:path>
            </a:pathLst>
          </a:custGeom>
          <a:noFill/>
          <a:ln w="38100">
            <a:solidFill>
              <a:schemeClr val="hlink"/>
            </a:solidFill>
            <a:round/>
            <a:headEnd/>
            <a:tailEnd/>
          </a:ln>
        </p:spPr>
        <p:txBody>
          <a:bodyPr/>
          <a:lstStyle/>
          <a:p>
            <a:endParaRPr lang="en-US"/>
          </a:p>
        </p:txBody>
      </p:sp>
      <p:sp>
        <p:nvSpPr>
          <p:cNvPr id="28683" name="Text Box 23"/>
          <p:cNvSpPr txBox="1">
            <a:spLocks noChangeArrowheads="1"/>
          </p:cNvSpPr>
          <p:nvPr/>
        </p:nvSpPr>
        <p:spPr bwMode="auto">
          <a:xfrm>
            <a:off x="1736725" y="6629400"/>
            <a:ext cx="1844675" cy="244475"/>
          </a:xfrm>
          <a:prstGeom prst="rect">
            <a:avLst/>
          </a:prstGeom>
          <a:noFill/>
          <a:ln w="9525">
            <a:noFill/>
            <a:miter lim="800000"/>
            <a:headEnd/>
            <a:tailEnd/>
          </a:ln>
        </p:spPr>
        <p:txBody>
          <a:bodyPr wrap="none">
            <a:spAutoFit/>
          </a:bodyPr>
          <a:lstStyle/>
          <a:p>
            <a:r>
              <a:rPr lang="en-US" sz="1000">
                <a:solidFill>
                  <a:schemeClr val="bg1"/>
                </a:solidFill>
              </a:rPr>
              <a:t>Photo Credit: Wisconsin DNR</a:t>
            </a:r>
          </a:p>
        </p:txBody>
      </p:sp>
      <p:pic>
        <p:nvPicPr>
          <p:cNvPr id="12" name="Picture 12" descr="12 1 Lee Valley Lee valley rd us"/>
          <p:cNvPicPr>
            <a:picLocks noChangeAspect="1" noChangeArrowheads="1"/>
          </p:cNvPicPr>
          <p:nvPr/>
        </p:nvPicPr>
        <p:blipFill>
          <a:blip r:embed="rId4"/>
          <a:srcRect/>
          <a:stretch>
            <a:fillRect/>
          </a:stretch>
        </p:blipFill>
        <p:spPr bwMode="auto">
          <a:xfrm>
            <a:off x="1752600" y="3960813"/>
            <a:ext cx="4344988" cy="2898775"/>
          </a:xfrm>
          <a:prstGeom prst="rect">
            <a:avLst/>
          </a:prstGeom>
          <a:noFill/>
          <a:ln w="9525">
            <a:solidFill>
              <a:srgbClr val="FF0000"/>
            </a:solidFill>
            <a:miter lim="800000"/>
            <a:headEnd/>
            <a:tailEnd/>
          </a:ln>
        </p:spPr>
      </p:pic>
      <p:pic>
        <p:nvPicPr>
          <p:cNvPr id="13" name="Picture 67" descr="E:\DSCN3654.JPG"/>
          <p:cNvPicPr>
            <a:picLocks noChangeAspect="1" noChangeArrowheads="1"/>
          </p:cNvPicPr>
          <p:nvPr/>
        </p:nvPicPr>
        <p:blipFill>
          <a:blip r:embed="rId5"/>
          <a:srcRect/>
          <a:stretch>
            <a:fillRect/>
          </a:stretch>
        </p:blipFill>
        <p:spPr bwMode="auto">
          <a:xfrm>
            <a:off x="4648200" y="1452563"/>
            <a:ext cx="4495800" cy="3057525"/>
          </a:xfrm>
          <a:prstGeom prst="rect">
            <a:avLst/>
          </a:prstGeom>
          <a:noFill/>
          <a:ln w="9525">
            <a:solidFill>
              <a:srgbClr val="FF0000"/>
            </a:solidFill>
            <a:miter lim="800000"/>
            <a:headEnd/>
            <a:tailEnd/>
          </a:ln>
        </p:spPr>
      </p:pic>
      <p:sp>
        <p:nvSpPr>
          <p:cNvPr id="14" name="Text Box 14"/>
          <p:cNvSpPr txBox="1">
            <a:spLocks noChangeArrowheads="1"/>
          </p:cNvSpPr>
          <p:nvPr/>
        </p:nvSpPr>
        <p:spPr bwMode="auto">
          <a:xfrm>
            <a:off x="6096000" y="6461125"/>
            <a:ext cx="3048000" cy="396875"/>
          </a:xfrm>
          <a:prstGeom prst="rect">
            <a:avLst/>
          </a:prstGeom>
          <a:noFill/>
          <a:ln w="9525">
            <a:noFill/>
            <a:miter lim="800000"/>
            <a:headEnd/>
            <a:tailEnd/>
          </a:ln>
        </p:spPr>
        <p:txBody>
          <a:bodyPr>
            <a:spAutoFit/>
          </a:bodyPr>
          <a:lstStyle/>
          <a:p>
            <a:pPr algn="r"/>
            <a:r>
              <a:rPr lang="en-US" sz="1000"/>
              <a:t>Photo Credit: WDNR (right); </a:t>
            </a:r>
          </a:p>
          <a:p>
            <a:pPr algn="r"/>
            <a:r>
              <a:rPr lang="en-US" sz="1000"/>
              <a:t>Rebecca Carvin (left)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154"/>
                                        </p:tgtEl>
                                        <p:attrNameLst>
                                          <p:attrName>style.visibility</p:attrName>
                                        </p:attrNameLst>
                                      </p:cBhvr>
                                      <p:to>
                                        <p:strVal val="visible"/>
                                      </p:to>
                                    </p:set>
                                    <p:animEffect transition="in" filter="box(in)">
                                      <p:cBhvr>
                                        <p:cTn id="7" dur="500"/>
                                        <p:tgtEl>
                                          <p:spTgt spid="6154"/>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151"/>
                                        </p:tgtEl>
                                        <p:attrNameLst>
                                          <p:attrName>style.visibility</p:attrName>
                                        </p:attrNameLst>
                                      </p:cBhvr>
                                      <p:to>
                                        <p:strVal val="visible"/>
                                      </p:to>
                                    </p:set>
                                    <p:animEffect transition="in" filter="box(in)">
                                      <p:cBhvr>
                                        <p:cTn id="10" dur="500"/>
                                        <p:tgtEl>
                                          <p:spTgt spid="6151"/>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6150"/>
                                        </p:tgtEl>
                                        <p:attrNameLst>
                                          <p:attrName>style.visibility</p:attrName>
                                        </p:attrNameLst>
                                      </p:cBhvr>
                                      <p:to>
                                        <p:strVal val="visible"/>
                                      </p:to>
                                    </p:set>
                                    <p:animEffect transition="in" filter="box(in)">
                                      <p:cBhvr>
                                        <p:cTn id="13" dur="500"/>
                                        <p:tgtEl>
                                          <p:spTgt spid="6150"/>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6148"/>
                                        </p:tgtEl>
                                        <p:attrNameLst>
                                          <p:attrName>style.visibility</p:attrName>
                                        </p:attrNameLst>
                                      </p:cBhvr>
                                      <p:to>
                                        <p:strVal val="visible"/>
                                      </p:to>
                                    </p:set>
                                    <p:animEffect transition="in" filter="box(in)">
                                      <p:cBhvr>
                                        <p:cTn id="16" dur="500"/>
                                        <p:tgtEl>
                                          <p:spTgt spid="614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6153"/>
                                        </p:tgtEl>
                                        <p:attrNameLst>
                                          <p:attrName>style.visibility</p:attrName>
                                        </p:attrNameLst>
                                      </p:cBhvr>
                                      <p:to>
                                        <p:strVal val="visible"/>
                                      </p:to>
                                    </p:set>
                                    <p:animEffect transition="in" filter="box(in)">
                                      <p:cBhvr>
                                        <p:cTn id="19" dur="500"/>
                                        <p:tgtEl>
                                          <p:spTgt spid="6153"/>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ox(in)">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xit" presetSubtype="16" fill="hold" grpId="1" nodeType="clickEffect">
                                  <p:stCondLst>
                                    <p:cond delay="0"/>
                                  </p:stCondLst>
                                  <p:childTnLst>
                                    <p:animEffect transition="out" filter="box(in)">
                                      <p:cBhvr>
                                        <p:cTn id="26" dur="500"/>
                                        <p:tgtEl>
                                          <p:spTgt spid="6150"/>
                                        </p:tgtEl>
                                      </p:cBhvr>
                                    </p:animEffect>
                                    <p:set>
                                      <p:cBhvr>
                                        <p:cTn id="27" dur="1" fill="hold">
                                          <p:stCondLst>
                                            <p:cond delay="499"/>
                                          </p:stCondLst>
                                        </p:cTn>
                                        <p:tgtEl>
                                          <p:spTgt spid="6150"/>
                                        </p:tgtEl>
                                        <p:attrNameLst>
                                          <p:attrName>style.visibility</p:attrName>
                                        </p:attrNameLst>
                                      </p:cBhvr>
                                      <p:to>
                                        <p:strVal val="hidden"/>
                                      </p:to>
                                    </p:set>
                                  </p:childTnLst>
                                </p:cTn>
                              </p:par>
                              <p:par>
                                <p:cTn id="28" presetID="4" presetClass="exit" presetSubtype="16" fill="hold" grpId="0" nodeType="withEffect">
                                  <p:stCondLst>
                                    <p:cond delay="0"/>
                                  </p:stCondLst>
                                  <p:childTnLst>
                                    <p:animEffect transition="out" filter="box(in)">
                                      <p:cBhvr>
                                        <p:cTn id="29" dur="500"/>
                                        <p:tgtEl>
                                          <p:spTgt spid="6152"/>
                                        </p:tgtEl>
                                      </p:cBhvr>
                                    </p:animEffect>
                                    <p:set>
                                      <p:cBhvr>
                                        <p:cTn id="30" dur="1" fill="hold">
                                          <p:stCondLst>
                                            <p:cond delay="499"/>
                                          </p:stCondLst>
                                        </p:cTn>
                                        <p:tgtEl>
                                          <p:spTgt spid="6152"/>
                                        </p:tgtEl>
                                        <p:attrNameLst>
                                          <p:attrName>style.visibility</p:attrName>
                                        </p:attrNameLst>
                                      </p:cBhvr>
                                      <p:to>
                                        <p:strVal val="hidden"/>
                                      </p:to>
                                    </p:set>
                                  </p:childTnLst>
                                </p:cTn>
                              </p:par>
                              <p:par>
                                <p:cTn id="31" presetID="4" presetClass="exit" presetSubtype="16" fill="hold" grpId="1" nodeType="withEffect">
                                  <p:stCondLst>
                                    <p:cond delay="0"/>
                                  </p:stCondLst>
                                  <p:childTnLst>
                                    <p:animEffect transition="out" filter="box(in)">
                                      <p:cBhvr>
                                        <p:cTn id="32" dur="500"/>
                                        <p:tgtEl>
                                          <p:spTgt spid="6154"/>
                                        </p:tgtEl>
                                      </p:cBhvr>
                                    </p:animEffect>
                                    <p:set>
                                      <p:cBhvr>
                                        <p:cTn id="33" dur="1" fill="hold">
                                          <p:stCondLst>
                                            <p:cond delay="499"/>
                                          </p:stCondLst>
                                        </p:cTn>
                                        <p:tgtEl>
                                          <p:spTgt spid="6154"/>
                                        </p:tgtEl>
                                        <p:attrNameLst>
                                          <p:attrName>style.visibility</p:attrName>
                                        </p:attrNameLst>
                                      </p:cBhvr>
                                      <p:to>
                                        <p:strVal val="hidden"/>
                                      </p:to>
                                    </p:set>
                                  </p:childTnLst>
                                </p:cTn>
                              </p:par>
                              <p:par>
                                <p:cTn id="34" presetID="4" presetClass="exit" presetSubtype="16" fill="hold" nodeType="withEffect">
                                  <p:stCondLst>
                                    <p:cond delay="0"/>
                                  </p:stCondLst>
                                  <p:childTnLst>
                                    <p:animEffect transition="out" filter="box(in)">
                                      <p:cBhvr>
                                        <p:cTn id="35" dur="500"/>
                                        <p:tgtEl>
                                          <p:spTgt spid="6146"/>
                                        </p:tgtEl>
                                      </p:cBhvr>
                                    </p:animEffect>
                                    <p:set>
                                      <p:cBhvr>
                                        <p:cTn id="36" dur="1" fill="hold">
                                          <p:stCondLst>
                                            <p:cond delay="499"/>
                                          </p:stCondLst>
                                        </p:cTn>
                                        <p:tgtEl>
                                          <p:spTgt spid="6146"/>
                                        </p:tgtEl>
                                        <p:attrNameLst>
                                          <p:attrName>style.visibility</p:attrName>
                                        </p:attrNameLst>
                                      </p:cBhvr>
                                      <p:to>
                                        <p:strVal val="hidden"/>
                                      </p:to>
                                    </p:set>
                                  </p:childTnLst>
                                </p:cTn>
                              </p:par>
                              <p:par>
                                <p:cTn id="37" presetID="4" presetClass="entr" presetSubtype="16"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ox(in)">
                                      <p:cBhvr>
                                        <p:cTn id="39" dur="500"/>
                                        <p:tgtEl>
                                          <p:spTgt spid="13"/>
                                        </p:tgtEl>
                                      </p:cBhvr>
                                    </p:animEffect>
                                  </p:childTnLst>
                                </p:cTn>
                              </p:par>
                              <p:par>
                                <p:cTn id="40" presetID="4" presetClass="entr" presetSubtype="1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ox(in)">
                                      <p:cBhvr>
                                        <p:cTn id="42" dur="500"/>
                                        <p:tgtEl>
                                          <p:spTgt spid="12"/>
                                        </p:tgtEl>
                                      </p:cBhvr>
                                    </p:animEffect>
                                  </p:childTnLst>
                                </p:cTn>
                              </p:par>
                              <p:par>
                                <p:cTn id="43" presetID="4" presetClass="entr" presetSubtype="16"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box(in)">
                                      <p:cBhvr>
                                        <p:cTn id="4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16" grpId="0" animBg="1"/>
      <p:bldP spid="6150" grpId="0" animBg="1"/>
      <p:bldP spid="6150" grpId="1" animBg="1"/>
      <p:bldP spid="6151" grpId="0" animBg="1"/>
      <p:bldP spid="6152" grpId="0" animBg="1"/>
      <p:bldP spid="6153" grpId="0" animBg="1"/>
      <p:bldP spid="6154" grpId="0" animBg="1"/>
      <p:bldP spid="6154" grpId="1" animBg="1"/>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Line 8"/>
          <p:cNvSpPr>
            <a:spLocks noChangeShapeType="1"/>
          </p:cNvSpPr>
          <p:nvPr/>
        </p:nvSpPr>
        <p:spPr bwMode="auto">
          <a:xfrm>
            <a:off x="2057400" y="3429000"/>
            <a:ext cx="0" cy="533400"/>
          </a:xfrm>
          <a:prstGeom prst="line">
            <a:avLst/>
          </a:prstGeom>
          <a:noFill/>
          <a:ln w="53975">
            <a:solidFill>
              <a:srgbClr val="FF00FF"/>
            </a:solidFill>
            <a:round/>
            <a:headEnd/>
            <a:tailEnd type="triangle" w="med" len="med"/>
          </a:ln>
        </p:spPr>
        <p:txBody>
          <a:bodyPr/>
          <a:lstStyle/>
          <a:p>
            <a:endParaRPr lang="en-US"/>
          </a:p>
        </p:txBody>
      </p:sp>
      <p:pic>
        <p:nvPicPr>
          <p:cNvPr id="8194" name="Picture 22" descr="PC030008"/>
          <p:cNvPicPr>
            <a:picLocks noChangeAspect="1" noChangeArrowheads="1"/>
          </p:cNvPicPr>
          <p:nvPr/>
        </p:nvPicPr>
        <p:blipFill>
          <a:blip r:embed="rId3"/>
          <a:srcRect/>
          <a:stretch>
            <a:fillRect/>
          </a:stretch>
        </p:blipFill>
        <p:spPr bwMode="auto">
          <a:xfrm>
            <a:off x="1828800" y="3495675"/>
            <a:ext cx="4483100" cy="3362325"/>
          </a:xfrm>
          <a:prstGeom prst="rect">
            <a:avLst/>
          </a:prstGeom>
          <a:noFill/>
          <a:ln w="9525">
            <a:solidFill>
              <a:srgbClr val="FF0000"/>
            </a:solidFill>
            <a:miter lim="800000"/>
            <a:headEnd/>
            <a:tailEnd/>
          </a:ln>
        </p:spPr>
      </p:pic>
      <p:sp>
        <p:nvSpPr>
          <p:cNvPr id="8195" name="Rectangle 5"/>
          <p:cNvSpPr>
            <a:spLocks noChangeArrowheads="1"/>
          </p:cNvSpPr>
          <p:nvPr/>
        </p:nvSpPr>
        <p:spPr bwMode="auto">
          <a:xfrm>
            <a:off x="1828800" y="152400"/>
            <a:ext cx="7162800" cy="955675"/>
          </a:xfrm>
          <a:prstGeom prst="rect">
            <a:avLst/>
          </a:prstGeom>
          <a:noFill/>
          <a:ln w="9525">
            <a:noFill/>
            <a:miter lim="800000"/>
            <a:headEnd/>
            <a:tailEnd/>
          </a:ln>
        </p:spPr>
        <p:txBody>
          <a:bodyPr anchor="ctr">
            <a:spAutoFit/>
          </a:bodyPr>
          <a:lstStyle/>
          <a:p>
            <a:pPr algn="ctr">
              <a:defRPr/>
            </a:pPr>
            <a:r>
              <a:rPr lang="en-US" sz="2800" dirty="0">
                <a:solidFill>
                  <a:schemeClr val="bg1"/>
                </a:solidFill>
                <a:effectLst>
                  <a:outerShdw blurRad="38100" dist="38100" dir="2700000" algn="tl">
                    <a:srgbClr val="000000">
                      <a:alpha val="43137"/>
                    </a:srgbClr>
                  </a:outerShdw>
                </a:effectLst>
                <a:cs typeface="Arial" charset="0"/>
              </a:rPr>
              <a:t>Connecting Field to Stream Transport of Sediment</a:t>
            </a:r>
            <a:endParaRPr lang="en-US" sz="2800" dirty="0">
              <a:solidFill>
                <a:schemeClr val="bg1"/>
              </a:solidFill>
              <a:effectLst>
                <a:outerShdw blurRad="38100" dist="38100" dir="2700000" algn="tl">
                  <a:srgbClr val="000000">
                    <a:alpha val="43137"/>
                  </a:srgbClr>
                </a:outerShdw>
              </a:effectLst>
            </a:endParaRPr>
          </a:p>
        </p:txBody>
      </p:sp>
      <p:pic>
        <p:nvPicPr>
          <p:cNvPr id="8199" name="Picture 2" descr="M:\NonPoint Evaluation\Pecatonica\Photos\2010 09 15\P9150007.JPG"/>
          <p:cNvPicPr>
            <a:picLocks noChangeAspect="1" noChangeArrowheads="1"/>
          </p:cNvPicPr>
          <p:nvPr/>
        </p:nvPicPr>
        <p:blipFill>
          <a:blip r:embed="rId4"/>
          <a:srcRect/>
          <a:stretch>
            <a:fillRect/>
          </a:stretch>
        </p:blipFill>
        <p:spPr bwMode="auto">
          <a:xfrm>
            <a:off x="6400800" y="1524000"/>
            <a:ext cx="2686050" cy="3581400"/>
          </a:xfrm>
          <a:prstGeom prst="rect">
            <a:avLst/>
          </a:prstGeom>
          <a:noFill/>
          <a:ln w="9525">
            <a:solidFill>
              <a:srgbClr val="FF0000"/>
            </a:solidFill>
            <a:miter lim="800000"/>
            <a:headEnd/>
            <a:tailEnd/>
          </a:ln>
        </p:spPr>
      </p:pic>
      <p:sp>
        <p:nvSpPr>
          <p:cNvPr id="30725" name="Text Box 25"/>
          <p:cNvSpPr txBox="1">
            <a:spLocks noChangeArrowheads="1"/>
          </p:cNvSpPr>
          <p:nvPr/>
        </p:nvSpPr>
        <p:spPr bwMode="auto">
          <a:xfrm>
            <a:off x="6096000" y="6461125"/>
            <a:ext cx="3048000" cy="396875"/>
          </a:xfrm>
          <a:prstGeom prst="rect">
            <a:avLst/>
          </a:prstGeom>
          <a:noFill/>
          <a:ln w="9525">
            <a:noFill/>
            <a:miter lim="800000"/>
            <a:headEnd/>
            <a:tailEnd/>
          </a:ln>
        </p:spPr>
        <p:txBody>
          <a:bodyPr>
            <a:spAutoFit/>
          </a:bodyPr>
          <a:lstStyle/>
          <a:p>
            <a:pPr algn="r"/>
            <a:r>
              <a:rPr lang="en-US" sz="1000"/>
              <a:t>Photo Credit: Faith Fitzpatrick (right); </a:t>
            </a:r>
          </a:p>
          <a:p>
            <a:pPr algn="r"/>
            <a:r>
              <a:rPr lang="en-US" sz="1000"/>
              <a:t>Rebecca Carvin (left)</a:t>
            </a:r>
          </a:p>
        </p:txBody>
      </p:sp>
      <p:sp>
        <p:nvSpPr>
          <p:cNvPr id="30726" name="Line 7"/>
          <p:cNvSpPr>
            <a:spLocks noChangeShapeType="1"/>
          </p:cNvSpPr>
          <p:nvPr/>
        </p:nvSpPr>
        <p:spPr bwMode="auto">
          <a:xfrm>
            <a:off x="2057400" y="2514600"/>
            <a:ext cx="0" cy="381000"/>
          </a:xfrm>
          <a:prstGeom prst="line">
            <a:avLst/>
          </a:prstGeom>
          <a:noFill/>
          <a:ln w="53975">
            <a:solidFill>
              <a:srgbClr val="FF00FF"/>
            </a:solidFill>
            <a:round/>
            <a:headEnd/>
            <a:tailEnd type="triangle" w="med" len="med"/>
          </a:ln>
        </p:spPr>
        <p:txBody>
          <a:bodyPr/>
          <a:lstStyle/>
          <a:p>
            <a:endParaRPr lang="en-US"/>
          </a:p>
        </p:txBody>
      </p:sp>
      <p:sp>
        <p:nvSpPr>
          <p:cNvPr id="30727" name="Rectangle 2"/>
          <p:cNvSpPr txBox="1">
            <a:spLocks noChangeArrowheads="1"/>
          </p:cNvSpPr>
          <p:nvPr/>
        </p:nvSpPr>
        <p:spPr bwMode="auto">
          <a:xfrm>
            <a:off x="304800" y="1676400"/>
            <a:ext cx="3657600" cy="838200"/>
          </a:xfrm>
          <a:prstGeom prst="rect">
            <a:avLst/>
          </a:prstGeom>
          <a:solidFill>
            <a:schemeClr val="bg1"/>
          </a:solidFill>
          <a:ln w="22225">
            <a:solidFill>
              <a:schemeClr val="tx1"/>
            </a:solidFill>
            <a:miter lim="800000"/>
            <a:headEnd/>
            <a:tailEnd/>
          </a:ln>
        </p:spPr>
        <p:txBody>
          <a:bodyPr/>
          <a:lstStyle/>
          <a:p>
            <a:pPr algn="ctr" eaLnBrk="0" hangingPunct="0">
              <a:lnSpc>
                <a:spcPct val="90000"/>
              </a:lnSpc>
              <a:spcBef>
                <a:spcPct val="20000"/>
              </a:spcBef>
            </a:pPr>
            <a:r>
              <a:rPr lang="en-US" b="1">
                <a:solidFill>
                  <a:srgbClr val="3E003E"/>
                </a:solidFill>
                <a:latin typeface="Calibri" pitchFamily="34" charset="0"/>
              </a:rPr>
              <a:t>Identify watersheds that are major contributors</a:t>
            </a:r>
          </a:p>
          <a:p>
            <a:pPr algn="ctr" eaLnBrk="0" hangingPunct="0">
              <a:lnSpc>
                <a:spcPct val="90000"/>
              </a:lnSpc>
              <a:spcBef>
                <a:spcPct val="20000"/>
              </a:spcBef>
            </a:pPr>
            <a:r>
              <a:rPr lang="en-US" sz="1600" i="1">
                <a:solidFill>
                  <a:srgbClr val="3E003E"/>
                </a:solidFill>
                <a:latin typeface="Calibri" pitchFamily="34" charset="0"/>
              </a:rPr>
              <a:t>Target areas</a:t>
            </a:r>
          </a:p>
        </p:txBody>
      </p:sp>
      <p:sp>
        <p:nvSpPr>
          <p:cNvPr id="30728" name="Rectangle 5"/>
          <p:cNvSpPr>
            <a:spLocks noChangeArrowheads="1"/>
          </p:cNvSpPr>
          <p:nvPr/>
        </p:nvSpPr>
        <p:spPr bwMode="auto">
          <a:xfrm>
            <a:off x="304800" y="2895600"/>
            <a:ext cx="3656013" cy="533400"/>
          </a:xfrm>
          <a:prstGeom prst="rect">
            <a:avLst/>
          </a:prstGeom>
          <a:solidFill>
            <a:schemeClr val="bg1"/>
          </a:solidFill>
          <a:ln w="22225">
            <a:solidFill>
              <a:srgbClr val="FF0000"/>
            </a:solidFill>
            <a:miter lim="800000"/>
            <a:headEnd/>
            <a:tailEnd/>
          </a:ln>
        </p:spPr>
        <p:txBody>
          <a:bodyPr/>
          <a:lstStyle/>
          <a:p>
            <a:pPr marL="342900" indent="-342900" algn="ctr">
              <a:lnSpc>
                <a:spcPct val="80000"/>
              </a:lnSpc>
              <a:spcBef>
                <a:spcPct val="20000"/>
              </a:spcBef>
            </a:pPr>
            <a:r>
              <a:rPr lang="en-US" b="1">
                <a:solidFill>
                  <a:srgbClr val="3E003E"/>
                </a:solidFill>
                <a:latin typeface="Calibri" pitchFamily="34" charset="0"/>
              </a:rPr>
              <a:t>Inventory major sources and sinks</a:t>
            </a:r>
          </a:p>
          <a:p>
            <a:pPr marL="342900" indent="-342900" algn="ctr">
              <a:lnSpc>
                <a:spcPct val="80000"/>
              </a:lnSpc>
              <a:spcBef>
                <a:spcPct val="20000"/>
              </a:spcBef>
            </a:pPr>
            <a:r>
              <a:rPr lang="en-US" sz="1400" i="1">
                <a:solidFill>
                  <a:srgbClr val="3E003E"/>
                </a:solidFill>
                <a:latin typeface="Tahoma" pitchFamily="34" charset="0"/>
              </a:rPr>
              <a:t>  </a:t>
            </a:r>
            <a:r>
              <a:rPr lang="en-US" sz="1600" i="1">
                <a:solidFill>
                  <a:srgbClr val="3E003E"/>
                </a:solidFill>
                <a:latin typeface="Calibri" pitchFamily="34" charset="0"/>
              </a:rPr>
              <a:t>Upland versus stream corridor</a:t>
            </a:r>
          </a:p>
        </p:txBody>
      </p:sp>
      <p:sp>
        <p:nvSpPr>
          <p:cNvPr id="16" name="Rectangle 5"/>
          <p:cNvSpPr>
            <a:spLocks noChangeArrowheads="1"/>
          </p:cNvSpPr>
          <p:nvPr/>
        </p:nvSpPr>
        <p:spPr bwMode="auto">
          <a:xfrm>
            <a:off x="304800" y="2895600"/>
            <a:ext cx="3656013" cy="533400"/>
          </a:xfrm>
          <a:prstGeom prst="rect">
            <a:avLst/>
          </a:prstGeom>
          <a:solidFill>
            <a:schemeClr val="bg1"/>
          </a:solidFill>
          <a:ln w="22225">
            <a:solidFill>
              <a:schemeClr val="tx1"/>
            </a:solidFill>
            <a:miter lim="800000"/>
            <a:headEnd/>
            <a:tailEnd/>
          </a:ln>
        </p:spPr>
        <p:txBody>
          <a:bodyPr/>
          <a:lstStyle/>
          <a:p>
            <a:pPr marL="342900" indent="-342900" algn="ctr">
              <a:lnSpc>
                <a:spcPct val="80000"/>
              </a:lnSpc>
              <a:spcBef>
                <a:spcPct val="20000"/>
              </a:spcBef>
            </a:pPr>
            <a:r>
              <a:rPr lang="en-US" b="1">
                <a:solidFill>
                  <a:srgbClr val="3E003E"/>
                </a:solidFill>
                <a:latin typeface="Calibri" pitchFamily="34" charset="0"/>
              </a:rPr>
              <a:t>Inventory major sources and sinks</a:t>
            </a:r>
          </a:p>
          <a:p>
            <a:pPr marL="342900" indent="-342900" algn="ctr">
              <a:lnSpc>
                <a:spcPct val="80000"/>
              </a:lnSpc>
              <a:spcBef>
                <a:spcPct val="20000"/>
              </a:spcBef>
            </a:pPr>
            <a:r>
              <a:rPr lang="en-US" sz="1400" i="1">
                <a:solidFill>
                  <a:srgbClr val="3E003E"/>
                </a:solidFill>
                <a:latin typeface="Tahoma" pitchFamily="34" charset="0"/>
              </a:rPr>
              <a:t>  </a:t>
            </a:r>
            <a:r>
              <a:rPr lang="en-US" sz="1600" i="1">
                <a:solidFill>
                  <a:srgbClr val="3E003E"/>
                </a:solidFill>
                <a:latin typeface="Calibri" pitchFamily="34" charset="0"/>
              </a:rPr>
              <a:t>Upland versus stream corridor</a:t>
            </a:r>
          </a:p>
        </p:txBody>
      </p:sp>
      <p:pic>
        <p:nvPicPr>
          <p:cNvPr id="13" name="Picture 22" descr="P9150033"/>
          <p:cNvPicPr>
            <a:picLocks noChangeAspect="1" noChangeArrowheads="1"/>
          </p:cNvPicPr>
          <p:nvPr/>
        </p:nvPicPr>
        <p:blipFill>
          <a:blip r:embed="rId5"/>
          <a:srcRect/>
          <a:stretch>
            <a:fillRect/>
          </a:stretch>
        </p:blipFill>
        <p:spPr bwMode="auto">
          <a:xfrm>
            <a:off x="5181600" y="3886200"/>
            <a:ext cx="3962400" cy="2971800"/>
          </a:xfrm>
          <a:prstGeom prst="rect">
            <a:avLst/>
          </a:prstGeom>
          <a:noFill/>
          <a:ln w="9525">
            <a:solidFill>
              <a:srgbClr val="92D050"/>
            </a:solidFill>
            <a:miter lim="800000"/>
            <a:headEnd/>
            <a:tailEnd/>
          </a:ln>
        </p:spPr>
      </p:pic>
      <p:pic>
        <p:nvPicPr>
          <p:cNvPr id="12" name="Picture 23" descr="35 site 74 fr bridge"/>
          <p:cNvPicPr>
            <a:picLocks noChangeAspect="1" noChangeArrowheads="1"/>
          </p:cNvPicPr>
          <p:nvPr/>
        </p:nvPicPr>
        <p:blipFill>
          <a:blip r:embed="rId6"/>
          <a:srcRect/>
          <a:stretch>
            <a:fillRect/>
          </a:stretch>
        </p:blipFill>
        <p:spPr bwMode="auto">
          <a:xfrm>
            <a:off x="4038600" y="1447800"/>
            <a:ext cx="4038600" cy="3028950"/>
          </a:xfrm>
          <a:prstGeom prst="rect">
            <a:avLst/>
          </a:prstGeom>
          <a:noFill/>
          <a:ln w="9525">
            <a:solidFill>
              <a:srgbClr val="92D050"/>
            </a:solidFill>
            <a:miter lim="800000"/>
            <a:headEnd/>
            <a:tailEnd/>
          </a:ln>
        </p:spPr>
      </p:pic>
      <p:sp>
        <p:nvSpPr>
          <p:cNvPr id="14" name="Rectangle 3"/>
          <p:cNvSpPr>
            <a:spLocks noChangeArrowheads="1"/>
          </p:cNvSpPr>
          <p:nvPr/>
        </p:nvSpPr>
        <p:spPr bwMode="auto">
          <a:xfrm>
            <a:off x="304800" y="3962400"/>
            <a:ext cx="3656013" cy="1219200"/>
          </a:xfrm>
          <a:prstGeom prst="rect">
            <a:avLst/>
          </a:prstGeom>
          <a:solidFill>
            <a:schemeClr val="bg1"/>
          </a:solidFill>
          <a:ln w="22225">
            <a:solidFill>
              <a:srgbClr val="92D050"/>
            </a:solidFill>
            <a:miter lim="800000"/>
            <a:headEnd/>
            <a:tailEnd/>
          </a:ln>
        </p:spPr>
        <p:txBody>
          <a:bodyPr/>
          <a:lstStyle/>
          <a:p>
            <a:pPr marL="342900" indent="-342900" algn="ctr">
              <a:spcBef>
                <a:spcPct val="20000"/>
              </a:spcBef>
            </a:pPr>
            <a:r>
              <a:rPr lang="en-US" b="1">
                <a:solidFill>
                  <a:srgbClr val="3E003E"/>
                </a:solidFill>
                <a:latin typeface="Calibri" pitchFamily="34" charset="0"/>
              </a:rPr>
              <a:t>Target best management practices in areas with high losses</a:t>
            </a:r>
          </a:p>
          <a:p>
            <a:pPr marL="342900" indent="-342900" algn="ctr">
              <a:spcBef>
                <a:spcPct val="20000"/>
              </a:spcBef>
            </a:pPr>
            <a:r>
              <a:rPr lang="en-US" sz="1600" i="1">
                <a:solidFill>
                  <a:srgbClr val="3E003E"/>
                </a:solidFill>
                <a:latin typeface="Calibri" pitchFamily="34" charset="0"/>
              </a:rPr>
              <a:t>Stream corridor rehabilitation</a:t>
            </a:r>
          </a:p>
          <a:p>
            <a:pPr marL="342900" indent="-342900" algn="ctr">
              <a:spcBef>
                <a:spcPct val="20000"/>
              </a:spcBef>
            </a:pPr>
            <a:r>
              <a:rPr lang="en-US" sz="1600" i="1">
                <a:solidFill>
                  <a:srgbClr val="3E003E"/>
                </a:solidFill>
                <a:latin typeface="Calibri" pitchFamily="34" charset="0"/>
              </a:rPr>
              <a:t>Soil conservation</a:t>
            </a:r>
          </a:p>
        </p:txBody>
      </p:sp>
      <p:sp>
        <p:nvSpPr>
          <p:cNvPr id="19" name="TextBox 16"/>
          <p:cNvSpPr txBox="1">
            <a:spLocks noChangeArrowheads="1"/>
          </p:cNvSpPr>
          <p:nvPr/>
        </p:nvSpPr>
        <p:spPr bwMode="auto">
          <a:xfrm>
            <a:off x="2590800" y="5195888"/>
            <a:ext cx="1377950" cy="366712"/>
          </a:xfrm>
          <a:prstGeom prst="rect">
            <a:avLst/>
          </a:prstGeom>
          <a:gradFill>
            <a:gsLst>
              <a:gs pos="0">
                <a:srgbClr val="006600"/>
              </a:gs>
              <a:gs pos="50000">
                <a:srgbClr val="9CB86E"/>
              </a:gs>
              <a:gs pos="100000">
                <a:srgbClr val="156B13"/>
              </a:gs>
            </a:gsLst>
            <a:lin ang="4800000" scaled="0"/>
          </a:gradFill>
          <a:ln w="9525">
            <a:noFill/>
            <a:miter lim="800000"/>
            <a:headEnd/>
            <a:tailEnd/>
          </a:ln>
        </p:spPr>
        <p:txBody>
          <a:bodyPr>
            <a:spAutoFit/>
          </a:bodyPr>
          <a:lstStyle/>
          <a:p>
            <a:pPr>
              <a:defRPr/>
            </a:pPr>
            <a:r>
              <a:rPr lang="en-US" dirty="0">
                <a:solidFill>
                  <a:schemeClr val="bg1"/>
                </a:solidFill>
                <a:effectLst>
                  <a:outerShdw blurRad="38100" dist="38100" dir="2700000" algn="tl">
                    <a:srgbClr val="000000">
                      <a:alpha val="43137"/>
                    </a:srgbClr>
                  </a:outerShdw>
                </a:effectLst>
              </a:rPr>
              <a:t>LAG TIME?</a:t>
            </a:r>
          </a:p>
        </p:txBody>
      </p:sp>
      <p:sp>
        <p:nvSpPr>
          <p:cNvPr id="17" name="Rectangle 4"/>
          <p:cNvSpPr>
            <a:spLocks noChangeArrowheads="1"/>
          </p:cNvSpPr>
          <p:nvPr/>
        </p:nvSpPr>
        <p:spPr bwMode="auto">
          <a:xfrm>
            <a:off x="304800" y="5562600"/>
            <a:ext cx="3656013" cy="1066800"/>
          </a:xfrm>
          <a:prstGeom prst="rect">
            <a:avLst/>
          </a:prstGeom>
          <a:solidFill>
            <a:schemeClr val="bg1"/>
          </a:solidFill>
          <a:ln w="22225">
            <a:solidFill>
              <a:srgbClr val="0070C0"/>
            </a:solidFill>
            <a:miter lim="800000"/>
            <a:headEnd/>
            <a:tailEnd/>
          </a:ln>
        </p:spPr>
        <p:txBody>
          <a:bodyPr/>
          <a:lstStyle/>
          <a:p>
            <a:pPr marL="342900" indent="-342900" algn="ctr">
              <a:spcBef>
                <a:spcPct val="20000"/>
              </a:spcBef>
            </a:pPr>
            <a:r>
              <a:rPr lang="en-US" b="1">
                <a:solidFill>
                  <a:srgbClr val="3E003E"/>
                </a:solidFill>
                <a:latin typeface="Calibri" pitchFamily="34" charset="0"/>
              </a:rPr>
              <a:t>Evaluate effectiveness</a:t>
            </a:r>
          </a:p>
          <a:p>
            <a:pPr marL="342900" indent="-342900" algn="ctr">
              <a:spcBef>
                <a:spcPct val="20000"/>
              </a:spcBef>
            </a:pPr>
            <a:r>
              <a:rPr lang="en-US" sz="1600" i="1">
                <a:solidFill>
                  <a:srgbClr val="3E003E"/>
                </a:solidFill>
                <a:latin typeface="Calibri" pitchFamily="34" charset="0"/>
              </a:rPr>
              <a:t>geomorphology,  water chemistry, habitat,  biological response</a:t>
            </a:r>
          </a:p>
        </p:txBody>
      </p:sp>
      <p:sp>
        <p:nvSpPr>
          <p:cNvPr id="18" name="Line 9"/>
          <p:cNvSpPr>
            <a:spLocks noChangeShapeType="1"/>
          </p:cNvSpPr>
          <p:nvPr/>
        </p:nvSpPr>
        <p:spPr bwMode="auto">
          <a:xfrm>
            <a:off x="2057400" y="5029200"/>
            <a:ext cx="0" cy="533400"/>
          </a:xfrm>
          <a:prstGeom prst="line">
            <a:avLst/>
          </a:prstGeom>
          <a:noFill/>
          <a:ln w="53975">
            <a:solidFill>
              <a:srgbClr val="FF00FF"/>
            </a:solidFill>
            <a:round/>
            <a:headEnd/>
            <a:tailEnd type="triangle" w="med" len="med"/>
          </a:ln>
        </p:spPr>
        <p:txBody>
          <a:bodyPr/>
          <a:lstStyle/>
          <a:p>
            <a:endParaRPr lang="en-US"/>
          </a:p>
        </p:txBody>
      </p:sp>
      <p:pic>
        <p:nvPicPr>
          <p:cNvPr id="20" name="Picture 7"/>
          <p:cNvPicPr>
            <a:picLocks noChangeAspect="1" noChangeArrowheads="1"/>
          </p:cNvPicPr>
          <p:nvPr/>
        </p:nvPicPr>
        <p:blipFill>
          <a:blip r:embed="rId7"/>
          <a:srcRect/>
          <a:stretch>
            <a:fillRect/>
          </a:stretch>
        </p:blipFill>
        <p:spPr bwMode="auto">
          <a:xfrm>
            <a:off x="5624513" y="4332288"/>
            <a:ext cx="3367087" cy="2525712"/>
          </a:xfrm>
          <a:prstGeom prst="rect">
            <a:avLst/>
          </a:prstGeom>
          <a:noFill/>
          <a:ln w="9525">
            <a:solidFill>
              <a:srgbClr val="0070C0"/>
            </a:solidFill>
            <a:miter lim="800000"/>
            <a:headEnd/>
            <a:tailEnd/>
          </a:ln>
        </p:spPr>
      </p:pic>
      <p:pic>
        <p:nvPicPr>
          <p:cNvPr id="21" name="Picture 3"/>
          <p:cNvPicPr>
            <a:picLocks noChangeAspect="1" noChangeArrowheads="1"/>
          </p:cNvPicPr>
          <p:nvPr/>
        </p:nvPicPr>
        <p:blipFill>
          <a:blip r:embed="rId8"/>
          <a:srcRect/>
          <a:stretch>
            <a:fillRect/>
          </a:stretch>
        </p:blipFill>
        <p:spPr bwMode="auto">
          <a:xfrm>
            <a:off x="6373813" y="1219200"/>
            <a:ext cx="2282825" cy="3043238"/>
          </a:xfrm>
          <a:prstGeom prst="rect">
            <a:avLst/>
          </a:prstGeom>
          <a:noFill/>
          <a:ln w="9525">
            <a:solidFill>
              <a:srgbClr val="0070C0"/>
            </a:solidFill>
            <a:miter lim="800000"/>
            <a:headEnd/>
            <a:tailEnd/>
          </a:ln>
        </p:spPr>
      </p:pic>
      <p:pic>
        <p:nvPicPr>
          <p:cNvPr id="22" name="Picture 2" descr="D:\FAFData\pecatonica\photos\Pleasant Valley\Faith Fitzpatrick USGS in stream_Mark Godfrey TNC.jpg"/>
          <p:cNvPicPr>
            <a:picLocks noChangeAspect="1" noChangeArrowheads="1"/>
          </p:cNvPicPr>
          <p:nvPr/>
        </p:nvPicPr>
        <p:blipFill>
          <a:blip r:embed="rId9"/>
          <a:srcRect/>
          <a:stretch>
            <a:fillRect/>
          </a:stretch>
        </p:blipFill>
        <p:spPr bwMode="auto">
          <a:xfrm>
            <a:off x="4343400" y="2057400"/>
            <a:ext cx="2306638" cy="2500313"/>
          </a:xfrm>
          <a:prstGeom prst="rect">
            <a:avLst/>
          </a:prstGeom>
          <a:noFill/>
          <a:ln w="9525">
            <a:solidFill>
              <a:srgbClr val="0070C0"/>
            </a:solidFill>
            <a:miter lim="800000"/>
            <a:headEnd/>
            <a:tailEnd/>
          </a:ln>
        </p:spPr>
      </p:pic>
      <p:sp>
        <p:nvSpPr>
          <p:cNvPr id="23" name="TextBox 10"/>
          <p:cNvSpPr txBox="1">
            <a:spLocks noChangeArrowheads="1"/>
          </p:cNvSpPr>
          <p:nvPr/>
        </p:nvSpPr>
        <p:spPr bwMode="auto">
          <a:xfrm>
            <a:off x="5791200" y="6461125"/>
            <a:ext cx="3352800" cy="396875"/>
          </a:xfrm>
          <a:prstGeom prst="rect">
            <a:avLst/>
          </a:prstGeom>
          <a:noFill/>
          <a:ln w="9525">
            <a:noFill/>
            <a:miter lim="800000"/>
            <a:headEnd/>
            <a:tailEnd/>
          </a:ln>
        </p:spPr>
        <p:txBody>
          <a:bodyPr>
            <a:spAutoFit/>
          </a:bodyPr>
          <a:lstStyle/>
          <a:p>
            <a:r>
              <a:rPr lang="en-US" sz="1000">
                <a:solidFill>
                  <a:schemeClr val="bg1"/>
                </a:solidFill>
              </a:rPr>
              <a:t>Photo Credits: Rebecca Carvin (top), </a:t>
            </a:r>
          </a:p>
          <a:p>
            <a:r>
              <a:rPr lang="en-US" sz="1000">
                <a:solidFill>
                  <a:schemeClr val="bg1"/>
                </a:solidFill>
              </a:rPr>
              <a:t>Mark Godfrey (middle), WDNR (bottom)</a:t>
            </a:r>
          </a:p>
        </p:txBody>
      </p:sp>
      <p:sp>
        <p:nvSpPr>
          <p:cNvPr id="24" name="Rectangle 3"/>
          <p:cNvSpPr>
            <a:spLocks noChangeArrowheads="1"/>
          </p:cNvSpPr>
          <p:nvPr/>
        </p:nvSpPr>
        <p:spPr bwMode="auto">
          <a:xfrm>
            <a:off x="304800" y="3962400"/>
            <a:ext cx="3656013" cy="1219200"/>
          </a:xfrm>
          <a:prstGeom prst="rect">
            <a:avLst/>
          </a:prstGeom>
          <a:solidFill>
            <a:schemeClr val="bg1"/>
          </a:solidFill>
          <a:ln w="22225">
            <a:solidFill>
              <a:schemeClr val="tx1"/>
            </a:solidFill>
            <a:miter lim="800000"/>
            <a:headEnd/>
            <a:tailEnd/>
          </a:ln>
        </p:spPr>
        <p:txBody>
          <a:bodyPr/>
          <a:lstStyle/>
          <a:p>
            <a:pPr marL="342900" indent="-342900" algn="ctr">
              <a:spcBef>
                <a:spcPct val="20000"/>
              </a:spcBef>
            </a:pPr>
            <a:r>
              <a:rPr lang="en-US" b="1">
                <a:solidFill>
                  <a:srgbClr val="3E003E"/>
                </a:solidFill>
                <a:latin typeface="Calibri" pitchFamily="34" charset="0"/>
              </a:rPr>
              <a:t>Target best management practices in areas with high losses</a:t>
            </a:r>
          </a:p>
          <a:p>
            <a:pPr marL="342900" indent="-342900" algn="ctr">
              <a:spcBef>
                <a:spcPct val="20000"/>
              </a:spcBef>
            </a:pPr>
            <a:r>
              <a:rPr lang="en-US" sz="1600" i="1">
                <a:solidFill>
                  <a:srgbClr val="3E003E"/>
                </a:solidFill>
                <a:latin typeface="Calibri" pitchFamily="34" charset="0"/>
              </a:rPr>
              <a:t>Stream corridor rehabilitation</a:t>
            </a:r>
          </a:p>
          <a:p>
            <a:pPr marL="342900" indent="-342900" algn="ctr">
              <a:spcBef>
                <a:spcPct val="20000"/>
              </a:spcBef>
            </a:pPr>
            <a:r>
              <a:rPr lang="en-US" sz="1600" i="1">
                <a:solidFill>
                  <a:srgbClr val="3E003E"/>
                </a:solidFill>
                <a:latin typeface="Calibri" pitchFamily="34" charset="0"/>
              </a:rPr>
              <a:t>Soil conservation</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xit" presetSubtype="16" fill="hold" nodeType="clickEffect">
                                  <p:stCondLst>
                                    <p:cond delay="0"/>
                                  </p:stCondLst>
                                  <p:childTnLst>
                                    <p:animEffect transition="out" filter="box(in)">
                                      <p:cBhvr>
                                        <p:cTn id="6" dur="500"/>
                                        <p:tgtEl>
                                          <p:spTgt spid="8194"/>
                                        </p:tgtEl>
                                      </p:cBhvr>
                                    </p:animEffect>
                                    <p:set>
                                      <p:cBhvr>
                                        <p:cTn id="7" dur="1" fill="hold">
                                          <p:stCondLst>
                                            <p:cond delay="499"/>
                                          </p:stCondLst>
                                        </p:cTn>
                                        <p:tgtEl>
                                          <p:spTgt spid="8194"/>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500"/>
                                        <p:tgtEl>
                                          <p:spTgt spid="8199"/>
                                        </p:tgtEl>
                                      </p:cBhvr>
                                    </p:animEffect>
                                    <p:set>
                                      <p:cBhvr>
                                        <p:cTn id="10" dur="1" fill="hold">
                                          <p:stCondLst>
                                            <p:cond delay="499"/>
                                          </p:stCondLst>
                                        </p:cTn>
                                        <p:tgtEl>
                                          <p:spTgt spid="8199"/>
                                        </p:tgtEl>
                                        <p:attrNameLst>
                                          <p:attrName>style.visibility</p:attrName>
                                        </p:attrNameLst>
                                      </p:cBhvr>
                                      <p:to>
                                        <p:strVal val="hidden"/>
                                      </p:to>
                                    </p:set>
                                  </p:childTnLst>
                                </p:cTn>
                              </p:par>
                              <p:par>
                                <p:cTn id="11" presetID="4" presetClass="entr" presetSubtype="16"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ox(in)">
                                      <p:cBhvr>
                                        <p:cTn id="13" dur="500"/>
                                        <p:tgtEl>
                                          <p:spTgt spid="12"/>
                                        </p:tgtEl>
                                      </p:cBhvr>
                                    </p:animEffect>
                                  </p:childTnLst>
                                </p:cTn>
                              </p:par>
                              <p:par>
                                <p:cTn id="14" presetID="4" presetClass="entr" presetSubtype="16"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box(in)">
                                      <p:cBhvr>
                                        <p:cTn id="16" dur="500"/>
                                        <p:tgtEl>
                                          <p:spTgt spid="13"/>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ox(in)">
                                      <p:cBhvr>
                                        <p:cTn id="19" dur="500"/>
                                        <p:tgtEl>
                                          <p:spTgt spid="14"/>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ox(in)">
                                      <p:cBhvr>
                                        <p:cTn id="22" dur="500"/>
                                        <p:tgtEl>
                                          <p:spTgt spid="15"/>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box(in)">
                                      <p:cBhvr>
                                        <p:cTn id="25" dur="500"/>
                                        <p:tgtEl>
                                          <p:spTgt spid="16"/>
                                        </p:tgtEl>
                                      </p:cBhvr>
                                    </p:animEffect>
                                  </p:childTnLst>
                                </p:cTn>
                              </p:par>
                            </p:childTnLst>
                          </p:cTn>
                        </p:par>
                      </p:childTnLst>
                    </p:cTn>
                  </p:par>
                  <p:par>
                    <p:cTn id="26" fill="hold">
                      <p:stCondLst>
                        <p:cond delay="indefinite"/>
                      </p:stCondLst>
                      <p:childTnLst>
                        <p:par>
                          <p:cTn id="27" fill="hold">
                            <p:stCondLst>
                              <p:cond delay="0"/>
                            </p:stCondLst>
                            <p:childTnLst>
                              <p:par>
                                <p:cTn id="28" presetID="4" presetClass="entr" presetSubtype="16"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box(in)">
                                      <p:cBhvr>
                                        <p:cTn id="30" dur="500"/>
                                        <p:tgtEl>
                                          <p:spTgt spid="17"/>
                                        </p:tgtEl>
                                      </p:cBhvr>
                                    </p:animEffect>
                                  </p:childTnLst>
                                </p:cTn>
                              </p:par>
                              <p:par>
                                <p:cTn id="31" presetID="4" presetClass="entr" presetSubtype="16"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box(in)">
                                      <p:cBhvr>
                                        <p:cTn id="33" dur="500"/>
                                        <p:tgtEl>
                                          <p:spTgt spid="18"/>
                                        </p:tgtEl>
                                      </p:cBhvr>
                                    </p:animEffect>
                                  </p:childTnLst>
                                </p:cTn>
                              </p:par>
                              <p:par>
                                <p:cTn id="34" presetID="4" presetClass="entr" presetSubtype="16"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box(in)">
                                      <p:cBhvr>
                                        <p:cTn id="36" dur="500"/>
                                        <p:tgtEl>
                                          <p:spTgt spid="19"/>
                                        </p:tgtEl>
                                      </p:cBhvr>
                                    </p:animEffect>
                                  </p:childTnLst>
                                </p:cTn>
                              </p:par>
                              <p:par>
                                <p:cTn id="37" presetID="4" presetClass="entr" presetSubtype="16" fill="hold"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box(in)">
                                      <p:cBhvr>
                                        <p:cTn id="39" dur="500"/>
                                        <p:tgtEl>
                                          <p:spTgt spid="20"/>
                                        </p:tgtEl>
                                      </p:cBhvr>
                                    </p:animEffect>
                                  </p:childTnLst>
                                </p:cTn>
                              </p:par>
                              <p:par>
                                <p:cTn id="40" presetID="4" presetClass="entr" presetSubtype="16"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box(in)">
                                      <p:cBhvr>
                                        <p:cTn id="42" dur="500"/>
                                        <p:tgtEl>
                                          <p:spTgt spid="21"/>
                                        </p:tgtEl>
                                      </p:cBhvr>
                                    </p:animEffect>
                                  </p:childTnLst>
                                </p:cTn>
                              </p:par>
                              <p:par>
                                <p:cTn id="43" presetID="4" presetClass="entr" presetSubtype="16"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box(in)">
                                      <p:cBhvr>
                                        <p:cTn id="45" dur="500"/>
                                        <p:tgtEl>
                                          <p:spTgt spid="22"/>
                                        </p:tgtEl>
                                      </p:cBhvr>
                                    </p:animEffect>
                                  </p:childTnLst>
                                </p:cTn>
                              </p:par>
                              <p:par>
                                <p:cTn id="46" presetID="4" presetClass="entr" presetSubtype="16"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box(in)">
                                      <p:cBhvr>
                                        <p:cTn id="48" dur="500"/>
                                        <p:tgtEl>
                                          <p:spTgt spid="23"/>
                                        </p:tgtEl>
                                      </p:cBhvr>
                                    </p:animEffect>
                                  </p:childTnLst>
                                </p:cTn>
                              </p:par>
                              <p:par>
                                <p:cTn id="49" presetID="4" presetClass="entr" presetSubtype="16"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box(in)">
                                      <p:cBhvr>
                                        <p:cTn id="51" dur="500"/>
                                        <p:tgtEl>
                                          <p:spTgt spid="24"/>
                                        </p:tgtEl>
                                      </p:cBhvr>
                                    </p:animEffect>
                                  </p:childTnLst>
                                </p:cTn>
                              </p:par>
                              <p:par>
                                <p:cTn id="52" presetID="4" presetClass="exit" presetSubtype="16" fill="hold" nodeType="withEffect">
                                  <p:stCondLst>
                                    <p:cond delay="0"/>
                                  </p:stCondLst>
                                  <p:childTnLst>
                                    <p:animEffect transition="out" filter="box(in)">
                                      <p:cBhvr>
                                        <p:cTn id="53" dur="500"/>
                                        <p:tgtEl>
                                          <p:spTgt spid="13"/>
                                        </p:tgtEl>
                                      </p:cBhvr>
                                    </p:animEffect>
                                    <p:set>
                                      <p:cBhvr>
                                        <p:cTn id="54" dur="1" fill="hold">
                                          <p:stCondLst>
                                            <p:cond delay="499"/>
                                          </p:stCondLst>
                                        </p:cTn>
                                        <p:tgtEl>
                                          <p:spTgt spid="13"/>
                                        </p:tgtEl>
                                        <p:attrNameLst>
                                          <p:attrName>style.visibility</p:attrName>
                                        </p:attrNameLst>
                                      </p:cBhvr>
                                      <p:to>
                                        <p:strVal val="hidden"/>
                                      </p:to>
                                    </p:set>
                                  </p:childTnLst>
                                </p:cTn>
                              </p:par>
                              <p:par>
                                <p:cTn id="55" presetID="4" presetClass="exit" presetSubtype="16" fill="hold" nodeType="withEffect">
                                  <p:stCondLst>
                                    <p:cond delay="0"/>
                                  </p:stCondLst>
                                  <p:childTnLst>
                                    <p:animEffect transition="out" filter="box(in)">
                                      <p:cBhvr>
                                        <p:cTn id="56" dur="500"/>
                                        <p:tgtEl>
                                          <p:spTgt spid="12"/>
                                        </p:tgtEl>
                                      </p:cBhvr>
                                    </p:animEffect>
                                    <p:set>
                                      <p:cBhvr>
                                        <p:cTn id="57"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4" grpId="0" animBg="1"/>
      <p:bldP spid="19" grpId="0" animBg="1"/>
      <p:bldP spid="17" grpId="0" animBg="1"/>
      <p:bldP spid="18" grpId="0" animBg="1"/>
      <p:bldP spid="23" grpId="0"/>
      <p:bldP spid="2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5"/>
          <p:cNvSpPr>
            <a:spLocks noChangeArrowheads="1"/>
          </p:cNvSpPr>
          <p:nvPr/>
        </p:nvSpPr>
        <p:spPr bwMode="auto">
          <a:xfrm>
            <a:off x="1752600" y="220663"/>
            <a:ext cx="7391400" cy="831850"/>
          </a:xfrm>
          <a:prstGeom prst="rect">
            <a:avLst/>
          </a:prstGeom>
          <a:noFill/>
          <a:ln w="9525">
            <a:noFill/>
            <a:miter lim="800000"/>
            <a:headEnd/>
            <a:tailEnd/>
          </a:ln>
        </p:spPr>
        <p:txBody>
          <a:bodyPr anchor="ctr">
            <a:spAutoFit/>
          </a:bodyPr>
          <a:lstStyle/>
          <a:p>
            <a:pPr algn="ctr">
              <a:defRPr/>
            </a:pPr>
            <a:r>
              <a:rPr lang="en-US" sz="2400" dirty="0">
                <a:solidFill>
                  <a:schemeClr val="bg1"/>
                </a:solidFill>
                <a:effectLst>
                  <a:outerShdw blurRad="38100" dist="38100" dir="2700000" algn="tl">
                    <a:srgbClr val="000000">
                      <a:alpha val="43137"/>
                    </a:srgbClr>
                  </a:outerShdw>
                </a:effectLst>
                <a:cs typeface="Arial" charset="0"/>
              </a:rPr>
              <a:t>Upper Pecatonica Pleasant Valley Nested Design</a:t>
            </a:r>
          </a:p>
          <a:p>
            <a:pPr algn="ctr">
              <a:defRPr/>
            </a:pPr>
            <a:r>
              <a:rPr lang="en-US" sz="2400" dirty="0">
                <a:solidFill>
                  <a:schemeClr val="bg1"/>
                </a:solidFill>
                <a:effectLst>
                  <a:outerShdw blurRad="38100" dist="38100" dir="2700000" algn="tl">
                    <a:srgbClr val="000000">
                      <a:alpha val="43137"/>
                    </a:srgbClr>
                  </a:outerShdw>
                </a:effectLst>
                <a:cs typeface="Arial" charset="0"/>
              </a:rPr>
              <a:t>Baseline Assessment and Monitoring</a:t>
            </a:r>
            <a:endParaRPr lang="en-US" sz="2400" dirty="0">
              <a:solidFill>
                <a:schemeClr val="bg1"/>
              </a:solidFill>
              <a:effectLst>
                <a:outerShdw blurRad="38100" dist="38100" dir="2700000" algn="tl">
                  <a:srgbClr val="000000">
                    <a:alpha val="43137"/>
                  </a:srgbClr>
                </a:outerShdw>
              </a:effectLst>
            </a:endParaRPr>
          </a:p>
        </p:txBody>
      </p:sp>
      <p:sp>
        <p:nvSpPr>
          <p:cNvPr id="2050" name="Content Placeholder 2"/>
          <p:cNvSpPr>
            <a:spLocks/>
          </p:cNvSpPr>
          <p:nvPr/>
        </p:nvSpPr>
        <p:spPr bwMode="auto">
          <a:xfrm>
            <a:off x="152400" y="1143000"/>
            <a:ext cx="4876800" cy="5715000"/>
          </a:xfrm>
          <a:prstGeom prst="rect">
            <a:avLst/>
          </a:prstGeom>
          <a:solidFill>
            <a:schemeClr val="accent4">
              <a:lumMod val="20000"/>
              <a:lumOff val="80000"/>
            </a:schemeClr>
          </a:solidFill>
          <a:ln w="9525">
            <a:noFill/>
            <a:miter lim="800000"/>
            <a:headEnd/>
            <a:tailEnd/>
          </a:ln>
        </p:spPr>
        <p:txBody>
          <a:bodyPr/>
          <a:lstStyle/>
          <a:p>
            <a:pPr eaLnBrk="0" hangingPunct="0">
              <a:spcBef>
                <a:spcPct val="20000"/>
              </a:spcBef>
              <a:buClr>
                <a:schemeClr val="tx1"/>
              </a:buClr>
              <a:buSzPts val="1000"/>
              <a:buFont typeface="Monotype Sorts" pitchFamily="2" charset="2"/>
              <a:buChar char="l"/>
              <a:defRPr/>
            </a:pPr>
            <a:r>
              <a:rPr lang="en-US" sz="1400" dirty="0">
                <a:latin typeface="Tahoma" pitchFamily="34" charset="0"/>
              </a:rPr>
              <a:t> </a:t>
            </a:r>
            <a:r>
              <a:rPr lang="en-US" sz="1500" dirty="0">
                <a:latin typeface="Calibri" pitchFamily="34" charset="0"/>
              </a:rPr>
              <a:t>30 total sites </a:t>
            </a:r>
          </a:p>
          <a:p>
            <a:pPr lvl="1" eaLnBrk="0" hangingPunct="0">
              <a:spcBef>
                <a:spcPct val="20000"/>
              </a:spcBef>
              <a:buClr>
                <a:schemeClr val="tx1"/>
              </a:buClr>
              <a:buSzPts val="1800"/>
              <a:buFont typeface="Tahoma" pitchFamily="34" charset="0"/>
              <a:buChar char="–"/>
              <a:defRPr/>
            </a:pPr>
            <a:r>
              <a:rPr lang="en-US" sz="1500" dirty="0">
                <a:latin typeface="Calibri" pitchFamily="34" charset="0"/>
              </a:rPr>
              <a:t>Ephemeral and perennial throughout watershed</a:t>
            </a:r>
          </a:p>
          <a:p>
            <a:pPr lvl="1" eaLnBrk="0" hangingPunct="0">
              <a:spcBef>
                <a:spcPct val="20000"/>
              </a:spcBef>
              <a:buClr>
                <a:schemeClr val="tx1"/>
              </a:buClr>
              <a:buSzPts val="1800"/>
              <a:buFont typeface="Tahoma" pitchFamily="34" charset="0"/>
              <a:buChar char="–"/>
              <a:defRPr/>
            </a:pPr>
            <a:r>
              <a:rPr lang="en-US" sz="1500" dirty="0">
                <a:latin typeface="Calibri" pitchFamily="34" charset="0"/>
              </a:rPr>
              <a:t>Rapid channel/sediment stability assessment</a:t>
            </a:r>
          </a:p>
          <a:p>
            <a:pPr lvl="1" eaLnBrk="0" hangingPunct="0">
              <a:spcBef>
                <a:spcPct val="20000"/>
              </a:spcBef>
              <a:buClr>
                <a:schemeClr val="tx1"/>
              </a:buClr>
              <a:buSzPts val="1800"/>
              <a:buFont typeface="Tahoma" pitchFamily="34" charset="0"/>
              <a:buChar char="–"/>
              <a:defRPr/>
            </a:pPr>
            <a:r>
              <a:rPr lang="en-US" sz="1500" b="1" dirty="0">
                <a:effectLst>
                  <a:outerShdw blurRad="38100" dist="38100" dir="2700000" algn="tl">
                    <a:srgbClr val="FFFFFF"/>
                  </a:outerShdw>
                </a:effectLst>
                <a:latin typeface="Calibri" pitchFamily="34" charset="0"/>
              </a:rPr>
              <a:t>Quantitative measurements of eroding banks </a:t>
            </a:r>
            <a:br>
              <a:rPr lang="en-US" sz="1500" b="1" dirty="0">
                <a:effectLst>
                  <a:outerShdw blurRad="38100" dist="38100" dir="2700000" algn="tl">
                    <a:srgbClr val="FFFFFF"/>
                  </a:outerShdw>
                </a:effectLst>
                <a:latin typeface="Calibri" pitchFamily="34" charset="0"/>
              </a:rPr>
            </a:br>
            <a:r>
              <a:rPr lang="en-US" sz="1500" b="1" dirty="0">
                <a:effectLst>
                  <a:outerShdw blurRad="38100" dist="38100" dir="2700000" algn="tl">
                    <a:srgbClr val="FFFFFF"/>
                  </a:outerShdw>
                </a:effectLst>
                <a:latin typeface="Calibri" pitchFamily="34" charset="0"/>
              </a:rPr>
              <a:t>and fine sediment deposition</a:t>
            </a:r>
            <a:endParaRPr lang="en-US" sz="1500" b="1" dirty="0">
              <a:latin typeface="Calibri" pitchFamily="34" charset="0"/>
            </a:endParaRPr>
          </a:p>
          <a:p>
            <a:pPr lvl="1" eaLnBrk="0" hangingPunct="0">
              <a:spcBef>
                <a:spcPct val="20000"/>
              </a:spcBef>
              <a:buClr>
                <a:schemeClr val="tx1"/>
              </a:buClr>
              <a:buSzPts val="1800"/>
              <a:buFont typeface="Tahoma" pitchFamily="34" charset="0"/>
              <a:buChar char="–"/>
              <a:defRPr/>
            </a:pPr>
            <a:r>
              <a:rPr lang="en-US" sz="1500" dirty="0">
                <a:latin typeface="Calibri" pitchFamily="34" charset="0"/>
              </a:rPr>
              <a:t>Low-flow discharge measurements</a:t>
            </a:r>
          </a:p>
          <a:p>
            <a:pPr eaLnBrk="0" hangingPunct="0">
              <a:spcBef>
                <a:spcPct val="20000"/>
              </a:spcBef>
              <a:buClr>
                <a:schemeClr val="tx1"/>
              </a:buClr>
              <a:buSzPts val="1000"/>
              <a:buFont typeface="Monotype Sorts" pitchFamily="2" charset="2"/>
              <a:buChar char="l"/>
              <a:defRPr/>
            </a:pPr>
            <a:r>
              <a:rPr lang="en-US" sz="1500" dirty="0">
                <a:latin typeface="Calibri" pitchFamily="34" charset="0"/>
              </a:rPr>
              <a:t> 15 nested sites</a:t>
            </a:r>
          </a:p>
          <a:p>
            <a:pPr lvl="1" eaLnBrk="0" hangingPunct="0">
              <a:spcBef>
                <a:spcPct val="20000"/>
              </a:spcBef>
              <a:buClr>
                <a:schemeClr val="tx1"/>
              </a:buClr>
              <a:buSzPts val="1800"/>
              <a:buFont typeface="Tahoma" pitchFamily="34" charset="0"/>
              <a:buChar char="–"/>
              <a:defRPr/>
            </a:pPr>
            <a:r>
              <a:rPr lang="en-US" sz="1500" dirty="0">
                <a:latin typeface="Calibri" pitchFamily="34" charset="0"/>
              </a:rPr>
              <a:t>Modified pebble counts</a:t>
            </a:r>
          </a:p>
          <a:p>
            <a:pPr lvl="1" eaLnBrk="0" hangingPunct="0">
              <a:spcBef>
                <a:spcPct val="20000"/>
              </a:spcBef>
              <a:buClr>
                <a:schemeClr val="tx1"/>
              </a:buClr>
              <a:buSzPts val="1800"/>
              <a:buFont typeface="Tahoma" pitchFamily="34" charset="0"/>
              <a:buChar char="–"/>
              <a:defRPr/>
            </a:pPr>
            <a:r>
              <a:rPr lang="en-US" sz="1500" dirty="0">
                <a:latin typeface="Calibri" pitchFamily="34" charset="0"/>
              </a:rPr>
              <a:t>Bank, streambed, and soil samples for particle size, total P, organic matter, and radioisotopes for sediment fingerprinting, streambed samples for EPC0 analysis</a:t>
            </a:r>
          </a:p>
          <a:p>
            <a:pPr eaLnBrk="0" hangingPunct="0">
              <a:spcBef>
                <a:spcPct val="20000"/>
              </a:spcBef>
              <a:buClr>
                <a:schemeClr val="tx1"/>
              </a:buClr>
              <a:buSzPts val="1000"/>
              <a:buFont typeface="Monotype Sorts" pitchFamily="2" charset="2"/>
              <a:buChar char="l"/>
              <a:defRPr/>
            </a:pPr>
            <a:r>
              <a:rPr lang="en-US" sz="1500" dirty="0">
                <a:latin typeface="Calibri" pitchFamily="34" charset="0"/>
              </a:rPr>
              <a:t> 10 nested sites</a:t>
            </a:r>
          </a:p>
          <a:p>
            <a:pPr lvl="1" eaLnBrk="0" hangingPunct="0">
              <a:spcBef>
                <a:spcPct val="20000"/>
              </a:spcBef>
              <a:buClr>
                <a:schemeClr val="tx1"/>
              </a:buClr>
              <a:buSzPts val="1800"/>
              <a:buFont typeface="Tahoma" pitchFamily="34" charset="0"/>
              <a:buChar char="–"/>
              <a:defRPr/>
            </a:pPr>
            <a:r>
              <a:rPr lang="en-US" sz="1500" dirty="0">
                <a:latin typeface="Calibri" pitchFamily="34" charset="0"/>
              </a:rPr>
              <a:t>Channel cross sections</a:t>
            </a:r>
          </a:p>
          <a:p>
            <a:pPr lvl="1" eaLnBrk="0" hangingPunct="0">
              <a:spcBef>
                <a:spcPct val="20000"/>
              </a:spcBef>
              <a:buClr>
                <a:schemeClr val="tx1"/>
              </a:buClr>
              <a:buSzPts val="1800"/>
              <a:buFont typeface="Tahoma" pitchFamily="34" charset="0"/>
              <a:buChar char="–"/>
              <a:defRPr/>
            </a:pPr>
            <a:r>
              <a:rPr lang="en-US" sz="1500" dirty="0">
                <a:latin typeface="Calibri" pitchFamily="34" charset="0"/>
              </a:rPr>
              <a:t> Historical </a:t>
            </a:r>
            <a:r>
              <a:rPr lang="en-US" sz="1500" dirty="0" err="1">
                <a:latin typeface="Calibri" pitchFamily="34" charset="0"/>
              </a:rPr>
              <a:t>macroinvertebrate</a:t>
            </a:r>
            <a:r>
              <a:rPr lang="en-US" sz="1500" dirty="0">
                <a:latin typeface="Calibri" pitchFamily="34" charset="0"/>
              </a:rPr>
              <a:t>, fish, and habitat surveys</a:t>
            </a:r>
          </a:p>
          <a:p>
            <a:pPr eaLnBrk="0" hangingPunct="0">
              <a:spcBef>
                <a:spcPct val="20000"/>
              </a:spcBef>
              <a:buClr>
                <a:schemeClr val="tx1"/>
              </a:buClr>
              <a:buSzPts val="1000"/>
              <a:buFont typeface="Monotype Sorts" pitchFamily="2" charset="2"/>
              <a:buChar char="l"/>
              <a:defRPr/>
            </a:pPr>
            <a:r>
              <a:rPr lang="en-US" sz="1500" dirty="0">
                <a:latin typeface="Calibri" pitchFamily="34" charset="0"/>
              </a:rPr>
              <a:t> 6 nested sites</a:t>
            </a:r>
          </a:p>
          <a:p>
            <a:pPr lvl="1" eaLnBrk="0" hangingPunct="0">
              <a:spcBef>
                <a:spcPct val="20000"/>
              </a:spcBef>
              <a:buClr>
                <a:schemeClr val="tx1"/>
              </a:buClr>
              <a:buSzPts val="1800"/>
              <a:buFont typeface="Tahoma" pitchFamily="34" charset="0"/>
              <a:buChar char="–"/>
              <a:defRPr/>
            </a:pPr>
            <a:r>
              <a:rPr lang="en-US" sz="1500" dirty="0">
                <a:latin typeface="Calibri" pitchFamily="34" charset="0"/>
              </a:rPr>
              <a:t>Walling suspended sediment tube samplers for event based sediment fingerprinting</a:t>
            </a:r>
          </a:p>
          <a:p>
            <a:pPr eaLnBrk="0" hangingPunct="0">
              <a:spcBef>
                <a:spcPct val="20000"/>
              </a:spcBef>
              <a:buClr>
                <a:schemeClr val="tx1"/>
              </a:buClr>
              <a:buSzPct val="100000"/>
              <a:buFontTx/>
              <a:buChar char="•"/>
              <a:defRPr/>
            </a:pPr>
            <a:r>
              <a:rPr lang="en-US" sz="1500" dirty="0">
                <a:latin typeface="Calibri" pitchFamily="34" charset="0"/>
              </a:rPr>
              <a:t> 1 </a:t>
            </a:r>
            <a:r>
              <a:rPr lang="en-US" sz="1500" dirty="0" err="1">
                <a:latin typeface="Calibri" pitchFamily="34" charset="0"/>
              </a:rPr>
              <a:t>streamgage</a:t>
            </a:r>
            <a:r>
              <a:rPr lang="en-US" sz="1500" dirty="0">
                <a:latin typeface="Calibri" pitchFamily="34" charset="0"/>
              </a:rPr>
              <a:t> at outlet</a:t>
            </a:r>
          </a:p>
          <a:p>
            <a:pPr lvl="1" eaLnBrk="0" hangingPunct="0">
              <a:spcBef>
                <a:spcPct val="20000"/>
              </a:spcBef>
              <a:buClr>
                <a:schemeClr val="tx1"/>
              </a:buClr>
              <a:buSzPts val="1800"/>
              <a:buFont typeface="Tahoma" pitchFamily="34" charset="0"/>
              <a:buChar char="–"/>
              <a:defRPr/>
            </a:pPr>
            <a:r>
              <a:rPr lang="en-US" sz="1500" dirty="0">
                <a:latin typeface="Calibri" pitchFamily="34" charset="0"/>
              </a:rPr>
              <a:t>discharge, total P and suspended sediment loads</a:t>
            </a:r>
          </a:p>
          <a:p>
            <a:pPr lvl="1" eaLnBrk="0" hangingPunct="0">
              <a:spcBef>
                <a:spcPct val="20000"/>
              </a:spcBef>
              <a:buClr>
                <a:schemeClr val="tx1"/>
              </a:buClr>
              <a:buSzPct val="100000"/>
              <a:defRPr/>
            </a:pPr>
            <a:endParaRPr lang="en-US" sz="1400" dirty="0">
              <a:latin typeface="Tahoma" pitchFamily="34" charset="0"/>
            </a:endParaRPr>
          </a:p>
        </p:txBody>
      </p:sp>
      <p:pic>
        <p:nvPicPr>
          <p:cNvPr id="32771" name="Picture 10" descr="Pleasant"/>
          <p:cNvPicPr>
            <a:picLocks noChangeAspect="1" noChangeArrowheads="1"/>
          </p:cNvPicPr>
          <p:nvPr/>
        </p:nvPicPr>
        <p:blipFill>
          <a:blip r:embed="rId3"/>
          <a:srcRect/>
          <a:stretch>
            <a:fillRect/>
          </a:stretch>
        </p:blipFill>
        <p:spPr bwMode="auto">
          <a:xfrm>
            <a:off x="4970463" y="1371600"/>
            <a:ext cx="4173537" cy="54102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p:cNvSpPr>
            <a:spLocks noChangeArrowheads="1"/>
          </p:cNvSpPr>
          <p:nvPr/>
        </p:nvSpPr>
        <p:spPr bwMode="auto">
          <a:xfrm>
            <a:off x="1676400" y="60325"/>
            <a:ext cx="7467600" cy="1200150"/>
          </a:xfrm>
          <a:prstGeom prst="rect">
            <a:avLst/>
          </a:prstGeom>
          <a:noFill/>
          <a:ln w="9525">
            <a:noFill/>
            <a:miter lim="800000"/>
            <a:headEnd/>
            <a:tailEnd/>
          </a:ln>
        </p:spPr>
        <p:txBody>
          <a:bodyPr anchor="ctr">
            <a:spAutoFit/>
          </a:bodyPr>
          <a:lstStyle/>
          <a:p>
            <a:pPr algn="ctr">
              <a:defRPr/>
            </a:pPr>
            <a:r>
              <a:rPr lang="en-US" sz="2400" dirty="0">
                <a:solidFill>
                  <a:schemeClr val="bg1"/>
                </a:solidFill>
                <a:effectLst>
                  <a:outerShdw blurRad="38100" dist="38100" dir="2700000" algn="tl">
                    <a:srgbClr val="000000">
                      <a:alpha val="43137"/>
                    </a:srgbClr>
                  </a:outerShdw>
                </a:effectLst>
                <a:ea typeface="Calibri" pitchFamily="34" charset="0"/>
                <a:cs typeface="Times New Roman" pitchFamily="18" charset="0"/>
              </a:rPr>
              <a:t>Baseline Yields of </a:t>
            </a:r>
            <a:endParaRPr lang="en-US" sz="2400" dirty="0">
              <a:solidFill>
                <a:schemeClr val="bg1"/>
              </a:solidFill>
              <a:effectLst>
                <a:outerShdw blurRad="38100" dist="38100" dir="2700000" algn="tl">
                  <a:srgbClr val="000000">
                    <a:alpha val="43137"/>
                  </a:srgbClr>
                </a:outerShdw>
              </a:effectLst>
              <a:ea typeface="Calibri" pitchFamily="34" charset="0"/>
              <a:cs typeface="Times New Roman" pitchFamily="18" charset="0"/>
            </a:endParaRPr>
          </a:p>
          <a:p>
            <a:pPr algn="ctr">
              <a:defRPr/>
            </a:pPr>
            <a:r>
              <a:rPr lang="en-US" sz="2400" dirty="0">
                <a:solidFill>
                  <a:schemeClr val="bg1"/>
                </a:solidFill>
                <a:effectLst>
                  <a:outerShdw blurRad="38100" dist="38100" dir="2700000" algn="tl">
                    <a:srgbClr val="000000">
                      <a:alpha val="43137"/>
                    </a:srgbClr>
                  </a:outerShdw>
                </a:effectLst>
                <a:ea typeface="Calibri" pitchFamily="34" charset="0"/>
                <a:cs typeface="Times New Roman" pitchFamily="18" charset="0"/>
              </a:rPr>
              <a:t>Suspended </a:t>
            </a:r>
            <a:r>
              <a:rPr lang="en-US" sz="2400" dirty="0">
                <a:solidFill>
                  <a:schemeClr val="bg1"/>
                </a:solidFill>
                <a:effectLst>
                  <a:outerShdw blurRad="38100" dist="38100" dir="2700000" algn="tl">
                    <a:srgbClr val="000000">
                      <a:alpha val="43137"/>
                    </a:srgbClr>
                  </a:outerShdw>
                </a:effectLst>
                <a:ea typeface="Calibri" pitchFamily="34" charset="0"/>
                <a:cs typeface="Times New Roman" pitchFamily="18" charset="0"/>
              </a:rPr>
              <a:t>Sediment and </a:t>
            </a:r>
            <a:r>
              <a:rPr lang="en-US" sz="2400" dirty="0">
                <a:solidFill>
                  <a:schemeClr val="bg1"/>
                </a:solidFill>
                <a:effectLst>
                  <a:outerShdw blurRad="38100" dist="38100" dir="2700000" algn="tl">
                    <a:srgbClr val="000000">
                      <a:alpha val="43137"/>
                    </a:srgbClr>
                  </a:outerShdw>
                </a:effectLst>
                <a:ea typeface="Calibri" pitchFamily="34" charset="0"/>
                <a:cs typeface="Times New Roman" pitchFamily="18" charset="0"/>
              </a:rPr>
              <a:t>Total </a:t>
            </a:r>
            <a:r>
              <a:rPr lang="en-US" sz="2400" dirty="0">
                <a:solidFill>
                  <a:schemeClr val="bg1"/>
                </a:solidFill>
                <a:effectLst>
                  <a:outerShdw blurRad="38100" dist="38100" dir="2700000" algn="tl">
                    <a:srgbClr val="000000">
                      <a:alpha val="43137"/>
                    </a:srgbClr>
                  </a:outerShdw>
                </a:effectLst>
                <a:ea typeface="Calibri" pitchFamily="34" charset="0"/>
                <a:cs typeface="Times New Roman" pitchFamily="18" charset="0"/>
              </a:rPr>
              <a:t>Phosphorus </a:t>
            </a:r>
            <a:endParaRPr lang="en-US" sz="2400" dirty="0">
              <a:solidFill>
                <a:schemeClr val="bg1"/>
              </a:solidFill>
              <a:effectLst>
                <a:outerShdw blurRad="38100" dist="38100" dir="2700000" algn="tl">
                  <a:srgbClr val="000000">
                    <a:alpha val="43137"/>
                  </a:srgbClr>
                </a:outerShdw>
              </a:effectLst>
              <a:ea typeface="Calibri" pitchFamily="34" charset="0"/>
              <a:cs typeface="Times New Roman" pitchFamily="18" charset="0"/>
            </a:endParaRPr>
          </a:p>
          <a:p>
            <a:pPr algn="ctr">
              <a:defRPr/>
            </a:pPr>
            <a:r>
              <a:rPr lang="en-US" sz="2400" dirty="0">
                <a:solidFill>
                  <a:schemeClr val="bg1"/>
                </a:solidFill>
                <a:effectLst>
                  <a:outerShdw blurRad="38100" dist="38100" dir="2700000" algn="tl">
                    <a:srgbClr val="000000">
                      <a:alpha val="43137"/>
                    </a:srgbClr>
                  </a:outerShdw>
                </a:effectLst>
                <a:ea typeface="Calibri" pitchFamily="34" charset="0"/>
                <a:cs typeface="Times New Roman" pitchFamily="18" charset="0"/>
              </a:rPr>
              <a:t>at </a:t>
            </a:r>
            <a:r>
              <a:rPr lang="en-US" sz="2400" dirty="0">
                <a:solidFill>
                  <a:schemeClr val="bg1"/>
                </a:solidFill>
                <a:effectLst>
                  <a:outerShdw blurRad="38100" dist="38100" dir="2700000" algn="tl">
                    <a:srgbClr val="000000">
                      <a:alpha val="43137"/>
                    </a:srgbClr>
                  </a:outerShdw>
                </a:effectLst>
                <a:ea typeface="Calibri" pitchFamily="34" charset="0"/>
                <a:cs typeface="Times New Roman" pitchFamily="18" charset="0"/>
              </a:rPr>
              <a:t>Pleasant Valley and </a:t>
            </a:r>
            <a:r>
              <a:rPr lang="en-US" sz="2400" dirty="0">
                <a:solidFill>
                  <a:schemeClr val="bg1"/>
                </a:solidFill>
                <a:effectLst>
                  <a:outerShdw blurRad="38100" dist="38100" dir="2700000" algn="tl">
                    <a:srgbClr val="000000">
                      <a:alpha val="43137"/>
                    </a:srgbClr>
                  </a:outerShdw>
                </a:effectLst>
                <a:ea typeface="Calibri" pitchFamily="34" charset="0"/>
                <a:cs typeface="Times New Roman" pitchFamily="18" charset="0"/>
              </a:rPr>
              <a:t>Smith-Conley Stream Gages</a:t>
            </a:r>
            <a:endParaRPr lang="en-US" sz="2400" dirty="0">
              <a:solidFill>
                <a:schemeClr val="bg1"/>
              </a:solidFill>
              <a:effectLst>
                <a:outerShdw blurRad="38100" dist="38100" dir="2700000" algn="tl">
                  <a:srgbClr val="000000">
                    <a:alpha val="43137"/>
                  </a:srgbClr>
                </a:outerShdw>
              </a:effectLst>
              <a:ea typeface="Calibri" pitchFamily="34" charset="0"/>
              <a:cs typeface="Times New Roman" pitchFamily="18" charset="0"/>
            </a:endParaRPr>
          </a:p>
        </p:txBody>
      </p:sp>
      <p:graphicFrame>
        <p:nvGraphicFramePr>
          <p:cNvPr id="7" name="Chart 6"/>
          <p:cNvGraphicFramePr/>
          <p:nvPr/>
        </p:nvGraphicFramePr>
        <p:xfrm>
          <a:off x="1752600" y="1447800"/>
          <a:ext cx="7391400" cy="25908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Chart 5"/>
          <p:cNvGraphicFramePr/>
          <p:nvPr/>
        </p:nvGraphicFramePr>
        <p:xfrm>
          <a:off x="1752600" y="3886200"/>
          <a:ext cx="7391400" cy="2819400"/>
        </p:xfrm>
        <a:graphic>
          <a:graphicData uri="http://schemas.openxmlformats.org/drawingml/2006/chart">
            <c:chart xmlns:c="http://schemas.openxmlformats.org/drawingml/2006/chart" xmlns:r="http://schemas.openxmlformats.org/officeDocument/2006/relationships" r:id="rId4"/>
          </a:graphicData>
        </a:graphic>
      </p:graphicFrame>
      <p:sp>
        <p:nvSpPr>
          <p:cNvPr id="34820" name="TextBox 4"/>
          <p:cNvSpPr txBox="1">
            <a:spLocks noChangeArrowheads="1"/>
          </p:cNvSpPr>
          <p:nvPr/>
        </p:nvSpPr>
        <p:spPr bwMode="auto">
          <a:xfrm>
            <a:off x="2438400" y="1600200"/>
            <a:ext cx="3014663" cy="307975"/>
          </a:xfrm>
          <a:prstGeom prst="rect">
            <a:avLst/>
          </a:prstGeom>
          <a:solidFill>
            <a:schemeClr val="bg1"/>
          </a:solidFill>
          <a:ln w="9525">
            <a:noFill/>
            <a:miter lim="800000"/>
            <a:headEnd/>
            <a:tailEnd/>
          </a:ln>
        </p:spPr>
        <p:txBody>
          <a:bodyPr wrap="none">
            <a:spAutoFit/>
          </a:bodyPr>
          <a:lstStyle/>
          <a:p>
            <a:r>
              <a:rPr lang="en-US" sz="1400"/>
              <a:t>Annual yields range 70 to 182 T/mi</a:t>
            </a:r>
            <a:r>
              <a:rPr lang="en-US" sz="1400" baseline="30000"/>
              <a:t>2</a:t>
            </a:r>
          </a:p>
        </p:txBody>
      </p:sp>
      <p:sp>
        <p:nvSpPr>
          <p:cNvPr id="34821" name="TextBox 7"/>
          <p:cNvSpPr txBox="1">
            <a:spLocks noChangeArrowheads="1"/>
          </p:cNvSpPr>
          <p:nvPr/>
        </p:nvSpPr>
        <p:spPr bwMode="auto">
          <a:xfrm>
            <a:off x="2438400" y="3962400"/>
            <a:ext cx="3236913" cy="307975"/>
          </a:xfrm>
          <a:prstGeom prst="rect">
            <a:avLst/>
          </a:prstGeom>
          <a:noFill/>
          <a:ln w="9525">
            <a:noFill/>
            <a:miter lim="800000"/>
            <a:headEnd/>
            <a:tailEnd/>
          </a:ln>
        </p:spPr>
        <p:txBody>
          <a:bodyPr wrap="none">
            <a:spAutoFit/>
          </a:bodyPr>
          <a:lstStyle/>
          <a:p>
            <a:r>
              <a:rPr lang="en-US" sz="1400"/>
              <a:t>Annual yields range 310 to 740 lbs/mi</a:t>
            </a:r>
            <a:r>
              <a:rPr lang="en-US" sz="1400" baseline="30000"/>
              <a:t>2</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Picture 65" descr="M:\NonPoint Evaluation\Pecatonica\Photos\IMG_3419_T6NP12.JPG"/>
          <p:cNvPicPr>
            <a:picLocks noChangeAspect="1" noChangeArrowheads="1"/>
          </p:cNvPicPr>
          <p:nvPr/>
        </p:nvPicPr>
        <p:blipFill>
          <a:blip r:embed="rId3"/>
          <a:srcRect/>
          <a:stretch>
            <a:fillRect/>
          </a:stretch>
        </p:blipFill>
        <p:spPr bwMode="auto">
          <a:xfrm>
            <a:off x="1752600" y="1473200"/>
            <a:ext cx="7391400" cy="5384800"/>
          </a:xfrm>
          <a:prstGeom prst="rect">
            <a:avLst/>
          </a:prstGeom>
          <a:noFill/>
          <a:ln w="9525">
            <a:noFill/>
            <a:miter lim="800000"/>
            <a:headEnd/>
            <a:tailEnd/>
          </a:ln>
        </p:spPr>
      </p:pic>
      <p:sp>
        <p:nvSpPr>
          <p:cNvPr id="6147" name="Rectangle 5"/>
          <p:cNvSpPr>
            <a:spLocks noChangeArrowheads="1"/>
          </p:cNvSpPr>
          <p:nvPr/>
        </p:nvSpPr>
        <p:spPr bwMode="auto">
          <a:xfrm>
            <a:off x="1828800" y="0"/>
            <a:ext cx="7162800" cy="1384300"/>
          </a:xfrm>
          <a:prstGeom prst="rect">
            <a:avLst/>
          </a:prstGeom>
          <a:noFill/>
          <a:ln w="9525">
            <a:noFill/>
            <a:miter lim="800000"/>
            <a:headEnd/>
            <a:tailEnd/>
          </a:ln>
        </p:spPr>
        <p:txBody>
          <a:bodyPr anchor="ctr">
            <a:spAutoFit/>
          </a:bodyPr>
          <a:lstStyle/>
          <a:p>
            <a:pPr algn="ctr">
              <a:defRPr/>
            </a:pPr>
            <a:r>
              <a:rPr lang="en-US" sz="2800" dirty="0">
                <a:solidFill>
                  <a:schemeClr val="bg1"/>
                </a:solidFill>
                <a:effectLst>
                  <a:outerShdw blurRad="38100" dist="38100" dir="2700000" algn="tl">
                    <a:srgbClr val="000000">
                      <a:alpha val="43137"/>
                    </a:srgbClr>
                  </a:outerShdw>
                </a:effectLst>
              </a:rPr>
              <a:t>RUSLE2 and WI Phosphorus Index</a:t>
            </a:r>
          </a:p>
          <a:p>
            <a:pPr algn="ctr">
              <a:defRPr/>
            </a:pPr>
            <a:r>
              <a:rPr lang="en-US" sz="2800" dirty="0">
                <a:solidFill>
                  <a:schemeClr val="bg1"/>
                </a:solidFill>
                <a:effectLst>
                  <a:outerShdw blurRad="38100" dist="38100" dir="2700000" algn="tl">
                    <a:srgbClr val="000000">
                      <a:alpha val="43137"/>
                    </a:srgbClr>
                  </a:outerShdw>
                </a:effectLst>
              </a:rPr>
              <a:t>Area-weighted mean yields</a:t>
            </a:r>
          </a:p>
          <a:p>
            <a:pPr algn="ctr">
              <a:defRPr/>
            </a:pPr>
            <a:r>
              <a:rPr lang="en-US" sz="2800" dirty="0">
                <a:solidFill>
                  <a:schemeClr val="bg1"/>
                </a:solidFill>
                <a:effectLst>
                  <a:outerShdw blurRad="38100" dist="38100" dir="2700000" algn="tl">
                    <a:srgbClr val="000000">
                      <a:alpha val="43137"/>
                    </a:srgbClr>
                  </a:outerShdw>
                </a:effectLst>
              </a:rPr>
              <a:t>Used to identify areas for targeted BMPs</a:t>
            </a:r>
          </a:p>
        </p:txBody>
      </p:sp>
      <p:sp>
        <p:nvSpPr>
          <p:cNvPr id="36867" name="Freeform 14"/>
          <p:cNvSpPr>
            <a:spLocks/>
          </p:cNvSpPr>
          <p:nvPr/>
        </p:nvSpPr>
        <p:spPr bwMode="auto">
          <a:xfrm>
            <a:off x="3938588" y="2886075"/>
            <a:ext cx="2767012" cy="542925"/>
          </a:xfrm>
          <a:custGeom>
            <a:avLst/>
            <a:gdLst>
              <a:gd name="T0" fmla="*/ 2147483647 w 1743"/>
              <a:gd name="T1" fmla="*/ 0 h 342"/>
              <a:gd name="T2" fmla="*/ 2147483647 w 1743"/>
              <a:gd name="T3" fmla="*/ 2147483647 h 342"/>
              <a:gd name="T4" fmla="*/ 2147483647 w 1743"/>
              <a:gd name="T5" fmla="*/ 2147483647 h 342"/>
              <a:gd name="T6" fmla="*/ 2147483647 w 1743"/>
              <a:gd name="T7" fmla="*/ 2147483647 h 342"/>
              <a:gd name="T8" fmla="*/ 2147483647 w 1743"/>
              <a:gd name="T9" fmla="*/ 2147483647 h 342"/>
              <a:gd name="T10" fmla="*/ 2147483647 w 1743"/>
              <a:gd name="T11" fmla="*/ 2147483647 h 342"/>
              <a:gd name="T12" fmla="*/ 2147483647 w 1743"/>
              <a:gd name="T13" fmla="*/ 2147483647 h 342"/>
              <a:gd name="T14" fmla="*/ 2147483647 w 1743"/>
              <a:gd name="T15" fmla="*/ 2147483647 h 342"/>
              <a:gd name="T16" fmla="*/ 0 w 1743"/>
              <a:gd name="T17" fmla="*/ 2147483647 h 342"/>
              <a:gd name="T18" fmla="*/ 2147483647 w 1743"/>
              <a:gd name="T19" fmla="*/ 2147483647 h 342"/>
              <a:gd name="T20" fmla="*/ 2147483647 w 1743"/>
              <a:gd name="T21" fmla="*/ 2147483647 h 342"/>
              <a:gd name="T22" fmla="*/ 2147483647 w 1743"/>
              <a:gd name="T23" fmla="*/ 0 h 34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43"/>
              <a:gd name="T37" fmla="*/ 0 h 342"/>
              <a:gd name="T38" fmla="*/ 1743 w 1743"/>
              <a:gd name="T39" fmla="*/ 342 h 34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43" h="342">
                <a:moveTo>
                  <a:pt x="534" y="0"/>
                </a:moveTo>
                <a:lnTo>
                  <a:pt x="1743" y="246"/>
                </a:lnTo>
                <a:lnTo>
                  <a:pt x="1695" y="294"/>
                </a:lnTo>
                <a:lnTo>
                  <a:pt x="1167" y="246"/>
                </a:lnTo>
                <a:lnTo>
                  <a:pt x="1167" y="342"/>
                </a:lnTo>
                <a:lnTo>
                  <a:pt x="543" y="150"/>
                </a:lnTo>
                <a:lnTo>
                  <a:pt x="591" y="198"/>
                </a:lnTo>
                <a:lnTo>
                  <a:pt x="303" y="198"/>
                </a:lnTo>
                <a:lnTo>
                  <a:pt x="0" y="147"/>
                </a:lnTo>
                <a:lnTo>
                  <a:pt x="108" y="81"/>
                </a:lnTo>
                <a:lnTo>
                  <a:pt x="234" y="48"/>
                </a:lnTo>
                <a:lnTo>
                  <a:pt x="534" y="0"/>
                </a:lnTo>
                <a:close/>
              </a:path>
            </a:pathLst>
          </a:custGeom>
          <a:noFill/>
          <a:ln w="25400">
            <a:solidFill>
              <a:srgbClr val="FF0000"/>
            </a:solidFill>
            <a:round/>
            <a:headEnd/>
            <a:tailEnd/>
          </a:ln>
        </p:spPr>
        <p:txBody>
          <a:bodyPr/>
          <a:lstStyle/>
          <a:p>
            <a:endParaRPr lang="en-US"/>
          </a:p>
        </p:txBody>
      </p:sp>
      <p:sp>
        <p:nvSpPr>
          <p:cNvPr id="36868" name="Freeform 22"/>
          <p:cNvSpPr>
            <a:spLocks/>
          </p:cNvSpPr>
          <p:nvPr/>
        </p:nvSpPr>
        <p:spPr bwMode="auto">
          <a:xfrm>
            <a:off x="1917700" y="1930400"/>
            <a:ext cx="7556500" cy="4927600"/>
          </a:xfrm>
          <a:custGeom>
            <a:avLst/>
            <a:gdLst>
              <a:gd name="T0" fmla="*/ 2147483647 w 4760"/>
              <a:gd name="T1" fmla="*/ 2147483647 h 3104"/>
              <a:gd name="T2" fmla="*/ 2147483647 w 4760"/>
              <a:gd name="T3" fmla="*/ 2147483647 h 3104"/>
              <a:gd name="T4" fmla="*/ 2147483647 w 4760"/>
              <a:gd name="T5" fmla="*/ 2147483647 h 3104"/>
              <a:gd name="T6" fmla="*/ 2147483647 w 4760"/>
              <a:gd name="T7" fmla="*/ 2147483647 h 3104"/>
              <a:gd name="T8" fmla="*/ 2147483647 w 4760"/>
              <a:gd name="T9" fmla="*/ 2147483647 h 3104"/>
              <a:gd name="T10" fmla="*/ 2147483647 w 4760"/>
              <a:gd name="T11" fmla="*/ 2147483647 h 3104"/>
              <a:gd name="T12" fmla="*/ 2147483647 w 4760"/>
              <a:gd name="T13" fmla="*/ 2147483647 h 3104"/>
              <a:gd name="T14" fmla="*/ 2147483647 w 4760"/>
              <a:gd name="T15" fmla="*/ 2147483647 h 3104"/>
              <a:gd name="T16" fmla="*/ 2147483647 w 4760"/>
              <a:gd name="T17" fmla="*/ 2147483647 h 3104"/>
              <a:gd name="T18" fmla="*/ 2147483647 w 4760"/>
              <a:gd name="T19" fmla="*/ 2147483647 h 3104"/>
              <a:gd name="T20" fmla="*/ 2147483647 w 4760"/>
              <a:gd name="T21" fmla="*/ 2147483647 h 3104"/>
              <a:gd name="T22" fmla="*/ 2147483647 w 4760"/>
              <a:gd name="T23" fmla="*/ 2147483647 h 3104"/>
              <a:gd name="T24" fmla="*/ 2147483647 w 4760"/>
              <a:gd name="T25" fmla="*/ 2147483647 h 3104"/>
              <a:gd name="T26" fmla="*/ 2147483647 w 4760"/>
              <a:gd name="T27" fmla="*/ 2147483647 h 3104"/>
              <a:gd name="T28" fmla="*/ 2147483647 w 4760"/>
              <a:gd name="T29" fmla="*/ 2147483647 h 3104"/>
              <a:gd name="T30" fmla="*/ 2147483647 w 4760"/>
              <a:gd name="T31" fmla="*/ 2147483647 h 3104"/>
              <a:gd name="T32" fmla="*/ 2147483647 w 4760"/>
              <a:gd name="T33" fmla="*/ 2147483647 h 3104"/>
              <a:gd name="T34" fmla="*/ 2147483647 w 4760"/>
              <a:gd name="T35" fmla="*/ 2147483647 h 3104"/>
              <a:gd name="T36" fmla="*/ 2147483647 w 4760"/>
              <a:gd name="T37" fmla="*/ 2147483647 h 3104"/>
              <a:gd name="T38" fmla="*/ 2147483647 w 4760"/>
              <a:gd name="T39" fmla="*/ 2147483647 h 3104"/>
              <a:gd name="T40" fmla="*/ 2147483647 w 4760"/>
              <a:gd name="T41" fmla="*/ 2147483647 h 3104"/>
              <a:gd name="T42" fmla="*/ 2147483647 w 4760"/>
              <a:gd name="T43" fmla="*/ 2147483647 h 3104"/>
              <a:gd name="T44" fmla="*/ 2147483647 w 4760"/>
              <a:gd name="T45" fmla="*/ 2147483647 h 3104"/>
              <a:gd name="T46" fmla="*/ 2147483647 w 4760"/>
              <a:gd name="T47" fmla="*/ 2147483647 h 3104"/>
              <a:gd name="T48" fmla="*/ 2147483647 w 4760"/>
              <a:gd name="T49" fmla="*/ 2147483647 h 3104"/>
              <a:gd name="T50" fmla="*/ 2147483647 w 4760"/>
              <a:gd name="T51" fmla="*/ 2147483647 h 310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760"/>
              <a:gd name="T79" fmla="*/ 0 h 3104"/>
              <a:gd name="T80" fmla="*/ 4760 w 4760"/>
              <a:gd name="T81" fmla="*/ 3104 h 310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760" h="3104">
                <a:moveTo>
                  <a:pt x="1672" y="3104"/>
                </a:moveTo>
                <a:cubicBezTo>
                  <a:pt x="1640" y="3044"/>
                  <a:pt x="1608" y="2984"/>
                  <a:pt x="1528" y="2912"/>
                </a:cubicBezTo>
                <a:cubicBezTo>
                  <a:pt x="1448" y="2840"/>
                  <a:pt x="1296" y="2752"/>
                  <a:pt x="1192" y="2672"/>
                </a:cubicBezTo>
                <a:cubicBezTo>
                  <a:pt x="1088" y="2592"/>
                  <a:pt x="1032" y="2552"/>
                  <a:pt x="904" y="2432"/>
                </a:cubicBezTo>
                <a:cubicBezTo>
                  <a:pt x="776" y="2312"/>
                  <a:pt x="544" y="2088"/>
                  <a:pt x="424" y="1952"/>
                </a:cubicBezTo>
                <a:cubicBezTo>
                  <a:pt x="304" y="1816"/>
                  <a:pt x="248" y="1736"/>
                  <a:pt x="184" y="1616"/>
                </a:cubicBezTo>
                <a:cubicBezTo>
                  <a:pt x="120" y="1496"/>
                  <a:pt x="56" y="1328"/>
                  <a:pt x="40" y="1232"/>
                </a:cubicBezTo>
                <a:cubicBezTo>
                  <a:pt x="24" y="1136"/>
                  <a:pt x="0" y="1088"/>
                  <a:pt x="88" y="1040"/>
                </a:cubicBezTo>
                <a:cubicBezTo>
                  <a:pt x="176" y="992"/>
                  <a:pt x="432" y="968"/>
                  <a:pt x="568" y="944"/>
                </a:cubicBezTo>
                <a:cubicBezTo>
                  <a:pt x="704" y="920"/>
                  <a:pt x="808" y="920"/>
                  <a:pt x="904" y="896"/>
                </a:cubicBezTo>
                <a:cubicBezTo>
                  <a:pt x="1000" y="872"/>
                  <a:pt x="1056" y="840"/>
                  <a:pt x="1144" y="800"/>
                </a:cubicBezTo>
                <a:cubicBezTo>
                  <a:pt x="1232" y="760"/>
                  <a:pt x="1336" y="688"/>
                  <a:pt x="1432" y="656"/>
                </a:cubicBezTo>
                <a:cubicBezTo>
                  <a:pt x="1528" y="624"/>
                  <a:pt x="1600" y="632"/>
                  <a:pt x="1720" y="608"/>
                </a:cubicBezTo>
                <a:cubicBezTo>
                  <a:pt x="1840" y="584"/>
                  <a:pt x="2056" y="552"/>
                  <a:pt x="2152" y="512"/>
                </a:cubicBezTo>
                <a:cubicBezTo>
                  <a:pt x="2248" y="472"/>
                  <a:pt x="2200" y="424"/>
                  <a:pt x="2296" y="368"/>
                </a:cubicBezTo>
                <a:cubicBezTo>
                  <a:pt x="2392" y="312"/>
                  <a:pt x="2584" y="224"/>
                  <a:pt x="2728" y="176"/>
                </a:cubicBezTo>
                <a:cubicBezTo>
                  <a:pt x="2872" y="128"/>
                  <a:pt x="3008" y="104"/>
                  <a:pt x="3160" y="80"/>
                </a:cubicBezTo>
                <a:cubicBezTo>
                  <a:pt x="3312" y="56"/>
                  <a:pt x="3480" y="32"/>
                  <a:pt x="3640" y="32"/>
                </a:cubicBezTo>
                <a:cubicBezTo>
                  <a:pt x="3800" y="32"/>
                  <a:pt x="3976" y="64"/>
                  <a:pt x="4120" y="80"/>
                </a:cubicBezTo>
                <a:cubicBezTo>
                  <a:pt x="4264" y="96"/>
                  <a:pt x="4416" y="88"/>
                  <a:pt x="4504" y="128"/>
                </a:cubicBezTo>
                <a:cubicBezTo>
                  <a:pt x="4592" y="168"/>
                  <a:pt x="4616" y="0"/>
                  <a:pt x="4648" y="320"/>
                </a:cubicBezTo>
                <a:cubicBezTo>
                  <a:pt x="4680" y="640"/>
                  <a:pt x="4760" y="1656"/>
                  <a:pt x="4696" y="2048"/>
                </a:cubicBezTo>
                <a:cubicBezTo>
                  <a:pt x="4632" y="2440"/>
                  <a:pt x="4488" y="2520"/>
                  <a:pt x="4264" y="2672"/>
                </a:cubicBezTo>
                <a:cubicBezTo>
                  <a:pt x="4040" y="2824"/>
                  <a:pt x="3640" y="2896"/>
                  <a:pt x="3352" y="2960"/>
                </a:cubicBezTo>
                <a:cubicBezTo>
                  <a:pt x="3064" y="3024"/>
                  <a:pt x="2808" y="3032"/>
                  <a:pt x="2536" y="3056"/>
                </a:cubicBezTo>
                <a:cubicBezTo>
                  <a:pt x="2264" y="3080"/>
                  <a:pt x="1992" y="3092"/>
                  <a:pt x="1720" y="3104"/>
                </a:cubicBezTo>
              </a:path>
            </a:pathLst>
          </a:custGeom>
          <a:noFill/>
          <a:ln w="19050">
            <a:solidFill>
              <a:srgbClr val="FFFF00"/>
            </a:solidFill>
            <a:round/>
            <a:headEnd/>
            <a:tailEnd/>
          </a:ln>
        </p:spPr>
        <p:txBody>
          <a:bodyPr/>
          <a:lstStyle/>
          <a:p>
            <a:endParaRPr lang="en-US"/>
          </a:p>
        </p:txBody>
      </p:sp>
      <p:sp>
        <p:nvSpPr>
          <p:cNvPr id="36869" name="Freeform 17"/>
          <p:cNvSpPr>
            <a:spLocks/>
          </p:cNvSpPr>
          <p:nvPr/>
        </p:nvSpPr>
        <p:spPr bwMode="auto">
          <a:xfrm>
            <a:off x="4648200" y="2166938"/>
            <a:ext cx="4310063" cy="4691062"/>
          </a:xfrm>
          <a:custGeom>
            <a:avLst/>
            <a:gdLst>
              <a:gd name="T0" fmla="*/ 2147483647 w 2715"/>
              <a:gd name="T1" fmla="*/ 0 h 2955"/>
              <a:gd name="T2" fmla="*/ 2147483647 w 2715"/>
              <a:gd name="T3" fmla="*/ 2147483647 h 2955"/>
              <a:gd name="T4" fmla="*/ 2147483647 w 2715"/>
              <a:gd name="T5" fmla="*/ 2147483647 h 2955"/>
              <a:gd name="T6" fmla="*/ 2147483647 w 2715"/>
              <a:gd name="T7" fmla="*/ 2147483647 h 2955"/>
              <a:gd name="T8" fmla="*/ 2147483647 w 2715"/>
              <a:gd name="T9" fmla="*/ 2147483647 h 2955"/>
              <a:gd name="T10" fmla="*/ 2147483647 w 2715"/>
              <a:gd name="T11" fmla="*/ 2147483647 h 2955"/>
              <a:gd name="T12" fmla="*/ 2147483647 w 2715"/>
              <a:gd name="T13" fmla="*/ 2147483647 h 2955"/>
              <a:gd name="T14" fmla="*/ 2147483647 w 2715"/>
              <a:gd name="T15" fmla="*/ 2147483647 h 2955"/>
              <a:gd name="T16" fmla="*/ 2147483647 w 2715"/>
              <a:gd name="T17" fmla="*/ 2147483647 h 2955"/>
              <a:gd name="T18" fmla="*/ 2147483647 w 2715"/>
              <a:gd name="T19" fmla="*/ 2147483647 h 2955"/>
              <a:gd name="T20" fmla="*/ 2147483647 w 2715"/>
              <a:gd name="T21" fmla="*/ 2147483647 h 2955"/>
              <a:gd name="T22" fmla="*/ 2147483647 w 2715"/>
              <a:gd name="T23" fmla="*/ 2147483647 h 2955"/>
              <a:gd name="T24" fmla="*/ 2147483647 w 2715"/>
              <a:gd name="T25" fmla="*/ 2147483647 h 2955"/>
              <a:gd name="T26" fmla="*/ 2147483647 w 2715"/>
              <a:gd name="T27" fmla="*/ 2147483647 h 2955"/>
              <a:gd name="T28" fmla="*/ 2147483647 w 2715"/>
              <a:gd name="T29" fmla="*/ 2147483647 h 2955"/>
              <a:gd name="T30" fmla="*/ 2147483647 w 2715"/>
              <a:gd name="T31" fmla="*/ 2147483647 h 2955"/>
              <a:gd name="T32" fmla="*/ 2147483647 w 2715"/>
              <a:gd name="T33" fmla="*/ 2147483647 h 2955"/>
              <a:gd name="T34" fmla="*/ 2147483647 w 2715"/>
              <a:gd name="T35" fmla="*/ 2147483647 h 2955"/>
              <a:gd name="T36" fmla="*/ 2147483647 w 2715"/>
              <a:gd name="T37" fmla="*/ 2147483647 h 2955"/>
              <a:gd name="T38" fmla="*/ 2147483647 w 2715"/>
              <a:gd name="T39" fmla="*/ 2147483647 h 2955"/>
              <a:gd name="T40" fmla="*/ 2147483647 w 2715"/>
              <a:gd name="T41" fmla="*/ 2147483647 h 2955"/>
              <a:gd name="T42" fmla="*/ 2147483647 w 2715"/>
              <a:gd name="T43" fmla="*/ 2147483647 h 2955"/>
              <a:gd name="T44" fmla="*/ 2147483647 w 2715"/>
              <a:gd name="T45" fmla="*/ 2147483647 h 2955"/>
              <a:gd name="T46" fmla="*/ 2147483647 w 2715"/>
              <a:gd name="T47" fmla="*/ 2147483647 h 2955"/>
              <a:gd name="T48" fmla="*/ 2147483647 w 2715"/>
              <a:gd name="T49" fmla="*/ 2147483647 h 2955"/>
              <a:gd name="T50" fmla="*/ 2147483647 w 2715"/>
              <a:gd name="T51" fmla="*/ 2147483647 h 2955"/>
              <a:gd name="T52" fmla="*/ 2147483647 w 2715"/>
              <a:gd name="T53" fmla="*/ 2147483647 h 2955"/>
              <a:gd name="T54" fmla="*/ 2147483647 w 2715"/>
              <a:gd name="T55" fmla="*/ 2147483647 h 2955"/>
              <a:gd name="T56" fmla="*/ 2147483647 w 2715"/>
              <a:gd name="T57" fmla="*/ 2147483647 h 2955"/>
              <a:gd name="T58" fmla="*/ 2147483647 w 2715"/>
              <a:gd name="T59" fmla="*/ 2147483647 h 2955"/>
              <a:gd name="T60" fmla="*/ 2147483647 w 2715"/>
              <a:gd name="T61" fmla="*/ 2147483647 h 2955"/>
              <a:gd name="T62" fmla="*/ 2147483647 w 2715"/>
              <a:gd name="T63" fmla="*/ 2147483647 h 2955"/>
              <a:gd name="T64" fmla="*/ 2147483647 w 2715"/>
              <a:gd name="T65" fmla="*/ 2147483647 h 2955"/>
              <a:gd name="T66" fmla="*/ 2147483647 w 2715"/>
              <a:gd name="T67" fmla="*/ 2147483647 h 2955"/>
              <a:gd name="T68" fmla="*/ 2147483647 w 2715"/>
              <a:gd name="T69" fmla="*/ 2147483647 h 2955"/>
              <a:gd name="T70" fmla="*/ 2147483647 w 2715"/>
              <a:gd name="T71" fmla="*/ 2147483647 h 2955"/>
              <a:gd name="T72" fmla="*/ 2147483647 w 2715"/>
              <a:gd name="T73" fmla="*/ 2147483647 h 2955"/>
              <a:gd name="T74" fmla="*/ 2147483647 w 2715"/>
              <a:gd name="T75" fmla="*/ 2147483647 h 2955"/>
              <a:gd name="T76" fmla="*/ 2147483647 w 2715"/>
              <a:gd name="T77" fmla="*/ 2147483647 h 2955"/>
              <a:gd name="T78" fmla="*/ 0 w 2715"/>
              <a:gd name="T79" fmla="*/ 2147483647 h 295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715"/>
              <a:gd name="T121" fmla="*/ 0 h 2955"/>
              <a:gd name="T122" fmla="*/ 2715 w 2715"/>
              <a:gd name="T123" fmla="*/ 2955 h 295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715" h="2955">
                <a:moveTo>
                  <a:pt x="2715" y="0"/>
                </a:moveTo>
                <a:cubicBezTo>
                  <a:pt x="2675" y="15"/>
                  <a:pt x="2494" y="66"/>
                  <a:pt x="2475" y="93"/>
                </a:cubicBezTo>
                <a:cubicBezTo>
                  <a:pt x="2456" y="120"/>
                  <a:pt x="2608" y="144"/>
                  <a:pt x="2598" y="165"/>
                </a:cubicBezTo>
                <a:cubicBezTo>
                  <a:pt x="2588" y="186"/>
                  <a:pt x="2428" y="190"/>
                  <a:pt x="2415" y="219"/>
                </a:cubicBezTo>
                <a:cubicBezTo>
                  <a:pt x="2402" y="248"/>
                  <a:pt x="2545" y="306"/>
                  <a:pt x="2523" y="339"/>
                </a:cubicBezTo>
                <a:cubicBezTo>
                  <a:pt x="2501" y="372"/>
                  <a:pt x="2310" y="375"/>
                  <a:pt x="2283" y="417"/>
                </a:cubicBezTo>
                <a:cubicBezTo>
                  <a:pt x="2256" y="459"/>
                  <a:pt x="2389" y="531"/>
                  <a:pt x="2361" y="594"/>
                </a:cubicBezTo>
                <a:cubicBezTo>
                  <a:pt x="2333" y="657"/>
                  <a:pt x="2146" y="737"/>
                  <a:pt x="2112" y="795"/>
                </a:cubicBezTo>
                <a:cubicBezTo>
                  <a:pt x="2078" y="853"/>
                  <a:pt x="2176" y="899"/>
                  <a:pt x="2160" y="939"/>
                </a:cubicBezTo>
                <a:cubicBezTo>
                  <a:pt x="2144" y="979"/>
                  <a:pt x="2040" y="1003"/>
                  <a:pt x="2016" y="1035"/>
                </a:cubicBezTo>
                <a:cubicBezTo>
                  <a:pt x="1992" y="1067"/>
                  <a:pt x="2048" y="1107"/>
                  <a:pt x="2016" y="1131"/>
                </a:cubicBezTo>
                <a:cubicBezTo>
                  <a:pt x="1984" y="1155"/>
                  <a:pt x="1896" y="1155"/>
                  <a:pt x="1824" y="1179"/>
                </a:cubicBezTo>
                <a:cubicBezTo>
                  <a:pt x="1752" y="1203"/>
                  <a:pt x="1648" y="1259"/>
                  <a:pt x="1584" y="1275"/>
                </a:cubicBezTo>
                <a:cubicBezTo>
                  <a:pt x="1520" y="1291"/>
                  <a:pt x="1472" y="1259"/>
                  <a:pt x="1440" y="1275"/>
                </a:cubicBezTo>
                <a:cubicBezTo>
                  <a:pt x="1408" y="1291"/>
                  <a:pt x="1376" y="1331"/>
                  <a:pt x="1392" y="1371"/>
                </a:cubicBezTo>
                <a:cubicBezTo>
                  <a:pt x="1408" y="1411"/>
                  <a:pt x="1504" y="1483"/>
                  <a:pt x="1536" y="1515"/>
                </a:cubicBezTo>
                <a:cubicBezTo>
                  <a:pt x="1568" y="1547"/>
                  <a:pt x="1592" y="1555"/>
                  <a:pt x="1584" y="1563"/>
                </a:cubicBezTo>
                <a:cubicBezTo>
                  <a:pt x="1576" y="1571"/>
                  <a:pt x="1496" y="1555"/>
                  <a:pt x="1488" y="1563"/>
                </a:cubicBezTo>
                <a:cubicBezTo>
                  <a:pt x="1480" y="1571"/>
                  <a:pt x="1552" y="1603"/>
                  <a:pt x="1536" y="1611"/>
                </a:cubicBezTo>
                <a:cubicBezTo>
                  <a:pt x="1520" y="1619"/>
                  <a:pt x="1392" y="1603"/>
                  <a:pt x="1392" y="1611"/>
                </a:cubicBezTo>
                <a:cubicBezTo>
                  <a:pt x="1392" y="1619"/>
                  <a:pt x="1528" y="1635"/>
                  <a:pt x="1536" y="1659"/>
                </a:cubicBezTo>
                <a:cubicBezTo>
                  <a:pt x="1544" y="1683"/>
                  <a:pt x="1448" y="1739"/>
                  <a:pt x="1440" y="1755"/>
                </a:cubicBezTo>
                <a:cubicBezTo>
                  <a:pt x="1432" y="1771"/>
                  <a:pt x="1496" y="1747"/>
                  <a:pt x="1488" y="1755"/>
                </a:cubicBezTo>
                <a:cubicBezTo>
                  <a:pt x="1480" y="1763"/>
                  <a:pt x="1400" y="1787"/>
                  <a:pt x="1392" y="1803"/>
                </a:cubicBezTo>
                <a:cubicBezTo>
                  <a:pt x="1384" y="1819"/>
                  <a:pt x="1464" y="1827"/>
                  <a:pt x="1440" y="1851"/>
                </a:cubicBezTo>
                <a:cubicBezTo>
                  <a:pt x="1416" y="1875"/>
                  <a:pt x="1320" y="1915"/>
                  <a:pt x="1248" y="1947"/>
                </a:cubicBezTo>
                <a:cubicBezTo>
                  <a:pt x="1176" y="1979"/>
                  <a:pt x="1032" y="2011"/>
                  <a:pt x="1008" y="2043"/>
                </a:cubicBezTo>
                <a:cubicBezTo>
                  <a:pt x="984" y="2075"/>
                  <a:pt x="1104" y="2107"/>
                  <a:pt x="1104" y="2139"/>
                </a:cubicBezTo>
                <a:cubicBezTo>
                  <a:pt x="1104" y="2171"/>
                  <a:pt x="1072" y="2203"/>
                  <a:pt x="1008" y="2235"/>
                </a:cubicBezTo>
                <a:cubicBezTo>
                  <a:pt x="944" y="2267"/>
                  <a:pt x="712" y="2307"/>
                  <a:pt x="720" y="2331"/>
                </a:cubicBezTo>
                <a:cubicBezTo>
                  <a:pt x="728" y="2355"/>
                  <a:pt x="1000" y="2355"/>
                  <a:pt x="1056" y="2379"/>
                </a:cubicBezTo>
                <a:cubicBezTo>
                  <a:pt x="1112" y="2403"/>
                  <a:pt x="1072" y="2443"/>
                  <a:pt x="1056" y="2475"/>
                </a:cubicBezTo>
                <a:cubicBezTo>
                  <a:pt x="1040" y="2507"/>
                  <a:pt x="976" y="2539"/>
                  <a:pt x="960" y="2571"/>
                </a:cubicBezTo>
                <a:cubicBezTo>
                  <a:pt x="944" y="2603"/>
                  <a:pt x="984" y="2659"/>
                  <a:pt x="960" y="2667"/>
                </a:cubicBezTo>
                <a:cubicBezTo>
                  <a:pt x="936" y="2675"/>
                  <a:pt x="872" y="2611"/>
                  <a:pt x="816" y="2619"/>
                </a:cubicBezTo>
                <a:cubicBezTo>
                  <a:pt x="760" y="2627"/>
                  <a:pt x="696" y="2699"/>
                  <a:pt x="624" y="2715"/>
                </a:cubicBezTo>
                <a:cubicBezTo>
                  <a:pt x="552" y="2731"/>
                  <a:pt x="448" y="2699"/>
                  <a:pt x="384" y="2715"/>
                </a:cubicBezTo>
                <a:cubicBezTo>
                  <a:pt x="320" y="2731"/>
                  <a:pt x="288" y="2787"/>
                  <a:pt x="240" y="2811"/>
                </a:cubicBezTo>
                <a:cubicBezTo>
                  <a:pt x="192" y="2835"/>
                  <a:pt x="136" y="2835"/>
                  <a:pt x="96" y="2859"/>
                </a:cubicBezTo>
                <a:cubicBezTo>
                  <a:pt x="56" y="2883"/>
                  <a:pt x="28" y="2919"/>
                  <a:pt x="0" y="2955"/>
                </a:cubicBezTo>
              </a:path>
            </a:pathLst>
          </a:custGeom>
          <a:noFill/>
          <a:ln w="38100">
            <a:solidFill>
              <a:schemeClr val="hlink"/>
            </a:solidFill>
            <a:round/>
            <a:headEnd/>
            <a:tailEnd/>
          </a:ln>
        </p:spPr>
        <p:txBody>
          <a:bodyPr/>
          <a:lstStyle/>
          <a:p>
            <a:endParaRPr lang="en-US"/>
          </a:p>
        </p:txBody>
      </p:sp>
      <p:sp>
        <p:nvSpPr>
          <p:cNvPr id="36870" name="Text Box 23"/>
          <p:cNvSpPr txBox="1">
            <a:spLocks noChangeArrowheads="1"/>
          </p:cNvSpPr>
          <p:nvPr/>
        </p:nvSpPr>
        <p:spPr bwMode="auto">
          <a:xfrm>
            <a:off x="1752600" y="6248400"/>
            <a:ext cx="3897313" cy="400050"/>
          </a:xfrm>
          <a:prstGeom prst="rect">
            <a:avLst/>
          </a:prstGeom>
          <a:noFill/>
          <a:ln w="9525">
            <a:noFill/>
            <a:miter lim="800000"/>
            <a:headEnd/>
            <a:tailEnd/>
          </a:ln>
        </p:spPr>
        <p:txBody>
          <a:bodyPr wrap="none">
            <a:spAutoFit/>
          </a:bodyPr>
          <a:lstStyle/>
          <a:p>
            <a:r>
              <a:rPr lang="en-US" sz="1000">
                <a:solidFill>
                  <a:schemeClr val="bg1"/>
                </a:solidFill>
              </a:rPr>
              <a:t>Preliminary data from Laura Good, UW-Madison Soils Department</a:t>
            </a:r>
          </a:p>
          <a:p>
            <a:r>
              <a:rPr lang="en-US" sz="1000">
                <a:solidFill>
                  <a:schemeClr val="bg1"/>
                </a:solidFill>
              </a:rPr>
              <a:t>Photo Credit: Wisconsin DNR</a:t>
            </a:r>
          </a:p>
        </p:txBody>
      </p:sp>
      <p:sp>
        <p:nvSpPr>
          <p:cNvPr id="36871" name="TextBox 5"/>
          <p:cNvSpPr txBox="1">
            <a:spLocks noChangeArrowheads="1"/>
          </p:cNvSpPr>
          <p:nvPr/>
        </p:nvSpPr>
        <p:spPr bwMode="auto">
          <a:xfrm>
            <a:off x="2133600" y="1524000"/>
            <a:ext cx="4535488" cy="1200150"/>
          </a:xfrm>
          <a:prstGeom prst="rect">
            <a:avLst/>
          </a:prstGeom>
          <a:solidFill>
            <a:schemeClr val="bg1">
              <a:alpha val="54901"/>
            </a:schemeClr>
          </a:solidFill>
          <a:ln w="12700">
            <a:solidFill>
              <a:srgbClr val="FF0000"/>
            </a:solidFill>
            <a:miter lim="800000"/>
            <a:headEnd/>
            <a:tailEnd/>
          </a:ln>
        </p:spPr>
        <p:txBody>
          <a:bodyPr wrap="none">
            <a:spAutoFit/>
          </a:bodyPr>
          <a:lstStyle/>
          <a:p>
            <a:r>
              <a:rPr lang="en-US" sz="2400" b="1">
                <a:latin typeface="Calibri" pitchFamily="34" charset="0"/>
              </a:rPr>
              <a:t>Pleasant Valley Cropland:  </a:t>
            </a:r>
          </a:p>
          <a:p>
            <a:r>
              <a:rPr lang="en-US" sz="2400" b="1">
                <a:latin typeface="Calibri" pitchFamily="34" charset="0"/>
              </a:rPr>
              <a:t>    Erosion: 2.4 (0.1 – 20) tons/acre</a:t>
            </a:r>
          </a:p>
          <a:p>
            <a:r>
              <a:rPr lang="en-US" sz="2400" b="1">
                <a:latin typeface="Calibri" pitchFamily="34" charset="0"/>
              </a:rPr>
              <a:t>    P Index: 4.2 (0.2 – 45) lbs/acre</a:t>
            </a:r>
          </a:p>
        </p:txBody>
      </p:sp>
      <p:cxnSp>
        <p:nvCxnSpPr>
          <p:cNvPr id="14" name="Straight Arrow Connector 13"/>
          <p:cNvCxnSpPr/>
          <p:nvPr/>
        </p:nvCxnSpPr>
        <p:spPr>
          <a:xfrm>
            <a:off x="3581400" y="2743200"/>
            <a:ext cx="914400" cy="304800"/>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6" name="Freeform 15"/>
          <p:cNvSpPr/>
          <p:nvPr/>
        </p:nvSpPr>
        <p:spPr>
          <a:xfrm>
            <a:off x="6440488" y="4037013"/>
            <a:ext cx="733425" cy="1246187"/>
          </a:xfrm>
          <a:custGeom>
            <a:avLst/>
            <a:gdLst>
              <a:gd name="connsiteX0" fmla="*/ 652247 w 696851"/>
              <a:gd name="connsiteY0" fmla="*/ 121889 h 1245762"/>
              <a:gd name="connsiteX1" fmla="*/ 641095 w 696851"/>
              <a:gd name="connsiteY1" fmla="*/ 43830 h 1245762"/>
              <a:gd name="connsiteX2" fmla="*/ 384617 w 696851"/>
              <a:gd name="connsiteY2" fmla="*/ 99586 h 1245762"/>
              <a:gd name="connsiteX3" fmla="*/ 250803 w 696851"/>
              <a:gd name="connsiteY3" fmla="*/ 110738 h 1245762"/>
              <a:gd name="connsiteX4" fmla="*/ 183895 w 696851"/>
              <a:gd name="connsiteY4" fmla="*/ 121889 h 1245762"/>
              <a:gd name="connsiteX5" fmla="*/ 94686 w 696851"/>
              <a:gd name="connsiteY5" fmla="*/ 144191 h 1245762"/>
              <a:gd name="connsiteX6" fmla="*/ 72383 w 696851"/>
              <a:gd name="connsiteY6" fmla="*/ 166494 h 1245762"/>
              <a:gd name="connsiteX7" fmla="*/ 16627 w 696851"/>
              <a:gd name="connsiteY7" fmla="*/ 199947 h 1245762"/>
              <a:gd name="connsiteX8" fmla="*/ 5476 w 696851"/>
              <a:gd name="connsiteY8" fmla="*/ 233401 h 1245762"/>
              <a:gd name="connsiteX9" fmla="*/ 50081 w 696851"/>
              <a:gd name="connsiteY9" fmla="*/ 322611 h 1245762"/>
              <a:gd name="connsiteX10" fmla="*/ 83534 w 696851"/>
              <a:gd name="connsiteY10" fmla="*/ 344913 h 1245762"/>
              <a:gd name="connsiteX11" fmla="*/ 228500 w 696851"/>
              <a:gd name="connsiteY11" fmla="*/ 367216 h 1245762"/>
              <a:gd name="connsiteX12" fmla="*/ 295408 w 696851"/>
              <a:gd name="connsiteY12" fmla="*/ 389518 h 1245762"/>
              <a:gd name="connsiteX13" fmla="*/ 328861 w 696851"/>
              <a:gd name="connsiteY13" fmla="*/ 400669 h 1245762"/>
              <a:gd name="connsiteX14" fmla="*/ 384617 w 696851"/>
              <a:gd name="connsiteY14" fmla="*/ 445274 h 1245762"/>
              <a:gd name="connsiteX15" fmla="*/ 406920 w 696851"/>
              <a:gd name="connsiteY15" fmla="*/ 467577 h 1245762"/>
              <a:gd name="connsiteX16" fmla="*/ 418071 w 696851"/>
              <a:gd name="connsiteY16" fmla="*/ 690601 h 1245762"/>
              <a:gd name="connsiteX17" fmla="*/ 395769 w 696851"/>
              <a:gd name="connsiteY17" fmla="*/ 712904 h 1245762"/>
              <a:gd name="connsiteX18" fmla="*/ 328861 w 696851"/>
              <a:gd name="connsiteY18" fmla="*/ 724055 h 1245762"/>
              <a:gd name="connsiteX19" fmla="*/ 306559 w 696851"/>
              <a:gd name="connsiteY19" fmla="*/ 757508 h 1245762"/>
              <a:gd name="connsiteX20" fmla="*/ 284256 w 696851"/>
              <a:gd name="connsiteY20" fmla="*/ 824416 h 1245762"/>
              <a:gd name="connsiteX21" fmla="*/ 206198 w 696851"/>
              <a:gd name="connsiteY21" fmla="*/ 1036289 h 1245762"/>
              <a:gd name="connsiteX22" fmla="*/ 161593 w 696851"/>
              <a:gd name="connsiteY22" fmla="*/ 1047440 h 1245762"/>
              <a:gd name="connsiteX23" fmla="*/ 139291 w 696851"/>
              <a:gd name="connsiteY23" fmla="*/ 1069743 h 1245762"/>
              <a:gd name="connsiteX24" fmla="*/ 150442 w 696851"/>
              <a:gd name="connsiteY24" fmla="*/ 1103196 h 1245762"/>
              <a:gd name="connsiteX25" fmla="*/ 183895 w 696851"/>
              <a:gd name="connsiteY25" fmla="*/ 1125499 h 1245762"/>
              <a:gd name="connsiteX26" fmla="*/ 295408 w 696851"/>
              <a:gd name="connsiteY26" fmla="*/ 1147801 h 1245762"/>
              <a:gd name="connsiteX27" fmla="*/ 317710 w 696851"/>
              <a:gd name="connsiteY27" fmla="*/ 1170104 h 1245762"/>
              <a:gd name="connsiteX28" fmla="*/ 406920 w 696851"/>
              <a:gd name="connsiteY28" fmla="*/ 1237011 h 1245762"/>
              <a:gd name="connsiteX29" fmla="*/ 496130 w 696851"/>
              <a:gd name="connsiteY29" fmla="*/ 1203557 h 1245762"/>
              <a:gd name="connsiteX30" fmla="*/ 507281 w 696851"/>
              <a:gd name="connsiteY30" fmla="*/ 1125499 h 1245762"/>
              <a:gd name="connsiteX31" fmla="*/ 551886 w 696851"/>
              <a:gd name="connsiteY31" fmla="*/ 1080894 h 1245762"/>
              <a:gd name="connsiteX32" fmla="*/ 563037 w 696851"/>
              <a:gd name="connsiteY32" fmla="*/ 924777 h 1245762"/>
              <a:gd name="connsiteX33" fmla="*/ 618793 w 696851"/>
              <a:gd name="connsiteY33" fmla="*/ 869021 h 1245762"/>
              <a:gd name="connsiteX34" fmla="*/ 641095 w 696851"/>
              <a:gd name="connsiteY34" fmla="*/ 846718 h 1245762"/>
              <a:gd name="connsiteX35" fmla="*/ 652247 w 696851"/>
              <a:gd name="connsiteY35" fmla="*/ 668299 h 1245762"/>
              <a:gd name="connsiteX36" fmla="*/ 674549 w 696851"/>
              <a:gd name="connsiteY36" fmla="*/ 645996 h 1245762"/>
              <a:gd name="connsiteX37" fmla="*/ 696851 w 696851"/>
              <a:gd name="connsiteY37" fmla="*/ 579089 h 1245762"/>
              <a:gd name="connsiteX38" fmla="*/ 685700 w 696851"/>
              <a:gd name="connsiteY38" fmla="*/ 400669 h 1245762"/>
              <a:gd name="connsiteX39" fmla="*/ 652247 w 696851"/>
              <a:gd name="connsiteY39" fmla="*/ 289157 h 1245762"/>
              <a:gd name="connsiteX40" fmla="*/ 641095 w 696851"/>
              <a:gd name="connsiteY40" fmla="*/ 244552 h 1245762"/>
              <a:gd name="connsiteX41" fmla="*/ 652247 w 696851"/>
              <a:gd name="connsiteY41" fmla="*/ 121889 h 1245762"/>
              <a:gd name="connsiteX0" fmla="*/ 646671 w 696851"/>
              <a:gd name="connsiteY0" fmla="*/ 153484 h 1245762"/>
              <a:gd name="connsiteX1" fmla="*/ 641095 w 696851"/>
              <a:gd name="connsiteY1" fmla="*/ 43830 h 1245762"/>
              <a:gd name="connsiteX2" fmla="*/ 384617 w 696851"/>
              <a:gd name="connsiteY2" fmla="*/ 99586 h 1245762"/>
              <a:gd name="connsiteX3" fmla="*/ 250803 w 696851"/>
              <a:gd name="connsiteY3" fmla="*/ 110738 h 1245762"/>
              <a:gd name="connsiteX4" fmla="*/ 183895 w 696851"/>
              <a:gd name="connsiteY4" fmla="*/ 121889 h 1245762"/>
              <a:gd name="connsiteX5" fmla="*/ 94686 w 696851"/>
              <a:gd name="connsiteY5" fmla="*/ 144191 h 1245762"/>
              <a:gd name="connsiteX6" fmla="*/ 72383 w 696851"/>
              <a:gd name="connsiteY6" fmla="*/ 166494 h 1245762"/>
              <a:gd name="connsiteX7" fmla="*/ 16627 w 696851"/>
              <a:gd name="connsiteY7" fmla="*/ 199947 h 1245762"/>
              <a:gd name="connsiteX8" fmla="*/ 5476 w 696851"/>
              <a:gd name="connsiteY8" fmla="*/ 233401 h 1245762"/>
              <a:gd name="connsiteX9" fmla="*/ 50081 w 696851"/>
              <a:gd name="connsiteY9" fmla="*/ 322611 h 1245762"/>
              <a:gd name="connsiteX10" fmla="*/ 83534 w 696851"/>
              <a:gd name="connsiteY10" fmla="*/ 344913 h 1245762"/>
              <a:gd name="connsiteX11" fmla="*/ 228500 w 696851"/>
              <a:gd name="connsiteY11" fmla="*/ 367216 h 1245762"/>
              <a:gd name="connsiteX12" fmla="*/ 295408 w 696851"/>
              <a:gd name="connsiteY12" fmla="*/ 389518 h 1245762"/>
              <a:gd name="connsiteX13" fmla="*/ 328861 w 696851"/>
              <a:gd name="connsiteY13" fmla="*/ 400669 h 1245762"/>
              <a:gd name="connsiteX14" fmla="*/ 384617 w 696851"/>
              <a:gd name="connsiteY14" fmla="*/ 445274 h 1245762"/>
              <a:gd name="connsiteX15" fmla="*/ 406920 w 696851"/>
              <a:gd name="connsiteY15" fmla="*/ 467577 h 1245762"/>
              <a:gd name="connsiteX16" fmla="*/ 418071 w 696851"/>
              <a:gd name="connsiteY16" fmla="*/ 690601 h 1245762"/>
              <a:gd name="connsiteX17" fmla="*/ 395769 w 696851"/>
              <a:gd name="connsiteY17" fmla="*/ 712904 h 1245762"/>
              <a:gd name="connsiteX18" fmla="*/ 328861 w 696851"/>
              <a:gd name="connsiteY18" fmla="*/ 724055 h 1245762"/>
              <a:gd name="connsiteX19" fmla="*/ 306559 w 696851"/>
              <a:gd name="connsiteY19" fmla="*/ 757508 h 1245762"/>
              <a:gd name="connsiteX20" fmla="*/ 284256 w 696851"/>
              <a:gd name="connsiteY20" fmla="*/ 824416 h 1245762"/>
              <a:gd name="connsiteX21" fmla="*/ 206198 w 696851"/>
              <a:gd name="connsiteY21" fmla="*/ 1036289 h 1245762"/>
              <a:gd name="connsiteX22" fmla="*/ 161593 w 696851"/>
              <a:gd name="connsiteY22" fmla="*/ 1047440 h 1245762"/>
              <a:gd name="connsiteX23" fmla="*/ 139291 w 696851"/>
              <a:gd name="connsiteY23" fmla="*/ 1069743 h 1245762"/>
              <a:gd name="connsiteX24" fmla="*/ 150442 w 696851"/>
              <a:gd name="connsiteY24" fmla="*/ 1103196 h 1245762"/>
              <a:gd name="connsiteX25" fmla="*/ 183895 w 696851"/>
              <a:gd name="connsiteY25" fmla="*/ 1125499 h 1245762"/>
              <a:gd name="connsiteX26" fmla="*/ 295408 w 696851"/>
              <a:gd name="connsiteY26" fmla="*/ 1147801 h 1245762"/>
              <a:gd name="connsiteX27" fmla="*/ 317710 w 696851"/>
              <a:gd name="connsiteY27" fmla="*/ 1170104 h 1245762"/>
              <a:gd name="connsiteX28" fmla="*/ 406920 w 696851"/>
              <a:gd name="connsiteY28" fmla="*/ 1237011 h 1245762"/>
              <a:gd name="connsiteX29" fmla="*/ 496130 w 696851"/>
              <a:gd name="connsiteY29" fmla="*/ 1203557 h 1245762"/>
              <a:gd name="connsiteX30" fmla="*/ 507281 w 696851"/>
              <a:gd name="connsiteY30" fmla="*/ 1125499 h 1245762"/>
              <a:gd name="connsiteX31" fmla="*/ 551886 w 696851"/>
              <a:gd name="connsiteY31" fmla="*/ 1080894 h 1245762"/>
              <a:gd name="connsiteX32" fmla="*/ 563037 w 696851"/>
              <a:gd name="connsiteY32" fmla="*/ 924777 h 1245762"/>
              <a:gd name="connsiteX33" fmla="*/ 618793 w 696851"/>
              <a:gd name="connsiteY33" fmla="*/ 869021 h 1245762"/>
              <a:gd name="connsiteX34" fmla="*/ 641095 w 696851"/>
              <a:gd name="connsiteY34" fmla="*/ 846718 h 1245762"/>
              <a:gd name="connsiteX35" fmla="*/ 652247 w 696851"/>
              <a:gd name="connsiteY35" fmla="*/ 668299 h 1245762"/>
              <a:gd name="connsiteX36" fmla="*/ 674549 w 696851"/>
              <a:gd name="connsiteY36" fmla="*/ 645996 h 1245762"/>
              <a:gd name="connsiteX37" fmla="*/ 696851 w 696851"/>
              <a:gd name="connsiteY37" fmla="*/ 579089 h 1245762"/>
              <a:gd name="connsiteX38" fmla="*/ 685700 w 696851"/>
              <a:gd name="connsiteY38" fmla="*/ 400669 h 1245762"/>
              <a:gd name="connsiteX39" fmla="*/ 652247 w 696851"/>
              <a:gd name="connsiteY39" fmla="*/ 289157 h 1245762"/>
              <a:gd name="connsiteX40" fmla="*/ 641095 w 696851"/>
              <a:gd name="connsiteY40" fmla="*/ 244552 h 1245762"/>
              <a:gd name="connsiteX41" fmla="*/ 646671 w 696851"/>
              <a:gd name="connsiteY41" fmla="*/ 153484 h 1245762"/>
              <a:gd name="connsiteX0" fmla="*/ 646671 w 722871"/>
              <a:gd name="connsiteY0" fmla="*/ 153484 h 1245762"/>
              <a:gd name="connsiteX1" fmla="*/ 641095 w 722871"/>
              <a:gd name="connsiteY1" fmla="*/ 43830 h 1245762"/>
              <a:gd name="connsiteX2" fmla="*/ 384617 w 722871"/>
              <a:gd name="connsiteY2" fmla="*/ 99586 h 1245762"/>
              <a:gd name="connsiteX3" fmla="*/ 250803 w 722871"/>
              <a:gd name="connsiteY3" fmla="*/ 110738 h 1245762"/>
              <a:gd name="connsiteX4" fmla="*/ 183895 w 722871"/>
              <a:gd name="connsiteY4" fmla="*/ 121889 h 1245762"/>
              <a:gd name="connsiteX5" fmla="*/ 94686 w 722871"/>
              <a:gd name="connsiteY5" fmla="*/ 144191 h 1245762"/>
              <a:gd name="connsiteX6" fmla="*/ 72383 w 722871"/>
              <a:gd name="connsiteY6" fmla="*/ 166494 h 1245762"/>
              <a:gd name="connsiteX7" fmla="*/ 16627 w 722871"/>
              <a:gd name="connsiteY7" fmla="*/ 199947 h 1245762"/>
              <a:gd name="connsiteX8" fmla="*/ 5476 w 722871"/>
              <a:gd name="connsiteY8" fmla="*/ 233401 h 1245762"/>
              <a:gd name="connsiteX9" fmla="*/ 50081 w 722871"/>
              <a:gd name="connsiteY9" fmla="*/ 322611 h 1245762"/>
              <a:gd name="connsiteX10" fmla="*/ 83534 w 722871"/>
              <a:gd name="connsiteY10" fmla="*/ 344913 h 1245762"/>
              <a:gd name="connsiteX11" fmla="*/ 228500 w 722871"/>
              <a:gd name="connsiteY11" fmla="*/ 367216 h 1245762"/>
              <a:gd name="connsiteX12" fmla="*/ 295408 w 722871"/>
              <a:gd name="connsiteY12" fmla="*/ 389518 h 1245762"/>
              <a:gd name="connsiteX13" fmla="*/ 328861 w 722871"/>
              <a:gd name="connsiteY13" fmla="*/ 400669 h 1245762"/>
              <a:gd name="connsiteX14" fmla="*/ 384617 w 722871"/>
              <a:gd name="connsiteY14" fmla="*/ 445274 h 1245762"/>
              <a:gd name="connsiteX15" fmla="*/ 406920 w 722871"/>
              <a:gd name="connsiteY15" fmla="*/ 467577 h 1245762"/>
              <a:gd name="connsiteX16" fmla="*/ 418071 w 722871"/>
              <a:gd name="connsiteY16" fmla="*/ 690601 h 1245762"/>
              <a:gd name="connsiteX17" fmla="*/ 395769 w 722871"/>
              <a:gd name="connsiteY17" fmla="*/ 712904 h 1245762"/>
              <a:gd name="connsiteX18" fmla="*/ 328861 w 722871"/>
              <a:gd name="connsiteY18" fmla="*/ 724055 h 1245762"/>
              <a:gd name="connsiteX19" fmla="*/ 306559 w 722871"/>
              <a:gd name="connsiteY19" fmla="*/ 757508 h 1245762"/>
              <a:gd name="connsiteX20" fmla="*/ 284256 w 722871"/>
              <a:gd name="connsiteY20" fmla="*/ 824416 h 1245762"/>
              <a:gd name="connsiteX21" fmla="*/ 206198 w 722871"/>
              <a:gd name="connsiteY21" fmla="*/ 1036289 h 1245762"/>
              <a:gd name="connsiteX22" fmla="*/ 161593 w 722871"/>
              <a:gd name="connsiteY22" fmla="*/ 1047440 h 1245762"/>
              <a:gd name="connsiteX23" fmla="*/ 139291 w 722871"/>
              <a:gd name="connsiteY23" fmla="*/ 1069743 h 1245762"/>
              <a:gd name="connsiteX24" fmla="*/ 150442 w 722871"/>
              <a:gd name="connsiteY24" fmla="*/ 1103196 h 1245762"/>
              <a:gd name="connsiteX25" fmla="*/ 183895 w 722871"/>
              <a:gd name="connsiteY25" fmla="*/ 1125499 h 1245762"/>
              <a:gd name="connsiteX26" fmla="*/ 295408 w 722871"/>
              <a:gd name="connsiteY26" fmla="*/ 1147801 h 1245762"/>
              <a:gd name="connsiteX27" fmla="*/ 317710 w 722871"/>
              <a:gd name="connsiteY27" fmla="*/ 1170104 h 1245762"/>
              <a:gd name="connsiteX28" fmla="*/ 406920 w 722871"/>
              <a:gd name="connsiteY28" fmla="*/ 1237011 h 1245762"/>
              <a:gd name="connsiteX29" fmla="*/ 496130 w 722871"/>
              <a:gd name="connsiteY29" fmla="*/ 1203557 h 1245762"/>
              <a:gd name="connsiteX30" fmla="*/ 507281 w 722871"/>
              <a:gd name="connsiteY30" fmla="*/ 1125499 h 1245762"/>
              <a:gd name="connsiteX31" fmla="*/ 551886 w 722871"/>
              <a:gd name="connsiteY31" fmla="*/ 1080894 h 1245762"/>
              <a:gd name="connsiteX32" fmla="*/ 563037 w 722871"/>
              <a:gd name="connsiteY32" fmla="*/ 924777 h 1245762"/>
              <a:gd name="connsiteX33" fmla="*/ 618793 w 722871"/>
              <a:gd name="connsiteY33" fmla="*/ 869021 h 1245762"/>
              <a:gd name="connsiteX34" fmla="*/ 641095 w 722871"/>
              <a:gd name="connsiteY34" fmla="*/ 846718 h 1245762"/>
              <a:gd name="connsiteX35" fmla="*/ 652247 w 722871"/>
              <a:gd name="connsiteY35" fmla="*/ 668299 h 1245762"/>
              <a:gd name="connsiteX36" fmla="*/ 674549 w 722871"/>
              <a:gd name="connsiteY36" fmla="*/ 645996 h 1245762"/>
              <a:gd name="connsiteX37" fmla="*/ 722871 w 722871"/>
              <a:gd name="connsiteY37" fmla="*/ 534484 h 1245762"/>
              <a:gd name="connsiteX38" fmla="*/ 685700 w 722871"/>
              <a:gd name="connsiteY38" fmla="*/ 400669 h 1245762"/>
              <a:gd name="connsiteX39" fmla="*/ 652247 w 722871"/>
              <a:gd name="connsiteY39" fmla="*/ 289157 h 1245762"/>
              <a:gd name="connsiteX40" fmla="*/ 641095 w 722871"/>
              <a:gd name="connsiteY40" fmla="*/ 244552 h 1245762"/>
              <a:gd name="connsiteX41" fmla="*/ 646671 w 722871"/>
              <a:gd name="connsiteY41"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95769 w 733384"/>
              <a:gd name="connsiteY17" fmla="*/ 712904 h 1245762"/>
              <a:gd name="connsiteX18" fmla="*/ 328861 w 733384"/>
              <a:gd name="connsiteY18" fmla="*/ 724055 h 1245762"/>
              <a:gd name="connsiteX19" fmla="*/ 306559 w 733384"/>
              <a:gd name="connsiteY19" fmla="*/ 757508 h 1245762"/>
              <a:gd name="connsiteX20" fmla="*/ 284256 w 733384"/>
              <a:gd name="connsiteY20" fmla="*/ 824416 h 1245762"/>
              <a:gd name="connsiteX21" fmla="*/ 206198 w 733384"/>
              <a:gd name="connsiteY21" fmla="*/ 1036289 h 1245762"/>
              <a:gd name="connsiteX22" fmla="*/ 161593 w 733384"/>
              <a:gd name="connsiteY22" fmla="*/ 1047440 h 1245762"/>
              <a:gd name="connsiteX23" fmla="*/ 139291 w 733384"/>
              <a:gd name="connsiteY23" fmla="*/ 1069743 h 1245762"/>
              <a:gd name="connsiteX24" fmla="*/ 150442 w 733384"/>
              <a:gd name="connsiteY24" fmla="*/ 1103196 h 1245762"/>
              <a:gd name="connsiteX25" fmla="*/ 183895 w 733384"/>
              <a:gd name="connsiteY25" fmla="*/ 1125499 h 1245762"/>
              <a:gd name="connsiteX26" fmla="*/ 295408 w 733384"/>
              <a:gd name="connsiteY26" fmla="*/ 1147801 h 1245762"/>
              <a:gd name="connsiteX27" fmla="*/ 317710 w 733384"/>
              <a:gd name="connsiteY27" fmla="*/ 1170104 h 1245762"/>
              <a:gd name="connsiteX28" fmla="*/ 406920 w 733384"/>
              <a:gd name="connsiteY28" fmla="*/ 1237011 h 1245762"/>
              <a:gd name="connsiteX29" fmla="*/ 496130 w 733384"/>
              <a:gd name="connsiteY29" fmla="*/ 1203557 h 1245762"/>
              <a:gd name="connsiteX30" fmla="*/ 507281 w 733384"/>
              <a:gd name="connsiteY30" fmla="*/ 1125499 h 1245762"/>
              <a:gd name="connsiteX31" fmla="*/ 551886 w 733384"/>
              <a:gd name="connsiteY31" fmla="*/ 1080894 h 1245762"/>
              <a:gd name="connsiteX32" fmla="*/ 563037 w 733384"/>
              <a:gd name="connsiteY32" fmla="*/ 924777 h 1245762"/>
              <a:gd name="connsiteX33" fmla="*/ 618793 w 733384"/>
              <a:gd name="connsiteY33" fmla="*/ 869021 h 1245762"/>
              <a:gd name="connsiteX34" fmla="*/ 641095 w 733384"/>
              <a:gd name="connsiteY34" fmla="*/ 846718 h 1245762"/>
              <a:gd name="connsiteX35" fmla="*/ 652247 w 733384"/>
              <a:gd name="connsiteY35" fmla="*/ 668299 h 1245762"/>
              <a:gd name="connsiteX36" fmla="*/ 722871 w 733384"/>
              <a:gd name="connsiteY36" fmla="*/ 610684 h 1245762"/>
              <a:gd name="connsiteX37" fmla="*/ 722871 w 733384"/>
              <a:gd name="connsiteY37" fmla="*/ 534484 h 1245762"/>
              <a:gd name="connsiteX38" fmla="*/ 685700 w 733384"/>
              <a:gd name="connsiteY38" fmla="*/ 400669 h 1245762"/>
              <a:gd name="connsiteX39" fmla="*/ 652247 w 733384"/>
              <a:gd name="connsiteY39" fmla="*/ 289157 h 1245762"/>
              <a:gd name="connsiteX40" fmla="*/ 641095 w 733384"/>
              <a:gd name="connsiteY40" fmla="*/ 244552 h 1245762"/>
              <a:gd name="connsiteX41" fmla="*/ 646671 w 733384"/>
              <a:gd name="connsiteY41"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95769 w 733384"/>
              <a:gd name="connsiteY17" fmla="*/ 712904 h 1245762"/>
              <a:gd name="connsiteX18" fmla="*/ 328861 w 733384"/>
              <a:gd name="connsiteY18" fmla="*/ 724055 h 1245762"/>
              <a:gd name="connsiteX19" fmla="*/ 306559 w 733384"/>
              <a:gd name="connsiteY19" fmla="*/ 757508 h 1245762"/>
              <a:gd name="connsiteX20" fmla="*/ 284256 w 733384"/>
              <a:gd name="connsiteY20" fmla="*/ 824416 h 1245762"/>
              <a:gd name="connsiteX21" fmla="*/ 206198 w 733384"/>
              <a:gd name="connsiteY21" fmla="*/ 1036289 h 1245762"/>
              <a:gd name="connsiteX22" fmla="*/ 161593 w 733384"/>
              <a:gd name="connsiteY22" fmla="*/ 1047440 h 1245762"/>
              <a:gd name="connsiteX23" fmla="*/ 139291 w 733384"/>
              <a:gd name="connsiteY23" fmla="*/ 1069743 h 1245762"/>
              <a:gd name="connsiteX24" fmla="*/ 150442 w 733384"/>
              <a:gd name="connsiteY24" fmla="*/ 1103196 h 1245762"/>
              <a:gd name="connsiteX25" fmla="*/ 183895 w 733384"/>
              <a:gd name="connsiteY25" fmla="*/ 1125499 h 1245762"/>
              <a:gd name="connsiteX26" fmla="*/ 295408 w 733384"/>
              <a:gd name="connsiteY26" fmla="*/ 1147801 h 1245762"/>
              <a:gd name="connsiteX27" fmla="*/ 317710 w 733384"/>
              <a:gd name="connsiteY27" fmla="*/ 1170104 h 1245762"/>
              <a:gd name="connsiteX28" fmla="*/ 406920 w 733384"/>
              <a:gd name="connsiteY28" fmla="*/ 1237011 h 1245762"/>
              <a:gd name="connsiteX29" fmla="*/ 496130 w 733384"/>
              <a:gd name="connsiteY29" fmla="*/ 1203557 h 1245762"/>
              <a:gd name="connsiteX30" fmla="*/ 507281 w 733384"/>
              <a:gd name="connsiteY30" fmla="*/ 1125499 h 1245762"/>
              <a:gd name="connsiteX31" fmla="*/ 551886 w 733384"/>
              <a:gd name="connsiteY31" fmla="*/ 1080894 h 1245762"/>
              <a:gd name="connsiteX32" fmla="*/ 563037 w 733384"/>
              <a:gd name="connsiteY32" fmla="*/ 924777 h 1245762"/>
              <a:gd name="connsiteX33" fmla="*/ 618793 w 733384"/>
              <a:gd name="connsiteY33" fmla="*/ 869021 h 1245762"/>
              <a:gd name="connsiteX34" fmla="*/ 641095 w 733384"/>
              <a:gd name="connsiteY34" fmla="*/ 846718 h 1245762"/>
              <a:gd name="connsiteX35" fmla="*/ 722870 w 733384"/>
              <a:gd name="connsiteY35" fmla="*/ 763084 h 1245762"/>
              <a:gd name="connsiteX36" fmla="*/ 722871 w 733384"/>
              <a:gd name="connsiteY36" fmla="*/ 610684 h 1245762"/>
              <a:gd name="connsiteX37" fmla="*/ 722871 w 733384"/>
              <a:gd name="connsiteY37" fmla="*/ 534484 h 1245762"/>
              <a:gd name="connsiteX38" fmla="*/ 685700 w 733384"/>
              <a:gd name="connsiteY38" fmla="*/ 400669 h 1245762"/>
              <a:gd name="connsiteX39" fmla="*/ 652247 w 733384"/>
              <a:gd name="connsiteY39" fmla="*/ 289157 h 1245762"/>
              <a:gd name="connsiteX40" fmla="*/ 641095 w 733384"/>
              <a:gd name="connsiteY40" fmla="*/ 244552 h 1245762"/>
              <a:gd name="connsiteX41" fmla="*/ 646671 w 733384"/>
              <a:gd name="connsiteY41"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95769 w 733384"/>
              <a:gd name="connsiteY17" fmla="*/ 712904 h 1245762"/>
              <a:gd name="connsiteX18" fmla="*/ 328861 w 733384"/>
              <a:gd name="connsiteY18" fmla="*/ 724055 h 1245762"/>
              <a:gd name="connsiteX19" fmla="*/ 306559 w 733384"/>
              <a:gd name="connsiteY19" fmla="*/ 757508 h 1245762"/>
              <a:gd name="connsiteX20" fmla="*/ 284256 w 733384"/>
              <a:gd name="connsiteY20" fmla="*/ 824416 h 1245762"/>
              <a:gd name="connsiteX21" fmla="*/ 206198 w 733384"/>
              <a:gd name="connsiteY21" fmla="*/ 1036289 h 1245762"/>
              <a:gd name="connsiteX22" fmla="*/ 161593 w 733384"/>
              <a:gd name="connsiteY22" fmla="*/ 1047440 h 1245762"/>
              <a:gd name="connsiteX23" fmla="*/ 139291 w 733384"/>
              <a:gd name="connsiteY23" fmla="*/ 1069743 h 1245762"/>
              <a:gd name="connsiteX24" fmla="*/ 150442 w 733384"/>
              <a:gd name="connsiteY24" fmla="*/ 1103196 h 1245762"/>
              <a:gd name="connsiteX25" fmla="*/ 183895 w 733384"/>
              <a:gd name="connsiteY25" fmla="*/ 1125499 h 1245762"/>
              <a:gd name="connsiteX26" fmla="*/ 295408 w 733384"/>
              <a:gd name="connsiteY26" fmla="*/ 1147801 h 1245762"/>
              <a:gd name="connsiteX27" fmla="*/ 317710 w 733384"/>
              <a:gd name="connsiteY27" fmla="*/ 1170104 h 1245762"/>
              <a:gd name="connsiteX28" fmla="*/ 406920 w 733384"/>
              <a:gd name="connsiteY28" fmla="*/ 1237011 h 1245762"/>
              <a:gd name="connsiteX29" fmla="*/ 496130 w 733384"/>
              <a:gd name="connsiteY29" fmla="*/ 1203557 h 1245762"/>
              <a:gd name="connsiteX30" fmla="*/ 507281 w 733384"/>
              <a:gd name="connsiteY30" fmla="*/ 1125499 h 1245762"/>
              <a:gd name="connsiteX31" fmla="*/ 551886 w 733384"/>
              <a:gd name="connsiteY31" fmla="*/ 1080894 h 1245762"/>
              <a:gd name="connsiteX32" fmla="*/ 563037 w 733384"/>
              <a:gd name="connsiteY32" fmla="*/ 924777 h 1245762"/>
              <a:gd name="connsiteX33" fmla="*/ 618793 w 733384"/>
              <a:gd name="connsiteY33" fmla="*/ 869021 h 1245762"/>
              <a:gd name="connsiteX34" fmla="*/ 722870 w 733384"/>
              <a:gd name="connsiteY34" fmla="*/ 839284 h 1245762"/>
              <a:gd name="connsiteX35" fmla="*/ 722870 w 733384"/>
              <a:gd name="connsiteY35" fmla="*/ 763084 h 1245762"/>
              <a:gd name="connsiteX36" fmla="*/ 722871 w 733384"/>
              <a:gd name="connsiteY36" fmla="*/ 610684 h 1245762"/>
              <a:gd name="connsiteX37" fmla="*/ 722871 w 733384"/>
              <a:gd name="connsiteY37" fmla="*/ 534484 h 1245762"/>
              <a:gd name="connsiteX38" fmla="*/ 685700 w 733384"/>
              <a:gd name="connsiteY38" fmla="*/ 400669 h 1245762"/>
              <a:gd name="connsiteX39" fmla="*/ 652247 w 733384"/>
              <a:gd name="connsiteY39" fmla="*/ 289157 h 1245762"/>
              <a:gd name="connsiteX40" fmla="*/ 641095 w 733384"/>
              <a:gd name="connsiteY40" fmla="*/ 244552 h 1245762"/>
              <a:gd name="connsiteX41" fmla="*/ 646671 w 733384"/>
              <a:gd name="connsiteY41"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95769 w 733384"/>
              <a:gd name="connsiteY17" fmla="*/ 712904 h 1245762"/>
              <a:gd name="connsiteX18" fmla="*/ 328861 w 733384"/>
              <a:gd name="connsiteY18" fmla="*/ 724055 h 1245762"/>
              <a:gd name="connsiteX19" fmla="*/ 306559 w 733384"/>
              <a:gd name="connsiteY19" fmla="*/ 757508 h 1245762"/>
              <a:gd name="connsiteX20" fmla="*/ 284256 w 733384"/>
              <a:gd name="connsiteY20" fmla="*/ 824416 h 1245762"/>
              <a:gd name="connsiteX21" fmla="*/ 206198 w 733384"/>
              <a:gd name="connsiteY21" fmla="*/ 1036289 h 1245762"/>
              <a:gd name="connsiteX22" fmla="*/ 161593 w 733384"/>
              <a:gd name="connsiteY22" fmla="*/ 1047440 h 1245762"/>
              <a:gd name="connsiteX23" fmla="*/ 139291 w 733384"/>
              <a:gd name="connsiteY23" fmla="*/ 1069743 h 1245762"/>
              <a:gd name="connsiteX24" fmla="*/ 150442 w 733384"/>
              <a:gd name="connsiteY24" fmla="*/ 1103196 h 1245762"/>
              <a:gd name="connsiteX25" fmla="*/ 183895 w 733384"/>
              <a:gd name="connsiteY25" fmla="*/ 1125499 h 1245762"/>
              <a:gd name="connsiteX26" fmla="*/ 295408 w 733384"/>
              <a:gd name="connsiteY26" fmla="*/ 1147801 h 1245762"/>
              <a:gd name="connsiteX27" fmla="*/ 317710 w 733384"/>
              <a:gd name="connsiteY27" fmla="*/ 1170104 h 1245762"/>
              <a:gd name="connsiteX28" fmla="*/ 406920 w 733384"/>
              <a:gd name="connsiteY28" fmla="*/ 1237011 h 1245762"/>
              <a:gd name="connsiteX29" fmla="*/ 496130 w 733384"/>
              <a:gd name="connsiteY29" fmla="*/ 1203557 h 1245762"/>
              <a:gd name="connsiteX30" fmla="*/ 507281 w 733384"/>
              <a:gd name="connsiteY30" fmla="*/ 1125499 h 1245762"/>
              <a:gd name="connsiteX31" fmla="*/ 551886 w 733384"/>
              <a:gd name="connsiteY31" fmla="*/ 1080894 h 1245762"/>
              <a:gd name="connsiteX32" fmla="*/ 563037 w 733384"/>
              <a:gd name="connsiteY32" fmla="*/ 924777 h 1245762"/>
              <a:gd name="connsiteX33" fmla="*/ 646670 w 733384"/>
              <a:gd name="connsiteY33" fmla="*/ 991684 h 1245762"/>
              <a:gd name="connsiteX34" fmla="*/ 722870 w 733384"/>
              <a:gd name="connsiteY34" fmla="*/ 839284 h 1245762"/>
              <a:gd name="connsiteX35" fmla="*/ 722870 w 733384"/>
              <a:gd name="connsiteY35" fmla="*/ 763084 h 1245762"/>
              <a:gd name="connsiteX36" fmla="*/ 722871 w 733384"/>
              <a:gd name="connsiteY36" fmla="*/ 610684 h 1245762"/>
              <a:gd name="connsiteX37" fmla="*/ 722871 w 733384"/>
              <a:gd name="connsiteY37" fmla="*/ 534484 h 1245762"/>
              <a:gd name="connsiteX38" fmla="*/ 685700 w 733384"/>
              <a:gd name="connsiteY38" fmla="*/ 400669 h 1245762"/>
              <a:gd name="connsiteX39" fmla="*/ 652247 w 733384"/>
              <a:gd name="connsiteY39" fmla="*/ 289157 h 1245762"/>
              <a:gd name="connsiteX40" fmla="*/ 641095 w 733384"/>
              <a:gd name="connsiteY40" fmla="*/ 244552 h 1245762"/>
              <a:gd name="connsiteX41" fmla="*/ 646671 w 733384"/>
              <a:gd name="connsiteY41"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95769 w 733384"/>
              <a:gd name="connsiteY17" fmla="*/ 712904 h 1245762"/>
              <a:gd name="connsiteX18" fmla="*/ 328861 w 733384"/>
              <a:gd name="connsiteY18" fmla="*/ 724055 h 1245762"/>
              <a:gd name="connsiteX19" fmla="*/ 306559 w 733384"/>
              <a:gd name="connsiteY19" fmla="*/ 757508 h 1245762"/>
              <a:gd name="connsiteX20" fmla="*/ 284256 w 733384"/>
              <a:gd name="connsiteY20" fmla="*/ 824416 h 1245762"/>
              <a:gd name="connsiteX21" fmla="*/ 206198 w 733384"/>
              <a:gd name="connsiteY21" fmla="*/ 1036289 h 1245762"/>
              <a:gd name="connsiteX22" fmla="*/ 161593 w 733384"/>
              <a:gd name="connsiteY22" fmla="*/ 1047440 h 1245762"/>
              <a:gd name="connsiteX23" fmla="*/ 139291 w 733384"/>
              <a:gd name="connsiteY23" fmla="*/ 1069743 h 1245762"/>
              <a:gd name="connsiteX24" fmla="*/ 150442 w 733384"/>
              <a:gd name="connsiteY24" fmla="*/ 1103196 h 1245762"/>
              <a:gd name="connsiteX25" fmla="*/ 183895 w 733384"/>
              <a:gd name="connsiteY25" fmla="*/ 1125499 h 1245762"/>
              <a:gd name="connsiteX26" fmla="*/ 295408 w 733384"/>
              <a:gd name="connsiteY26" fmla="*/ 1147801 h 1245762"/>
              <a:gd name="connsiteX27" fmla="*/ 317710 w 733384"/>
              <a:gd name="connsiteY27" fmla="*/ 1170104 h 1245762"/>
              <a:gd name="connsiteX28" fmla="*/ 406920 w 733384"/>
              <a:gd name="connsiteY28" fmla="*/ 1237011 h 1245762"/>
              <a:gd name="connsiteX29" fmla="*/ 496130 w 733384"/>
              <a:gd name="connsiteY29" fmla="*/ 1203557 h 1245762"/>
              <a:gd name="connsiteX30" fmla="*/ 507281 w 733384"/>
              <a:gd name="connsiteY30" fmla="*/ 1125499 h 1245762"/>
              <a:gd name="connsiteX31" fmla="*/ 551886 w 733384"/>
              <a:gd name="connsiteY31" fmla="*/ 1080894 h 1245762"/>
              <a:gd name="connsiteX32" fmla="*/ 570470 w 733384"/>
              <a:gd name="connsiteY32" fmla="*/ 1067884 h 1245762"/>
              <a:gd name="connsiteX33" fmla="*/ 646670 w 733384"/>
              <a:gd name="connsiteY33" fmla="*/ 991684 h 1245762"/>
              <a:gd name="connsiteX34" fmla="*/ 722870 w 733384"/>
              <a:gd name="connsiteY34" fmla="*/ 839284 h 1245762"/>
              <a:gd name="connsiteX35" fmla="*/ 722870 w 733384"/>
              <a:gd name="connsiteY35" fmla="*/ 763084 h 1245762"/>
              <a:gd name="connsiteX36" fmla="*/ 722871 w 733384"/>
              <a:gd name="connsiteY36" fmla="*/ 610684 h 1245762"/>
              <a:gd name="connsiteX37" fmla="*/ 722871 w 733384"/>
              <a:gd name="connsiteY37" fmla="*/ 534484 h 1245762"/>
              <a:gd name="connsiteX38" fmla="*/ 685700 w 733384"/>
              <a:gd name="connsiteY38" fmla="*/ 400669 h 1245762"/>
              <a:gd name="connsiteX39" fmla="*/ 652247 w 733384"/>
              <a:gd name="connsiteY39" fmla="*/ 289157 h 1245762"/>
              <a:gd name="connsiteX40" fmla="*/ 641095 w 733384"/>
              <a:gd name="connsiteY40" fmla="*/ 244552 h 1245762"/>
              <a:gd name="connsiteX41" fmla="*/ 646671 w 733384"/>
              <a:gd name="connsiteY41"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95769 w 733384"/>
              <a:gd name="connsiteY17" fmla="*/ 712904 h 1245762"/>
              <a:gd name="connsiteX18" fmla="*/ 328861 w 733384"/>
              <a:gd name="connsiteY18" fmla="*/ 724055 h 1245762"/>
              <a:gd name="connsiteX19" fmla="*/ 306559 w 733384"/>
              <a:gd name="connsiteY19" fmla="*/ 757508 h 1245762"/>
              <a:gd name="connsiteX20" fmla="*/ 284256 w 733384"/>
              <a:gd name="connsiteY20" fmla="*/ 824416 h 1245762"/>
              <a:gd name="connsiteX21" fmla="*/ 206198 w 733384"/>
              <a:gd name="connsiteY21" fmla="*/ 1036289 h 1245762"/>
              <a:gd name="connsiteX22" fmla="*/ 161593 w 733384"/>
              <a:gd name="connsiteY22" fmla="*/ 1047440 h 1245762"/>
              <a:gd name="connsiteX23" fmla="*/ 139291 w 733384"/>
              <a:gd name="connsiteY23" fmla="*/ 1069743 h 1245762"/>
              <a:gd name="connsiteX24" fmla="*/ 150442 w 733384"/>
              <a:gd name="connsiteY24" fmla="*/ 1103196 h 1245762"/>
              <a:gd name="connsiteX25" fmla="*/ 183895 w 733384"/>
              <a:gd name="connsiteY25" fmla="*/ 1125499 h 1245762"/>
              <a:gd name="connsiteX26" fmla="*/ 295408 w 733384"/>
              <a:gd name="connsiteY26" fmla="*/ 1147801 h 1245762"/>
              <a:gd name="connsiteX27" fmla="*/ 317710 w 733384"/>
              <a:gd name="connsiteY27" fmla="*/ 1170104 h 1245762"/>
              <a:gd name="connsiteX28" fmla="*/ 406920 w 733384"/>
              <a:gd name="connsiteY28" fmla="*/ 1237011 h 1245762"/>
              <a:gd name="connsiteX29" fmla="*/ 496130 w 733384"/>
              <a:gd name="connsiteY29" fmla="*/ 1203557 h 1245762"/>
              <a:gd name="connsiteX30" fmla="*/ 570470 w 733384"/>
              <a:gd name="connsiteY30" fmla="*/ 1144084 h 1245762"/>
              <a:gd name="connsiteX31" fmla="*/ 551886 w 733384"/>
              <a:gd name="connsiteY31" fmla="*/ 1080894 h 1245762"/>
              <a:gd name="connsiteX32" fmla="*/ 570470 w 733384"/>
              <a:gd name="connsiteY32" fmla="*/ 1067884 h 1245762"/>
              <a:gd name="connsiteX33" fmla="*/ 646670 w 733384"/>
              <a:gd name="connsiteY33" fmla="*/ 991684 h 1245762"/>
              <a:gd name="connsiteX34" fmla="*/ 722870 w 733384"/>
              <a:gd name="connsiteY34" fmla="*/ 839284 h 1245762"/>
              <a:gd name="connsiteX35" fmla="*/ 722870 w 733384"/>
              <a:gd name="connsiteY35" fmla="*/ 763084 h 1245762"/>
              <a:gd name="connsiteX36" fmla="*/ 722871 w 733384"/>
              <a:gd name="connsiteY36" fmla="*/ 610684 h 1245762"/>
              <a:gd name="connsiteX37" fmla="*/ 722871 w 733384"/>
              <a:gd name="connsiteY37" fmla="*/ 534484 h 1245762"/>
              <a:gd name="connsiteX38" fmla="*/ 685700 w 733384"/>
              <a:gd name="connsiteY38" fmla="*/ 400669 h 1245762"/>
              <a:gd name="connsiteX39" fmla="*/ 652247 w 733384"/>
              <a:gd name="connsiteY39" fmla="*/ 289157 h 1245762"/>
              <a:gd name="connsiteX40" fmla="*/ 641095 w 733384"/>
              <a:gd name="connsiteY40" fmla="*/ 244552 h 1245762"/>
              <a:gd name="connsiteX41" fmla="*/ 646671 w 733384"/>
              <a:gd name="connsiteY41"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95769 w 733384"/>
              <a:gd name="connsiteY17" fmla="*/ 712904 h 1245762"/>
              <a:gd name="connsiteX18" fmla="*/ 328861 w 733384"/>
              <a:gd name="connsiteY18" fmla="*/ 724055 h 1245762"/>
              <a:gd name="connsiteX19" fmla="*/ 306559 w 733384"/>
              <a:gd name="connsiteY19" fmla="*/ 757508 h 1245762"/>
              <a:gd name="connsiteX20" fmla="*/ 284256 w 733384"/>
              <a:gd name="connsiteY20" fmla="*/ 824416 h 1245762"/>
              <a:gd name="connsiteX21" fmla="*/ 206198 w 733384"/>
              <a:gd name="connsiteY21" fmla="*/ 1036289 h 1245762"/>
              <a:gd name="connsiteX22" fmla="*/ 161593 w 733384"/>
              <a:gd name="connsiteY22" fmla="*/ 1047440 h 1245762"/>
              <a:gd name="connsiteX23" fmla="*/ 139291 w 733384"/>
              <a:gd name="connsiteY23" fmla="*/ 1069743 h 1245762"/>
              <a:gd name="connsiteX24" fmla="*/ 150442 w 733384"/>
              <a:gd name="connsiteY24" fmla="*/ 1103196 h 1245762"/>
              <a:gd name="connsiteX25" fmla="*/ 183895 w 733384"/>
              <a:gd name="connsiteY25" fmla="*/ 1125499 h 1245762"/>
              <a:gd name="connsiteX26" fmla="*/ 295408 w 733384"/>
              <a:gd name="connsiteY26" fmla="*/ 1147801 h 1245762"/>
              <a:gd name="connsiteX27" fmla="*/ 317710 w 733384"/>
              <a:gd name="connsiteY27" fmla="*/ 1170104 h 1245762"/>
              <a:gd name="connsiteX28" fmla="*/ 406920 w 733384"/>
              <a:gd name="connsiteY28" fmla="*/ 1237011 h 1245762"/>
              <a:gd name="connsiteX29" fmla="*/ 496130 w 733384"/>
              <a:gd name="connsiteY29" fmla="*/ 1203557 h 1245762"/>
              <a:gd name="connsiteX30" fmla="*/ 570470 w 733384"/>
              <a:gd name="connsiteY30" fmla="*/ 1144084 h 1245762"/>
              <a:gd name="connsiteX31" fmla="*/ 551886 w 733384"/>
              <a:gd name="connsiteY31" fmla="*/ 1080894 h 1245762"/>
              <a:gd name="connsiteX32" fmla="*/ 570470 w 733384"/>
              <a:gd name="connsiteY32" fmla="*/ 1067884 h 1245762"/>
              <a:gd name="connsiteX33" fmla="*/ 646670 w 733384"/>
              <a:gd name="connsiteY33" fmla="*/ 991684 h 1245762"/>
              <a:gd name="connsiteX34" fmla="*/ 722870 w 733384"/>
              <a:gd name="connsiteY34" fmla="*/ 839284 h 1245762"/>
              <a:gd name="connsiteX35" fmla="*/ 722870 w 733384"/>
              <a:gd name="connsiteY35" fmla="*/ 763084 h 1245762"/>
              <a:gd name="connsiteX36" fmla="*/ 722871 w 733384"/>
              <a:gd name="connsiteY36" fmla="*/ 610684 h 1245762"/>
              <a:gd name="connsiteX37" fmla="*/ 722871 w 733384"/>
              <a:gd name="connsiteY37" fmla="*/ 534484 h 1245762"/>
              <a:gd name="connsiteX38" fmla="*/ 685700 w 733384"/>
              <a:gd name="connsiteY38" fmla="*/ 400669 h 1245762"/>
              <a:gd name="connsiteX39" fmla="*/ 652247 w 733384"/>
              <a:gd name="connsiteY39" fmla="*/ 289157 h 1245762"/>
              <a:gd name="connsiteX40" fmla="*/ 641095 w 733384"/>
              <a:gd name="connsiteY40" fmla="*/ 244552 h 1245762"/>
              <a:gd name="connsiteX41" fmla="*/ 646671 w 733384"/>
              <a:gd name="connsiteY41"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95769 w 733384"/>
              <a:gd name="connsiteY17" fmla="*/ 712904 h 1245762"/>
              <a:gd name="connsiteX18" fmla="*/ 328861 w 733384"/>
              <a:gd name="connsiteY18" fmla="*/ 724055 h 1245762"/>
              <a:gd name="connsiteX19" fmla="*/ 306559 w 733384"/>
              <a:gd name="connsiteY19" fmla="*/ 757508 h 1245762"/>
              <a:gd name="connsiteX20" fmla="*/ 284256 w 733384"/>
              <a:gd name="connsiteY20" fmla="*/ 824416 h 1245762"/>
              <a:gd name="connsiteX21" fmla="*/ 206198 w 733384"/>
              <a:gd name="connsiteY21" fmla="*/ 1036289 h 1245762"/>
              <a:gd name="connsiteX22" fmla="*/ 161593 w 733384"/>
              <a:gd name="connsiteY22" fmla="*/ 1047440 h 1245762"/>
              <a:gd name="connsiteX23" fmla="*/ 139291 w 733384"/>
              <a:gd name="connsiteY23" fmla="*/ 1069743 h 1245762"/>
              <a:gd name="connsiteX24" fmla="*/ 150442 w 733384"/>
              <a:gd name="connsiteY24" fmla="*/ 1103196 h 1245762"/>
              <a:gd name="connsiteX25" fmla="*/ 183895 w 733384"/>
              <a:gd name="connsiteY25" fmla="*/ 1125499 h 1245762"/>
              <a:gd name="connsiteX26" fmla="*/ 295408 w 733384"/>
              <a:gd name="connsiteY26" fmla="*/ 1147801 h 1245762"/>
              <a:gd name="connsiteX27" fmla="*/ 317710 w 733384"/>
              <a:gd name="connsiteY27" fmla="*/ 1170104 h 1245762"/>
              <a:gd name="connsiteX28" fmla="*/ 406920 w 733384"/>
              <a:gd name="connsiteY28" fmla="*/ 1237011 h 1245762"/>
              <a:gd name="connsiteX29" fmla="*/ 496130 w 733384"/>
              <a:gd name="connsiteY29" fmla="*/ 1203557 h 1245762"/>
              <a:gd name="connsiteX30" fmla="*/ 570470 w 733384"/>
              <a:gd name="connsiteY30" fmla="*/ 1144084 h 1245762"/>
              <a:gd name="connsiteX31" fmla="*/ 551886 w 733384"/>
              <a:gd name="connsiteY31" fmla="*/ 1080894 h 1245762"/>
              <a:gd name="connsiteX32" fmla="*/ 646670 w 733384"/>
              <a:gd name="connsiteY32" fmla="*/ 1067884 h 1245762"/>
              <a:gd name="connsiteX33" fmla="*/ 646670 w 733384"/>
              <a:gd name="connsiteY33" fmla="*/ 991684 h 1245762"/>
              <a:gd name="connsiteX34" fmla="*/ 722870 w 733384"/>
              <a:gd name="connsiteY34" fmla="*/ 839284 h 1245762"/>
              <a:gd name="connsiteX35" fmla="*/ 722870 w 733384"/>
              <a:gd name="connsiteY35" fmla="*/ 763084 h 1245762"/>
              <a:gd name="connsiteX36" fmla="*/ 722871 w 733384"/>
              <a:gd name="connsiteY36" fmla="*/ 610684 h 1245762"/>
              <a:gd name="connsiteX37" fmla="*/ 722871 w 733384"/>
              <a:gd name="connsiteY37" fmla="*/ 534484 h 1245762"/>
              <a:gd name="connsiteX38" fmla="*/ 685700 w 733384"/>
              <a:gd name="connsiteY38" fmla="*/ 400669 h 1245762"/>
              <a:gd name="connsiteX39" fmla="*/ 652247 w 733384"/>
              <a:gd name="connsiteY39" fmla="*/ 289157 h 1245762"/>
              <a:gd name="connsiteX40" fmla="*/ 641095 w 733384"/>
              <a:gd name="connsiteY40" fmla="*/ 244552 h 1245762"/>
              <a:gd name="connsiteX41" fmla="*/ 646671 w 733384"/>
              <a:gd name="connsiteY41"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95769 w 733384"/>
              <a:gd name="connsiteY17" fmla="*/ 712904 h 1245762"/>
              <a:gd name="connsiteX18" fmla="*/ 328861 w 733384"/>
              <a:gd name="connsiteY18" fmla="*/ 724055 h 1245762"/>
              <a:gd name="connsiteX19" fmla="*/ 306559 w 733384"/>
              <a:gd name="connsiteY19" fmla="*/ 757508 h 1245762"/>
              <a:gd name="connsiteX20" fmla="*/ 284256 w 733384"/>
              <a:gd name="connsiteY20" fmla="*/ 824416 h 1245762"/>
              <a:gd name="connsiteX21" fmla="*/ 206198 w 733384"/>
              <a:gd name="connsiteY21" fmla="*/ 1036289 h 1245762"/>
              <a:gd name="connsiteX22" fmla="*/ 161593 w 733384"/>
              <a:gd name="connsiteY22" fmla="*/ 1047440 h 1245762"/>
              <a:gd name="connsiteX23" fmla="*/ 139291 w 733384"/>
              <a:gd name="connsiteY23" fmla="*/ 1069743 h 1245762"/>
              <a:gd name="connsiteX24" fmla="*/ 150442 w 733384"/>
              <a:gd name="connsiteY24" fmla="*/ 1103196 h 1245762"/>
              <a:gd name="connsiteX25" fmla="*/ 183895 w 733384"/>
              <a:gd name="connsiteY25" fmla="*/ 1125499 h 1245762"/>
              <a:gd name="connsiteX26" fmla="*/ 295408 w 733384"/>
              <a:gd name="connsiteY26" fmla="*/ 1147801 h 1245762"/>
              <a:gd name="connsiteX27" fmla="*/ 317710 w 733384"/>
              <a:gd name="connsiteY27" fmla="*/ 1170104 h 1245762"/>
              <a:gd name="connsiteX28" fmla="*/ 406920 w 733384"/>
              <a:gd name="connsiteY28" fmla="*/ 1237011 h 1245762"/>
              <a:gd name="connsiteX29" fmla="*/ 496130 w 733384"/>
              <a:gd name="connsiteY29" fmla="*/ 1203557 h 1245762"/>
              <a:gd name="connsiteX30" fmla="*/ 570470 w 733384"/>
              <a:gd name="connsiteY30" fmla="*/ 1144084 h 1245762"/>
              <a:gd name="connsiteX31" fmla="*/ 646670 w 733384"/>
              <a:gd name="connsiteY31" fmla="*/ 1067884 h 1245762"/>
              <a:gd name="connsiteX32" fmla="*/ 646670 w 733384"/>
              <a:gd name="connsiteY32" fmla="*/ 991684 h 1245762"/>
              <a:gd name="connsiteX33" fmla="*/ 722870 w 733384"/>
              <a:gd name="connsiteY33" fmla="*/ 839284 h 1245762"/>
              <a:gd name="connsiteX34" fmla="*/ 722870 w 733384"/>
              <a:gd name="connsiteY34" fmla="*/ 763084 h 1245762"/>
              <a:gd name="connsiteX35" fmla="*/ 722871 w 733384"/>
              <a:gd name="connsiteY35" fmla="*/ 610684 h 1245762"/>
              <a:gd name="connsiteX36" fmla="*/ 722871 w 733384"/>
              <a:gd name="connsiteY36" fmla="*/ 534484 h 1245762"/>
              <a:gd name="connsiteX37" fmla="*/ 685700 w 733384"/>
              <a:gd name="connsiteY37" fmla="*/ 400669 h 1245762"/>
              <a:gd name="connsiteX38" fmla="*/ 652247 w 733384"/>
              <a:gd name="connsiteY38" fmla="*/ 289157 h 1245762"/>
              <a:gd name="connsiteX39" fmla="*/ 641095 w 733384"/>
              <a:gd name="connsiteY39" fmla="*/ 244552 h 1245762"/>
              <a:gd name="connsiteX40" fmla="*/ 646671 w 733384"/>
              <a:gd name="connsiteY40"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95769 w 733384"/>
              <a:gd name="connsiteY17" fmla="*/ 712904 h 1245762"/>
              <a:gd name="connsiteX18" fmla="*/ 328861 w 733384"/>
              <a:gd name="connsiteY18" fmla="*/ 724055 h 1245762"/>
              <a:gd name="connsiteX19" fmla="*/ 306559 w 733384"/>
              <a:gd name="connsiteY19" fmla="*/ 757508 h 1245762"/>
              <a:gd name="connsiteX20" fmla="*/ 284256 w 733384"/>
              <a:gd name="connsiteY20" fmla="*/ 824416 h 1245762"/>
              <a:gd name="connsiteX21" fmla="*/ 206198 w 733384"/>
              <a:gd name="connsiteY21" fmla="*/ 1036289 h 1245762"/>
              <a:gd name="connsiteX22" fmla="*/ 161593 w 733384"/>
              <a:gd name="connsiteY22" fmla="*/ 1047440 h 1245762"/>
              <a:gd name="connsiteX23" fmla="*/ 139291 w 733384"/>
              <a:gd name="connsiteY23" fmla="*/ 1069743 h 1245762"/>
              <a:gd name="connsiteX24" fmla="*/ 150442 w 733384"/>
              <a:gd name="connsiteY24" fmla="*/ 1103196 h 1245762"/>
              <a:gd name="connsiteX25" fmla="*/ 183895 w 733384"/>
              <a:gd name="connsiteY25" fmla="*/ 1125499 h 1245762"/>
              <a:gd name="connsiteX26" fmla="*/ 295408 w 733384"/>
              <a:gd name="connsiteY26" fmla="*/ 1147801 h 1245762"/>
              <a:gd name="connsiteX27" fmla="*/ 317710 w 733384"/>
              <a:gd name="connsiteY27" fmla="*/ 1170104 h 1245762"/>
              <a:gd name="connsiteX28" fmla="*/ 406920 w 733384"/>
              <a:gd name="connsiteY28" fmla="*/ 1237011 h 1245762"/>
              <a:gd name="connsiteX29" fmla="*/ 496130 w 733384"/>
              <a:gd name="connsiteY29" fmla="*/ 1203557 h 1245762"/>
              <a:gd name="connsiteX30" fmla="*/ 570470 w 733384"/>
              <a:gd name="connsiteY30" fmla="*/ 1144084 h 1245762"/>
              <a:gd name="connsiteX31" fmla="*/ 646670 w 733384"/>
              <a:gd name="connsiteY31" fmla="*/ 1067884 h 1245762"/>
              <a:gd name="connsiteX32" fmla="*/ 646670 w 733384"/>
              <a:gd name="connsiteY32" fmla="*/ 991684 h 1245762"/>
              <a:gd name="connsiteX33" fmla="*/ 722870 w 733384"/>
              <a:gd name="connsiteY33" fmla="*/ 839284 h 1245762"/>
              <a:gd name="connsiteX34" fmla="*/ 722870 w 733384"/>
              <a:gd name="connsiteY34" fmla="*/ 763084 h 1245762"/>
              <a:gd name="connsiteX35" fmla="*/ 722871 w 733384"/>
              <a:gd name="connsiteY35" fmla="*/ 610684 h 1245762"/>
              <a:gd name="connsiteX36" fmla="*/ 722871 w 733384"/>
              <a:gd name="connsiteY36" fmla="*/ 534484 h 1245762"/>
              <a:gd name="connsiteX37" fmla="*/ 685700 w 733384"/>
              <a:gd name="connsiteY37" fmla="*/ 400669 h 1245762"/>
              <a:gd name="connsiteX38" fmla="*/ 652247 w 733384"/>
              <a:gd name="connsiteY38" fmla="*/ 289157 h 1245762"/>
              <a:gd name="connsiteX39" fmla="*/ 641095 w 733384"/>
              <a:gd name="connsiteY39" fmla="*/ 244552 h 1245762"/>
              <a:gd name="connsiteX40" fmla="*/ 646671 w 733384"/>
              <a:gd name="connsiteY40"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95769 w 733384"/>
              <a:gd name="connsiteY17" fmla="*/ 712904 h 1245762"/>
              <a:gd name="connsiteX18" fmla="*/ 328861 w 733384"/>
              <a:gd name="connsiteY18" fmla="*/ 724055 h 1245762"/>
              <a:gd name="connsiteX19" fmla="*/ 306559 w 733384"/>
              <a:gd name="connsiteY19" fmla="*/ 757508 h 1245762"/>
              <a:gd name="connsiteX20" fmla="*/ 284256 w 733384"/>
              <a:gd name="connsiteY20" fmla="*/ 824416 h 1245762"/>
              <a:gd name="connsiteX21" fmla="*/ 206198 w 733384"/>
              <a:gd name="connsiteY21" fmla="*/ 1036289 h 1245762"/>
              <a:gd name="connsiteX22" fmla="*/ 161593 w 733384"/>
              <a:gd name="connsiteY22" fmla="*/ 1047440 h 1245762"/>
              <a:gd name="connsiteX23" fmla="*/ 139291 w 733384"/>
              <a:gd name="connsiteY23" fmla="*/ 1069743 h 1245762"/>
              <a:gd name="connsiteX24" fmla="*/ 150442 w 733384"/>
              <a:gd name="connsiteY24" fmla="*/ 1103196 h 1245762"/>
              <a:gd name="connsiteX25" fmla="*/ 183895 w 733384"/>
              <a:gd name="connsiteY25" fmla="*/ 1125499 h 1245762"/>
              <a:gd name="connsiteX26" fmla="*/ 295408 w 733384"/>
              <a:gd name="connsiteY26" fmla="*/ 1147801 h 1245762"/>
              <a:gd name="connsiteX27" fmla="*/ 317710 w 733384"/>
              <a:gd name="connsiteY27" fmla="*/ 1170104 h 1245762"/>
              <a:gd name="connsiteX28" fmla="*/ 406920 w 733384"/>
              <a:gd name="connsiteY28" fmla="*/ 1237011 h 1245762"/>
              <a:gd name="connsiteX29" fmla="*/ 496130 w 733384"/>
              <a:gd name="connsiteY29" fmla="*/ 1203557 h 1245762"/>
              <a:gd name="connsiteX30" fmla="*/ 570470 w 733384"/>
              <a:gd name="connsiteY30" fmla="*/ 1144084 h 1245762"/>
              <a:gd name="connsiteX31" fmla="*/ 646670 w 733384"/>
              <a:gd name="connsiteY31" fmla="*/ 1067884 h 1245762"/>
              <a:gd name="connsiteX32" fmla="*/ 646670 w 733384"/>
              <a:gd name="connsiteY32" fmla="*/ 991684 h 1245762"/>
              <a:gd name="connsiteX33" fmla="*/ 722870 w 733384"/>
              <a:gd name="connsiteY33" fmla="*/ 839284 h 1245762"/>
              <a:gd name="connsiteX34" fmla="*/ 722870 w 733384"/>
              <a:gd name="connsiteY34" fmla="*/ 763084 h 1245762"/>
              <a:gd name="connsiteX35" fmla="*/ 722871 w 733384"/>
              <a:gd name="connsiteY35" fmla="*/ 610684 h 1245762"/>
              <a:gd name="connsiteX36" fmla="*/ 722871 w 733384"/>
              <a:gd name="connsiteY36" fmla="*/ 534484 h 1245762"/>
              <a:gd name="connsiteX37" fmla="*/ 685700 w 733384"/>
              <a:gd name="connsiteY37" fmla="*/ 400669 h 1245762"/>
              <a:gd name="connsiteX38" fmla="*/ 652247 w 733384"/>
              <a:gd name="connsiteY38" fmla="*/ 289157 h 1245762"/>
              <a:gd name="connsiteX39" fmla="*/ 641095 w 733384"/>
              <a:gd name="connsiteY39" fmla="*/ 244552 h 1245762"/>
              <a:gd name="connsiteX40" fmla="*/ 646671 w 733384"/>
              <a:gd name="connsiteY40"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95769 w 733384"/>
              <a:gd name="connsiteY17" fmla="*/ 712904 h 1245762"/>
              <a:gd name="connsiteX18" fmla="*/ 328861 w 733384"/>
              <a:gd name="connsiteY18" fmla="*/ 724055 h 1245762"/>
              <a:gd name="connsiteX19" fmla="*/ 306559 w 733384"/>
              <a:gd name="connsiteY19" fmla="*/ 757508 h 1245762"/>
              <a:gd name="connsiteX20" fmla="*/ 284256 w 733384"/>
              <a:gd name="connsiteY20" fmla="*/ 824416 h 1245762"/>
              <a:gd name="connsiteX21" fmla="*/ 206198 w 733384"/>
              <a:gd name="connsiteY21" fmla="*/ 1036289 h 1245762"/>
              <a:gd name="connsiteX22" fmla="*/ 161593 w 733384"/>
              <a:gd name="connsiteY22" fmla="*/ 1047440 h 1245762"/>
              <a:gd name="connsiteX23" fmla="*/ 139291 w 733384"/>
              <a:gd name="connsiteY23" fmla="*/ 1069743 h 1245762"/>
              <a:gd name="connsiteX24" fmla="*/ 150442 w 733384"/>
              <a:gd name="connsiteY24" fmla="*/ 1103196 h 1245762"/>
              <a:gd name="connsiteX25" fmla="*/ 183895 w 733384"/>
              <a:gd name="connsiteY25" fmla="*/ 1125499 h 1245762"/>
              <a:gd name="connsiteX26" fmla="*/ 295408 w 733384"/>
              <a:gd name="connsiteY26" fmla="*/ 1147801 h 1245762"/>
              <a:gd name="connsiteX27" fmla="*/ 317710 w 733384"/>
              <a:gd name="connsiteY27" fmla="*/ 1170104 h 1245762"/>
              <a:gd name="connsiteX28" fmla="*/ 406920 w 733384"/>
              <a:gd name="connsiteY28" fmla="*/ 1237011 h 1245762"/>
              <a:gd name="connsiteX29" fmla="*/ 496130 w 733384"/>
              <a:gd name="connsiteY29" fmla="*/ 1203557 h 1245762"/>
              <a:gd name="connsiteX30" fmla="*/ 570470 w 733384"/>
              <a:gd name="connsiteY30" fmla="*/ 1144084 h 1245762"/>
              <a:gd name="connsiteX31" fmla="*/ 570470 w 733384"/>
              <a:gd name="connsiteY31" fmla="*/ 1067884 h 1245762"/>
              <a:gd name="connsiteX32" fmla="*/ 646670 w 733384"/>
              <a:gd name="connsiteY32" fmla="*/ 991684 h 1245762"/>
              <a:gd name="connsiteX33" fmla="*/ 722870 w 733384"/>
              <a:gd name="connsiteY33" fmla="*/ 839284 h 1245762"/>
              <a:gd name="connsiteX34" fmla="*/ 722870 w 733384"/>
              <a:gd name="connsiteY34" fmla="*/ 763084 h 1245762"/>
              <a:gd name="connsiteX35" fmla="*/ 722871 w 733384"/>
              <a:gd name="connsiteY35" fmla="*/ 610684 h 1245762"/>
              <a:gd name="connsiteX36" fmla="*/ 722871 w 733384"/>
              <a:gd name="connsiteY36" fmla="*/ 534484 h 1245762"/>
              <a:gd name="connsiteX37" fmla="*/ 685700 w 733384"/>
              <a:gd name="connsiteY37" fmla="*/ 400669 h 1245762"/>
              <a:gd name="connsiteX38" fmla="*/ 652247 w 733384"/>
              <a:gd name="connsiteY38" fmla="*/ 289157 h 1245762"/>
              <a:gd name="connsiteX39" fmla="*/ 641095 w 733384"/>
              <a:gd name="connsiteY39" fmla="*/ 244552 h 1245762"/>
              <a:gd name="connsiteX40" fmla="*/ 646671 w 733384"/>
              <a:gd name="connsiteY40"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95769 w 733384"/>
              <a:gd name="connsiteY17" fmla="*/ 712904 h 1245762"/>
              <a:gd name="connsiteX18" fmla="*/ 328861 w 733384"/>
              <a:gd name="connsiteY18" fmla="*/ 724055 h 1245762"/>
              <a:gd name="connsiteX19" fmla="*/ 306559 w 733384"/>
              <a:gd name="connsiteY19" fmla="*/ 757508 h 1245762"/>
              <a:gd name="connsiteX20" fmla="*/ 284256 w 733384"/>
              <a:gd name="connsiteY20" fmla="*/ 824416 h 1245762"/>
              <a:gd name="connsiteX21" fmla="*/ 206198 w 733384"/>
              <a:gd name="connsiteY21" fmla="*/ 1036289 h 1245762"/>
              <a:gd name="connsiteX22" fmla="*/ 161593 w 733384"/>
              <a:gd name="connsiteY22" fmla="*/ 1047440 h 1245762"/>
              <a:gd name="connsiteX23" fmla="*/ 139291 w 733384"/>
              <a:gd name="connsiteY23" fmla="*/ 1069743 h 1245762"/>
              <a:gd name="connsiteX24" fmla="*/ 150442 w 733384"/>
              <a:gd name="connsiteY24" fmla="*/ 1103196 h 1245762"/>
              <a:gd name="connsiteX25" fmla="*/ 183895 w 733384"/>
              <a:gd name="connsiteY25" fmla="*/ 1125499 h 1245762"/>
              <a:gd name="connsiteX26" fmla="*/ 295408 w 733384"/>
              <a:gd name="connsiteY26" fmla="*/ 1147801 h 1245762"/>
              <a:gd name="connsiteX27" fmla="*/ 317710 w 733384"/>
              <a:gd name="connsiteY27" fmla="*/ 1170104 h 1245762"/>
              <a:gd name="connsiteX28" fmla="*/ 406920 w 733384"/>
              <a:gd name="connsiteY28" fmla="*/ 1237011 h 1245762"/>
              <a:gd name="connsiteX29" fmla="*/ 496130 w 733384"/>
              <a:gd name="connsiteY29" fmla="*/ 1203557 h 1245762"/>
              <a:gd name="connsiteX30" fmla="*/ 570470 w 733384"/>
              <a:gd name="connsiteY30" fmla="*/ 1144084 h 1245762"/>
              <a:gd name="connsiteX31" fmla="*/ 570470 w 733384"/>
              <a:gd name="connsiteY31" fmla="*/ 1067884 h 1245762"/>
              <a:gd name="connsiteX32" fmla="*/ 646670 w 733384"/>
              <a:gd name="connsiteY32" fmla="*/ 991684 h 1245762"/>
              <a:gd name="connsiteX33" fmla="*/ 722870 w 733384"/>
              <a:gd name="connsiteY33" fmla="*/ 839284 h 1245762"/>
              <a:gd name="connsiteX34" fmla="*/ 722870 w 733384"/>
              <a:gd name="connsiteY34" fmla="*/ 763084 h 1245762"/>
              <a:gd name="connsiteX35" fmla="*/ 722871 w 733384"/>
              <a:gd name="connsiteY35" fmla="*/ 610684 h 1245762"/>
              <a:gd name="connsiteX36" fmla="*/ 722871 w 733384"/>
              <a:gd name="connsiteY36" fmla="*/ 534484 h 1245762"/>
              <a:gd name="connsiteX37" fmla="*/ 685700 w 733384"/>
              <a:gd name="connsiteY37" fmla="*/ 400669 h 1245762"/>
              <a:gd name="connsiteX38" fmla="*/ 652247 w 733384"/>
              <a:gd name="connsiteY38" fmla="*/ 289157 h 1245762"/>
              <a:gd name="connsiteX39" fmla="*/ 641095 w 733384"/>
              <a:gd name="connsiteY39" fmla="*/ 244552 h 1245762"/>
              <a:gd name="connsiteX40" fmla="*/ 646671 w 733384"/>
              <a:gd name="connsiteY40"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95769 w 733384"/>
              <a:gd name="connsiteY17" fmla="*/ 712904 h 1245762"/>
              <a:gd name="connsiteX18" fmla="*/ 328861 w 733384"/>
              <a:gd name="connsiteY18" fmla="*/ 724055 h 1245762"/>
              <a:gd name="connsiteX19" fmla="*/ 306559 w 733384"/>
              <a:gd name="connsiteY19" fmla="*/ 757508 h 1245762"/>
              <a:gd name="connsiteX20" fmla="*/ 341870 w 733384"/>
              <a:gd name="connsiteY20" fmla="*/ 839284 h 1245762"/>
              <a:gd name="connsiteX21" fmla="*/ 206198 w 733384"/>
              <a:gd name="connsiteY21" fmla="*/ 1036289 h 1245762"/>
              <a:gd name="connsiteX22" fmla="*/ 161593 w 733384"/>
              <a:gd name="connsiteY22" fmla="*/ 1047440 h 1245762"/>
              <a:gd name="connsiteX23" fmla="*/ 139291 w 733384"/>
              <a:gd name="connsiteY23" fmla="*/ 1069743 h 1245762"/>
              <a:gd name="connsiteX24" fmla="*/ 150442 w 733384"/>
              <a:gd name="connsiteY24" fmla="*/ 1103196 h 1245762"/>
              <a:gd name="connsiteX25" fmla="*/ 183895 w 733384"/>
              <a:gd name="connsiteY25" fmla="*/ 1125499 h 1245762"/>
              <a:gd name="connsiteX26" fmla="*/ 295408 w 733384"/>
              <a:gd name="connsiteY26" fmla="*/ 1147801 h 1245762"/>
              <a:gd name="connsiteX27" fmla="*/ 317710 w 733384"/>
              <a:gd name="connsiteY27" fmla="*/ 1170104 h 1245762"/>
              <a:gd name="connsiteX28" fmla="*/ 406920 w 733384"/>
              <a:gd name="connsiteY28" fmla="*/ 1237011 h 1245762"/>
              <a:gd name="connsiteX29" fmla="*/ 496130 w 733384"/>
              <a:gd name="connsiteY29" fmla="*/ 1203557 h 1245762"/>
              <a:gd name="connsiteX30" fmla="*/ 570470 w 733384"/>
              <a:gd name="connsiteY30" fmla="*/ 1144084 h 1245762"/>
              <a:gd name="connsiteX31" fmla="*/ 570470 w 733384"/>
              <a:gd name="connsiteY31" fmla="*/ 1067884 h 1245762"/>
              <a:gd name="connsiteX32" fmla="*/ 646670 w 733384"/>
              <a:gd name="connsiteY32" fmla="*/ 991684 h 1245762"/>
              <a:gd name="connsiteX33" fmla="*/ 722870 w 733384"/>
              <a:gd name="connsiteY33" fmla="*/ 839284 h 1245762"/>
              <a:gd name="connsiteX34" fmla="*/ 722870 w 733384"/>
              <a:gd name="connsiteY34" fmla="*/ 763084 h 1245762"/>
              <a:gd name="connsiteX35" fmla="*/ 722871 w 733384"/>
              <a:gd name="connsiteY35" fmla="*/ 610684 h 1245762"/>
              <a:gd name="connsiteX36" fmla="*/ 722871 w 733384"/>
              <a:gd name="connsiteY36" fmla="*/ 534484 h 1245762"/>
              <a:gd name="connsiteX37" fmla="*/ 685700 w 733384"/>
              <a:gd name="connsiteY37" fmla="*/ 400669 h 1245762"/>
              <a:gd name="connsiteX38" fmla="*/ 652247 w 733384"/>
              <a:gd name="connsiteY38" fmla="*/ 289157 h 1245762"/>
              <a:gd name="connsiteX39" fmla="*/ 641095 w 733384"/>
              <a:gd name="connsiteY39" fmla="*/ 244552 h 1245762"/>
              <a:gd name="connsiteX40" fmla="*/ 646671 w 733384"/>
              <a:gd name="connsiteY40"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95769 w 733384"/>
              <a:gd name="connsiteY17" fmla="*/ 712904 h 1245762"/>
              <a:gd name="connsiteX18" fmla="*/ 328861 w 733384"/>
              <a:gd name="connsiteY18" fmla="*/ 724055 h 1245762"/>
              <a:gd name="connsiteX19" fmla="*/ 306559 w 733384"/>
              <a:gd name="connsiteY19" fmla="*/ 757508 h 1245762"/>
              <a:gd name="connsiteX20" fmla="*/ 341870 w 733384"/>
              <a:gd name="connsiteY20" fmla="*/ 915484 h 1245762"/>
              <a:gd name="connsiteX21" fmla="*/ 206198 w 733384"/>
              <a:gd name="connsiteY21" fmla="*/ 1036289 h 1245762"/>
              <a:gd name="connsiteX22" fmla="*/ 161593 w 733384"/>
              <a:gd name="connsiteY22" fmla="*/ 1047440 h 1245762"/>
              <a:gd name="connsiteX23" fmla="*/ 139291 w 733384"/>
              <a:gd name="connsiteY23" fmla="*/ 1069743 h 1245762"/>
              <a:gd name="connsiteX24" fmla="*/ 150442 w 733384"/>
              <a:gd name="connsiteY24" fmla="*/ 1103196 h 1245762"/>
              <a:gd name="connsiteX25" fmla="*/ 183895 w 733384"/>
              <a:gd name="connsiteY25" fmla="*/ 1125499 h 1245762"/>
              <a:gd name="connsiteX26" fmla="*/ 295408 w 733384"/>
              <a:gd name="connsiteY26" fmla="*/ 1147801 h 1245762"/>
              <a:gd name="connsiteX27" fmla="*/ 317710 w 733384"/>
              <a:gd name="connsiteY27" fmla="*/ 1170104 h 1245762"/>
              <a:gd name="connsiteX28" fmla="*/ 406920 w 733384"/>
              <a:gd name="connsiteY28" fmla="*/ 1237011 h 1245762"/>
              <a:gd name="connsiteX29" fmla="*/ 496130 w 733384"/>
              <a:gd name="connsiteY29" fmla="*/ 1203557 h 1245762"/>
              <a:gd name="connsiteX30" fmla="*/ 570470 w 733384"/>
              <a:gd name="connsiteY30" fmla="*/ 1144084 h 1245762"/>
              <a:gd name="connsiteX31" fmla="*/ 570470 w 733384"/>
              <a:gd name="connsiteY31" fmla="*/ 1067884 h 1245762"/>
              <a:gd name="connsiteX32" fmla="*/ 646670 w 733384"/>
              <a:gd name="connsiteY32" fmla="*/ 991684 h 1245762"/>
              <a:gd name="connsiteX33" fmla="*/ 722870 w 733384"/>
              <a:gd name="connsiteY33" fmla="*/ 839284 h 1245762"/>
              <a:gd name="connsiteX34" fmla="*/ 722870 w 733384"/>
              <a:gd name="connsiteY34" fmla="*/ 763084 h 1245762"/>
              <a:gd name="connsiteX35" fmla="*/ 722871 w 733384"/>
              <a:gd name="connsiteY35" fmla="*/ 610684 h 1245762"/>
              <a:gd name="connsiteX36" fmla="*/ 722871 w 733384"/>
              <a:gd name="connsiteY36" fmla="*/ 534484 h 1245762"/>
              <a:gd name="connsiteX37" fmla="*/ 685700 w 733384"/>
              <a:gd name="connsiteY37" fmla="*/ 400669 h 1245762"/>
              <a:gd name="connsiteX38" fmla="*/ 652247 w 733384"/>
              <a:gd name="connsiteY38" fmla="*/ 289157 h 1245762"/>
              <a:gd name="connsiteX39" fmla="*/ 641095 w 733384"/>
              <a:gd name="connsiteY39" fmla="*/ 244552 h 1245762"/>
              <a:gd name="connsiteX40" fmla="*/ 646671 w 733384"/>
              <a:gd name="connsiteY40"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95769 w 733384"/>
              <a:gd name="connsiteY17" fmla="*/ 712904 h 1245762"/>
              <a:gd name="connsiteX18" fmla="*/ 328861 w 733384"/>
              <a:gd name="connsiteY18" fmla="*/ 724055 h 1245762"/>
              <a:gd name="connsiteX19" fmla="*/ 306559 w 733384"/>
              <a:gd name="connsiteY19" fmla="*/ 757508 h 1245762"/>
              <a:gd name="connsiteX20" fmla="*/ 341870 w 733384"/>
              <a:gd name="connsiteY20" fmla="*/ 915484 h 1245762"/>
              <a:gd name="connsiteX21" fmla="*/ 206198 w 733384"/>
              <a:gd name="connsiteY21" fmla="*/ 1036289 h 1245762"/>
              <a:gd name="connsiteX22" fmla="*/ 161593 w 733384"/>
              <a:gd name="connsiteY22" fmla="*/ 1047440 h 1245762"/>
              <a:gd name="connsiteX23" fmla="*/ 139291 w 733384"/>
              <a:gd name="connsiteY23" fmla="*/ 1069743 h 1245762"/>
              <a:gd name="connsiteX24" fmla="*/ 150442 w 733384"/>
              <a:gd name="connsiteY24" fmla="*/ 1103196 h 1245762"/>
              <a:gd name="connsiteX25" fmla="*/ 183895 w 733384"/>
              <a:gd name="connsiteY25" fmla="*/ 1125499 h 1245762"/>
              <a:gd name="connsiteX26" fmla="*/ 295408 w 733384"/>
              <a:gd name="connsiteY26" fmla="*/ 1147801 h 1245762"/>
              <a:gd name="connsiteX27" fmla="*/ 317710 w 733384"/>
              <a:gd name="connsiteY27" fmla="*/ 1170104 h 1245762"/>
              <a:gd name="connsiteX28" fmla="*/ 406920 w 733384"/>
              <a:gd name="connsiteY28" fmla="*/ 1237011 h 1245762"/>
              <a:gd name="connsiteX29" fmla="*/ 496130 w 733384"/>
              <a:gd name="connsiteY29" fmla="*/ 1203557 h 1245762"/>
              <a:gd name="connsiteX30" fmla="*/ 570470 w 733384"/>
              <a:gd name="connsiteY30" fmla="*/ 1144084 h 1245762"/>
              <a:gd name="connsiteX31" fmla="*/ 570470 w 733384"/>
              <a:gd name="connsiteY31" fmla="*/ 1067884 h 1245762"/>
              <a:gd name="connsiteX32" fmla="*/ 646670 w 733384"/>
              <a:gd name="connsiteY32" fmla="*/ 991684 h 1245762"/>
              <a:gd name="connsiteX33" fmla="*/ 722870 w 733384"/>
              <a:gd name="connsiteY33" fmla="*/ 839284 h 1245762"/>
              <a:gd name="connsiteX34" fmla="*/ 722870 w 733384"/>
              <a:gd name="connsiteY34" fmla="*/ 763084 h 1245762"/>
              <a:gd name="connsiteX35" fmla="*/ 722871 w 733384"/>
              <a:gd name="connsiteY35" fmla="*/ 610684 h 1245762"/>
              <a:gd name="connsiteX36" fmla="*/ 722871 w 733384"/>
              <a:gd name="connsiteY36" fmla="*/ 534484 h 1245762"/>
              <a:gd name="connsiteX37" fmla="*/ 685700 w 733384"/>
              <a:gd name="connsiteY37" fmla="*/ 400669 h 1245762"/>
              <a:gd name="connsiteX38" fmla="*/ 652247 w 733384"/>
              <a:gd name="connsiteY38" fmla="*/ 289157 h 1245762"/>
              <a:gd name="connsiteX39" fmla="*/ 641095 w 733384"/>
              <a:gd name="connsiteY39" fmla="*/ 244552 h 1245762"/>
              <a:gd name="connsiteX40" fmla="*/ 646671 w 733384"/>
              <a:gd name="connsiteY40"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95769 w 733384"/>
              <a:gd name="connsiteY17" fmla="*/ 712904 h 1245762"/>
              <a:gd name="connsiteX18" fmla="*/ 328861 w 733384"/>
              <a:gd name="connsiteY18" fmla="*/ 724055 h 1245762"/>
              <a:gd name="connsiteX19" fmla="*/ 306559 w 733384"/>
              <a:gd name="connsiteY19" fmla="*/ 757508 h 1245762"/>
              <a:gd name="connsiteX20" fmla="*/ 206198 w 733384"/>
              <a:gd name="connsiteY20" fmla="*/ 1036289 h 1245762"/>
              <a:gd name="connsiteX21" fmla="*/ 161593 w 733384"/>
              <a:gd name="connsiteY21" fmla="*/ 1047440 h 1245762"/>
              <a:gd name="connsiteX22" fmla="*/ 139291 w 733384"/>
              <a:gd name="connsiteY22" fmla="*/ 1069743 h 1245762"/>
              <a:gd name="connsiteX23" fmla="*/ 150442 w 733384"/>
              <a:gd name="connsiteY23" fmla="*/ 1103196 h 1245762"/>
              <a:gd name="connsiteX24" fmla="*/ 183895 w 733384"/>
              <a:gd name="connsiteY24" fmla="*/ 1125499 h 1245762"/>
              <a:gd name="connsiteX25" fmla="*/ 295408 w 733384"/>
              <a:gd name="connsiteY25" fmla="*/ 1147801 h 1245762"/>
              <a:gd name="connsiteX26" fmla="*/ 317710 w 733384"/>
              <a:gd name="connsiteY26" fmla="*/ 1170104 h 1245762"/>
              <a:gd name="connsiteX27" fmla="*/ 406920 w 733384"/>
              <a:gd name="connsiteY27" fmla="*/ 1237011 h 1245762"/>
              <a:gd name="connsiteX28" fmla="*/ 496130 w 733384"/>
              <a:gd name="connsiteY28" fmla="*/ 1203557 h 1245762"/>
              <a:gd name="connsiteX29" fmla="*/ 570470 w 733384"/>
              <a:gd name="connsiteY29" fmla="*/ 1144084 h 1245762"/>
              <a:gd name="connsiteX30" fmla="*/ 570470 w 733384"/>
              <a:gd name="connsiteY30" fmla="*/ 1067884 h 1245762"/>
              <a:gd name="connsiteX31" fmla="*/ 646670 w 733384"/>
              <a:gd name="connsiteY31" fmla="*/ 991684 h 1245762"/>
              <a:gd name="connsiteX32" fmla="*/ 722870 w 733384"/>
              <a:gd name="connsiteY32" fmla="*/ 839284 h 1245762"/>
              <a:gd name="connsiteX33" fmla="*/ 722870 w 733384"/>
              <a:gd name="connsiteY33" fmla="*/ 763084 h 1245762"/>
              <a:gd name="connsiteX34" fmla="*/ 722871 w 733384"/>
              <a:gd name="connsiteY34" fmla="*/ 610684 h 1245762"/>
              <a:gd name="connsiteX35" fmla="*/ 722871 w 733384"/>
              <a:gd name="connsiteY35" fmla="*/ 534484 h 1245762"/>
              <a:gd name="connsiteX36" fmla="*/ 685700 w 733384"/>
              <a:gd name="connsiteY36" fmla="*/ 400669 h 1245762"/>
              <a:gd name="connsiteX37" fmla="*/ 652247 w 733384"/>
              <a:gd name="connsiteY37" fmla="*/ 289157 h 1245762"/>
              <a:gd name="connsiteX38" fmla="*/ 641095 w 733384"/>
              <a:gd name="connsiteY38" fmla="*/ 244552 h 1245762"/>
              <a:gd name="connsiteX39" fmla="*/ 646671 w 733384"/>
              <a:gd name="connsiteY39"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95769 w 733384"/>
              <a:gd name="connsiteY17" fmla="*/ 712904 h 1245762"/>
              <a:gd name="connsiteX18" fmla="*/ 328861 w 733384"/>
              <a:gd name="connsiteY18" fmla="*/ 724055 h 1245762"/>
              <a:gd name="connsiteX19" fmla="*/ 341870 w 733384"/>
              <a:gd name="connsiteY19" fmla="*/ 915484 h 1245762"/>
              <a:gd name="connsiteX20" fmla="*/ 206198 w 733384"/>
              <a:gd name="connsiteY20" fmla="*/ 1036289 h 1245762"/>
              <a:gd name="connsiteX21" fmla="*/ 161593 w 733384"/>
              <a:gd name="connsiteY21" fmla="*/ 1047440 h 1245762"/>
              <a:gd name="connsiteX22" fmla="*/ 139291 w 733384"/>
              <a:gd name="connsiteY22" fmla="*/ 1069743 h 1245762"/>
              <a:gd name="connsiteX23" fmla="*/ 150442 w 733384"/>
              <a:gd name="connsiteY23" fmla="*/ 1103196 h 1245762"/>
              <a:gd name="connsiteX24" fmla="*/ 183895 w 733384"/>
              <a:gd name="connsiteY24" fmla="*/ 1125499 h 1245762"/>
              <a:gd name="connsiteX25" fmla="*/ 295408 w 733384"/>
              <a:gd name="connsiteY25" fmla="*/ 1147801 h 1245762"/>
              <a:gd name="connsiteX26" fmla="*/ 317710 w 733384"/>
              <a:gd name="connsiteY26" fmla="*/ 1170104 h 1245762"/>
              <a:gd name="connsiteX27" fmla="*/ 406920 w 733384"/>
              <a:gd name="connsiteY27" fmla="*/ 1237011 h 1245762"/>
              <a:gd name="connsiteX28" fmla="*/ 496130 w 733384"/>
              <a:gd name="connsiteY28" fmla="*/ 1203557 h 1245762"/>
              <a:gd name="connsiteX29" fmla="*/ 570470 w 733384"/>
              <a:gd name="connsiteY29" fmla="*/ 1144084 h 1245762"/>
              <a:gd name="connsiteX30" fmla="*/ 570470 w 733384"/>
              <a:gd name="connsiteY30" fmla="*/ 1067884 h 1245762"/>
              <a:gd name="connsiteX31" fmla="*/ 646670 w 733384"/>
              <a:gd name="connsiteY31" fmla="*/ 991684 h 1245762"/>
              <a:gd name="connsiteX32" fmla="*/ 722870 w 733384"/>
              <a:gd name="connsiteY32" fmla="*/ 839284 h 1245762"/>
              <a:gd name="connsiteX33" fmla="*/ 722870 w 733384"/>
              <a:gd name="connsiteY33" fmla="*/ 763084 h 1245762"/>
              <a:gd name="connsiteX34" fmla="*/ 722871 w 733384"/>
              <a:gd name="connsiteY34" fmla="*/ 610684 h 1245762"/>
              <a:gd name="connsiteX35" fmla="*/ 722871 w 733384"/>
              <a:gd name="connsiteY35" fmla="*/ 534484 h 1245762"/>
              <a:gd name="connsiteX36" fmla="*/ 685700 w 733384"/>
              <a:gd name="connsiteY36" fmla="*/ 400669 h 1245762"/>
              <a:gd name="connsiteX37" fmla="*/ 652247 w 733384"/>
              <a:gd name="connsiteY37" fmla="*/ 289157 h 1245762"/>
              <a:gd name="connsiteX38" fmla="*/ 641095 w 733384"/>
              <a:gd name="connsiteY38" fmla="*/ 244552 h 1245762"/>
              <a:gd name="connsiteX39" fmla="*/ 646671 w 733384"/>
              <a:gd name="connsiteY39"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95769 w 733384"/>
              <a:gd name="connsiteY17" fmla="*/ 712904 h 1245762"/>
              <a:gd name="connsiteX18" fmla="*/ 341870 w 733384"/>
              <a:gd name="connsiteY18" fmla="*/ 686884 h 1245762"/>
              <a:gd name="connsiteX19" fmla="*/ 341870 w 733384"/>
              <a:gd name="connsiteY19" fmla="*/ 915484 h 1245762"/>
              <a:gd name="connsiteX20" fmla="*/ 206198 w 733384"/>
              <a:gd name="connsiteY20" fmla="*/ 1036289 h 1245762"/>
              <a:gd name="connsiteX21" fmla="*/ 161593 w 733384"/>
              <a:gd name="connsiteY21" fmla="*/ 1047440 h 1245762"/>
              <a:gd name="connsiteX22" fmla="*/ 139291 w 733384"/>
              <a:gd name="connsiteY22" fmla="*/ 1069743 h 1245762"/>
              <a:gd name="connsiteX23" fmla="*/ 150442 w 733384"/>
              <a:gd name="connsiteY23" fmla="*/ 1103196 h 1245762"/>
              <a:gd name="connsiteX24" fmla="*/ 183895 w 733384"/>
              <a:gd name="connsiteY24" fmla="*/ 1125499 h 1245762"/>
              <a:gd name="connsiteX25" fmla="*/ 295408 w 733384"/>
              <a:gd name="connsiteY25" fmla="*/ 1147801 h 1245762"/>
              <a:gd name="connsiteX26" fmla="*/ 317710 w 733384"/>
              <a:gd name="connsiteY26" fmla="*/ 1170104 h 1245762"/>
              <a:gd name="connsiteX27" fmla="*/ 406920 w 733384"/>
              <a:gd name="connsiteY27" fmla="*/ 1237011 h 1245762"/>
              <a:gd name="connsiteX28" fmla="*/ 496130 w 733384"/>
              <a:gd name="connsiteY28" fmla="*/ 1203557 h 1245762"/>
              <a:gd name="connsiteX29" fmla="*/ 570470 w 733384"/>
              <a:gd name="connsiteY29" fmla="*/ 1144084 h 1245762"/>
              <a:gd name="connsiteX30" fmla="*/ 570470 w 733384"/>
              <a:gd name="connsiteY30" fmla="*/ 1067884 h 1245762"/>
              <a:gd name="connsiteX31" fmla="*/ 646670 w 733384"/>
              <a:gd name="connsiteY31" fmla="*/ 991684 h 1245762"/>
              <a:gd name="connsiteX32" fmla="*/ 722870 w 733384"/>
              <a:gd name="connsiteY32" fmla="*/ 839284 h 1245762"/>
              <a:gd name="connsiteX33" fmla="*/ 722870 w 733384"/>
              <a:gd name="connsiteY33" fmla="*/ 763084 h 1245762"/>
              <a:gd name="connsiteX34" fmla="*/ 722871 w 733384"/>
              <a:gd name="connsiteY34" fmla="*/ 610684 h 1245762"/>
              <a:gd name="connsiteX35" fmla="*/ 722871 w 733384"/>
              <a:gd name="connsiteY35" fmla="*/ 534484 h 1245762"/>
              <a:gd name="connsiteX36" fmla="*/ 685700 w 733384"/>
              <a:gd name="connsiteY36" fmla="*/ 400669 h 1245762"/>
              <a:gd name="connsiteX37" fmla="*/ 652247 w 733384"/>
              <a:gd name="connsiteY37" fmla="*/ 289157 h 1245762"/>
              <a:gd name="connsiteX38" fmla="*/ 641095 w 733384"/>
              <a:gd name="connsiteY38" fmla="*/ 244552 h 1245762"/>
              <a:gd name="connsiteX39" fmla="*/ 646671 w 733384"/>
              <a:gd name="connsiteY39"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95769 w 733384"/>
              <a:gd name="connsiteY17" fmla="*/ 712904 h 1245762"/>
              <a:gd name="connsiteX18" fmla="*/ 341870 w 733384"/>
              <a:gd name="connsiteY18" fmla="*/ 763084 h 1245762"/>
              <a:gd name="connsiteX19" fmla="*/ 341870 w 733384"/>
              <a:gd name="connsiteY19" fmla="*/ 915484 h 1245762"/>
              <a:gd name="connsiteX20" fmla="*/ 206198 w 733384"/>
              <a:gd name="connsiteY20" fmla="*/ 1036289 h 1245762"/>
              <a:gd name="connsiteX21" fmla="*/ 161593 w 733384"/>
              <a:gd name="connsiteY21" fmla="*/ 1047440 h 1245762"/>
              <a:gd name="connsiteX22" fmla="*/ 139291 w 733384"/>
              <a:gd name="connsiteY22" fmla="*/ 1069743 h 1245762"/>
              <a:gd name="connsiteX23" fmla="*/ 150442 w 733384"/>
              <a:gd name="connsiteY23" fmla="*/ 1103196 h 1245762"/>
              <a:gd name="connsiteX24" fmla="*/ 183895 w 733384"/>
              <a:gd name="connsiteY24" fmla="*/ 1125499 h 1245762"/>
              <a:gd name="connsiteX25" fmla="*/ 295408 w 733384"/>
              <a:gd name="connsiteY25" fmla="*/ 1147801 h 1245762"/>
              <a:gd name="connsiteX26" fmla="*/ 317710 w 733384"/>
              <a:gd name="connsiteY26" fmla="*/ 1170104 h 1245762"/>
              <a:gd name="connsiteX27" fmla="*/ 406920 w 733384"/>
              <a:gd name="connsiteY27" fmla="*/ 1237011 h 1245762"/>
              <a:gd name="connsiteX28" fmla="*/ 496130 w 733384"/>
              <a:gd name="connsiteY28" fmla="*/ 1203557 h 1245762"/>
              <a:gd name="connsiteX29" fmla="*/ 570470 w 733384"/>
              <a:gd name="connsiteY29" fmla="*/ 1144084 h 1245762"/>
              <a:gd name="connsiteX30" fmla="*/ 570470 w 733384"/>
              <a:gd name="connsiteY30" fmla="*/ 1067884 h 1245762"/>
              <a:gd name="connsiteX31" fmla="*/ 646670 w 733384"/>
              <a:gd name="connsiteY31" fmla="*/ 991684 h 1245762"/>
              <a:gd name="connsiteX32" fmla="*/ 722870 w 733384"/>
              <a:gd name="connsiteY32" fmla="*/ 839284 h 1245762"/>
              <a:gd name="connsiteX33" fmla="*/ 722870 w 733384"/>
              <a:gd name="connsiteY33" fmla="*/ 763084 h 1245762"/>
              <a:gd name="connsiteX34" fmla="*/ 722871 w 733384"/>
              <a:gd name="connsiteY34" fmla="*/ 610684 h 1245762"/>
              <a:gd name="connsiteX35" fmla="*/ 722871 w 733384"/>
              <a:gd name="connsiteY35" fmla="*/ 534484 h 1245762"/>
              <a:gd name="connsiteX36" fmla="*/ 685700 w 733384"/>
              <a:gd name="connsiteY36" fmla="*/ 400669 h 1245762"/>
              <a:gd name="connsiteX37" fmla="*/ 652247 w 733384"/>
              <a:gd name="connsiteY37" fmla="*/ 289157 h 1245762"/>
              <a:gd name="connsiteX38" fmla="*/ 641095 w 733384"/>
              <a:gd name="connsiteY38" fmla="*/ 244552 h 1245762"/>
              <a:gd name="connsiteX39" fmla="*/ 646671 w 733384"/>
              <a:gd name="connsiteY39"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1 w 733384"/>
              <a:gd name="connsiteY16" fmla="*/ 690601 h 1245762"/>
              <a:gd name="connsiteX17" fmla="*/ 341870 w 733384"/>
              <a:gd name="connsiteY17" fmla="*/ 686884 h 1245762"/>
              <a:gd name="connsiteX18" fmla="*/ 341870 w 733384"/>
              <a:gd name="connsiteY18" fmla="*/ 763084 h 1245762"/>
              <a:gd name="connsiteX19" fmla="*/ 341870 w 733384"/>
              <a:gd name="connsiteY19" fmla="*/ 915484 h 1245762"/>
              <a:gd name="connsiteX20" fmla="*/ 206198 w 733384"/>
              <a:gd name="connsiteY20" fmla="*/ 1036289 h 1245762"/>
              <a:gd name="connsiteX21" fmla="*/ 161593 w 733384"/>
              <a:gd name="connsiteY21" fmla="*/ 1047440 h 1245762"/>
              <a:gd name="connsiteX22" fmla="*/ 139291 w 733384"/>
              <a:gd name="connsiteY22" fmla="*/ 1069743 h 1245762"/>
              <a:gd name="connsiteX23" fmla="*/ 150442 w 733384"/>
              <a:gd name="connsiteY23" fmla="*/ 1103196 h 1245762"/>
              <a:gd name="connsiteX24" fmla="*/ 183895 w 733384"/>
              <a:gd name="connsiteY24" fmla="*/ 1125499 h 1245762"/>
              <a:gd name="connsiteX25" fmla="*/ 295408 w 733384"/>
              <a:gd name="connsiteY25" fmla="*/ 1147801 h 1245762"/>
              <a:gd name="connsiteX26" fmla="*/ 317710 w 733384"/>
              <a:gd name="connsiteY26" fmla="*/ 1170104 h 1245762"/>
              <a:gd name="connsiteX27" fmla="*/ 406920 w 733384"/>
              <a:gd name="connsiteY27" fmla="*/ 1237011 h 1245762"/>
              <a:gd name="connsiteX28" fmla="*/ 496130 w 733384"/>
              <a:gd name="connsiteY28" fmla="*/ 1203557 h 1245762"/>
              <a:gd name="connsiteX29" fmla="*/ 570470 w 733384"/>
              <a:gd name="connsiteY29" fmla="*/ 1144084 h 1245762"/>
              <a:gd name="connsiteX30" fmla="*/ 570470 w 733384"/>
              <a:gd name="connsiteY30" fmla="*/ 1067884 h 1245762"/>
              <a:gd name="connsiteX31" fmla="*/ 646670 w 733384"/>
              <a:gd name="connsiteY31" fmla="*/ 991684 h 1245762"/>
              <a:gd name="connsiteX32" fmla="*/ 722870 w 733384"/>
              <a:gd name="connsiteY32" fmla="*/ 839284 h 1245762"/>
              <a:gd name="connsiteX33" fmla="*/ 722870 w 733384"/>
              <a:gd name="connsiteY33" fmla="*/ 763084 h 1245762"/>
              <a:gd name="connsiteX34" fmla="*/ 722871 w 733384"/>
              <a:gd name="connsiteY34" fmla="*/ 610684 h 1245762"/>
              <a:gd name="connsiteX35" fmla="*/ 722871 w 733384"/>
              <a:gd name="connsiteY35" fmla="*/ 534484 h 1245762"/>
              <a:gd name="connsiteX36" fmla="*/ 685700 w 733384"/>
              <a:gd name="connsiteY36" fmla="*/ 400669 h 1245762"/>
              <a:gd name="connsiteX37" fmla="*/ 652247 w 733384"/>
              <a:gd name="connsiteY37" fmla="*/ 289157 h 1245762"/>
              <a:gd name="connsiteX38" fmla="*/ 641095 w 733384"/>
              <a:gd name="connsiteY38" fmla="*/ 244552 h 1245762"/>
              <a:gd name="connsiteX39" fmla="*/ 646671 w 733384"/>
              <a:gd name="connsiteY39"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06920 w 733384"/>
              <a:gd name="connsiteY15" fmla="*/ 467577 h 1245762"/>
              <a:gd name="connsiteX16" fmla="*/ 418070 w 733384"/>
              <a:gd name="connsiteY16" fmla="*/ 610684 h 1245762"/>
              <a:gd name="connsiteX17" fmla="*/ 341870 w 733384"/>
              <a:gd name="connsiteY17" fmla="*/ 686884 h 1245762"/>
              <a:gd name="connsiteX18" fmla="*/ 341870 w 733384"/>
              <a:gd name="connsiteY18" fmla="*/ 763084 h 1245762"/>
              <a:gd name="connsiteX19" fmla="*/ 341870 w 733384"/>
              <a:gd name="connsiteY19" fmla="*/ 915484 h 1245762"/>
              <a:gd name="connsiteX20" fmla="*/ 206198 w 733384"/>
              <a:gd name="connsiteY20" fmla="*/ 1036289 h 1245762"/>
              <a:gd name="connsiteX21" fmla="*/ 161593 w 733384"/>
              <a:gd name="connsiteY21" fmla="*/ 1047440 h 1245762"/>
              <a:gd name="connsiteX22" fmla="*/ 139291 w 733384"/>
              <a:gd name="connsiteY22" fmla="*/ 1069743 h 1245762"/>
              <a:gd name="connsiteX23" fmla="*/ 150442 w 733384"/>
              <a:gd name="connsiteY23" fmla="*/ 1103196 h 1245762"/>
              <a:gd name="connsiteX24" fmla="*/ 183895 w 733384"/>
              <a:gd name="connsiteY24" fmla="*/ 1125499 h 1245762"/>
              <a:gd name="connsiteX25" fmla="*/ 295408 w 733384"/>
              <a:gd name="connsiteY25" fmla="*/ 1147801 h 1245762"/>
              <a:gd name="connsiteX26" fmla="*/ 317710 w 733384"/>
              <a:gd name="connsiteY26" fmla="*/ 1170104 h 1245762"/>
              <a:gd name="connsiteX27" fmla="*/ 406920 w 733384"/>
              <a:gd name="connsiteY27" fmla="*/ 1237011 h 1245762"/>
              <a:gd name="connsiteX28" fmla="*/ 496130 w 733384"/>
              <a:gd name="connsiteY28" fmla="*/ 1203557 h 1245762"/>
              <a:gd name="connsiteX29" fmla="*/ 570470 w 733384"/>
              <a:gd name="connsiteY29" fmla="*/ 1144084 h 1245762"/>
              <a:gd name="connsiteX30" fmla="*/ 570470 w 733384"/>
              <a:gd name="connsiteY30" fmla="*/ 1067884 h 1245762"/>
              <a:gd name="connsiteX31" fmla="*/ 646670 w 733384"/>
              <a:gd name="connsiteY31" fmla="*/ 991684 h 1245762"/>
              <a:gd name="connsiteX32" fmla="*/ 722870 w 733384"/>
              <a:gd name="connsiteY32" fmla="*/ 839284 h 1245762"/>
              <a:gd name="connsiteX33" fmla="*/ 722870 w 733384"/>
              <a:gd name="connsiteY33" fmla="*/ 763084 h 1245762"/>
              <a:gd name="connsiteX34" fmla="*/ 722871 w 733384"/>
              <a:gd name="connsiteY34" fmla="*/ 610684 h 1245762"/>
              <a:gd name="connsiteX35" fmla="*/ 722871 w 733384"/>
              <a:gd name="connsiteY35" fmla="*/ 534484 h 1245762"/>
              <a:gd name="connsiteX36" fmla="*/ 685700 w 733384"/>
              <a:gd name="connsiteY36" fmla="*/ 400669 h 1245762"/>
              <a:gd name="connsiteX37" fmla="*/ 652247 w 733384"/>
              <a:gd name="connsiteY37" fmla="*/ 289157 h 1245762"/>
              <a:gd name="connsiteX38" fmla="*/ 641095 w 733384"/>
              <a:gd name="connsiteY38" fmla="*/ 244552 h 1245762"/>
              <a:gd name="connsiteX39" fmla="*/ 646671 w 733384"/>
              <a:gd name="connsiteY39"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94270 w 733384"/>
              <a:gd name="connsiteY15" fmla="*/ 534484 h 1245762"/>
              <a:gd name="connsiteX16" fmla="*/ 418070 w 733384"/>
              <a:gd name="connsiteY16" fmla="*/ 610684 h 1245762"/>
              <a:gd name="connsiteX17" fmla="*/ 341870 w 733384"/>
              <a:gd name="connsiteY17" fmla="*/ 686884 h 1245762"/>
              <a:gd name="connsiteX18" fmla="*/ 341870 w 733384"/>
              <a:gd name="connsiteY18" fmla="*/ 763084 h 1245762"/>
              <a:gd name="connsiteX19" fmla="*/ 341870 w 733384"/>
              <a:gd name="connsiteY19" fmla="*/ 915484 h 1245762"/>
              <a:gd name="connsiteX20" fmla="*/ 206198 w 733384"/>
              <a:gd name="connsiteY20" fmla="*/ 1036289 h 1245762"/>
              <a:gd name="connsiteX21" fmla="*/ 161593 w 733384"/>
              <a:gd name="connsiteY21" fmla="*/ 1047440 h 1245762"/>
              <a:gd name="connsiteX22" fmla="*/ 139291 w 733384"/>
              <a:gd name="connsiteY22" fmla="*/ 1069743 h 1245762"/>
              <a:gd name="connsiteX23" fmla="*/ 150442 w 733384"/>
              <a:gd name="connsiteY23" fmla="*/ 1103196 h 1245762"/>
              <a:gd name="connsiteX24" fmla="*/ 183895 w 733384"/>
              <a:gd name="connsiteY24" fmla="*/ 1125499 h 1245762"/>
              <a:gd name="connsiteX25" fmla="*/ 295408 w 733384"/>
              <a:gd name="connsiteY25" fmla="*/ 1147801 h 1245762"/>
              <a:gd name="connsiteX26" fmla="*/ 317710 w 733384"/>
              <a:gd name="connsiteY26" fmla="*/ 1170104 h 1245762"/>
              <a:gd name="connsiteX27" fmla="*/ 406920 w 733384"/>
              <a:gd name="connsiteY27" fmla="*/ 1237011 h 1245762"/>
              <a:gd name="connsiteX28" fmla="*/ 496130 w 733384"/>
              <a:gd name="connsiteY28" fmla="*/ 1203557 h 1245762"/>
              <a:gd name="connsiteX29" fmla="*/ 570470 w 733384"/>
              <a:gd name="connsiteY29" fmla="*/ 1144084 h 1245762"/>
              <a:gd name="connsiteX30" fmla="*/ 570470 w 733384"/>
              <a:gd name="connsiteY30" fmla="*/ 1067884 h 1245762"/>
              <a:gd name="connsiteX31" fmla="*/ 646670 w 733384"/>
              <a:gd name="connsiteY31" fmla="*/ 991684 h 1245762"/>
              <a:gd name="connsiteX32" fmla="*/ 722870 w 733384"/>
              <a:gd name="connsiteY32" fmla="*/ 839284 h 1245762"/>
              <a:gd name="connsiteX33" fmla="*/ 722870 w 733384"/>
              <a:gd name="connsiteY33" fmla="*/ 763084 h 1245762"/>
              <a:gd name="connsiteX34" fmla="*/ 722871 w 733384"/>
              <a:gd name="connsiteY34" fmla="*/ 610684 h 1245762"/>
              <a:gd name="connsiteX35" fmla="*/ 722871 w 733384"/>
              <a:gd name="connsiteY35" fmla="*/ 534484 h 1245762"/>
              <a:gd name="connsiteX36" fmla="*/ 685700 w 733384"/>
              <a:gd name="connsiteY36" fmla="*/ 400669 h 1245762"/>
              <a:gd name="connsiteX37" fmla="*/ 652247 w 733384"/>
              <a:gd name="connsiteY37" fmla="*/ 289157 h 1245762"/>
              <a:gd name="connsiteX38" fmla="*/ 641095 w 733384"/>
              <a:gd name="connsiteY38" fmla="*/ 244552 h 1245762"/>
              <a:gd name="connsiteX39" fmla="*/ 646671 w 733384"/>
              <a:gd name="connsiteY39" fmla="*/ 153484 h 1245762"/>
              <a:gd name="connsiteX0" fmla="*/ 646671 w 733384"/>
              <a:gd name="connsiteY0" fmla="*/ 153484 h 1245762"/>
              <a:gd name="connsiteX1" fmla="*/ 641095 w 733384"/>
              <a:gd name="connsiteY1" fmla="*/ 43830 h 1245762"/>
              <a:gd name="connsiteX2" fmla="*/ 384617 w 733384"/>
              <a:gd name="connsiteY2" fmla="*/ 99586 h 1245762"/>
              <a:gd name="connsiteX3" fmla="*/ 250803 w 733384"/>
              <a:gd name="connsiteY3" fmla="*/ 110738 h 1245762"/>
              <a:gd name="connsiteX4" fmla="*/ 183895 w 733384"/>
              <a:gd name="connsiteY4" fmla="*/ 121889 h 1245762"/>
              <a:gd name="connsiteX5" fmla="*/ 94686 w 733384"/>
              <a:gd name="connsiteY5" fmla="*/ 144191 h 1245762"/>
              <a:gd name="connsiteX6" fmla="*/ 72383 w 733384"/>
              <a:gd name="connsiteY6" fmla="*/ 166494 h 1245762"/>
              <a:gd name="connsiteX7" fmla="*/ 16627 w 733384"/>
              <a:gd name="connsiteY7" fmla="*/ 199947 h 1245762"/>
              <a:gd name="connsiteX8" fmla="*/ 5476 w 733384"/>
              <a:gd name="connsiteY8" fmla="*/ 233401 h 1245762"/>
              <a:gd name="connsiteX9" fmla="*/ 50081 w 733384"/>
              <a:gd name="connsiteY9" fmla="*/ 322611 h 1245762"/>
              <a:gd name="connsiteX10" fmla="*/ 83534 w 733384"/>
              <a:gd name="connsiteY10" fmla="*/ 344913 h 1245762"/>
              <a:gd name="connsiteX11" fmla="*/ 228500 w 733384"/>
              <a:gd name="connsiteY11" fmla="*/ 367216 h 1245762"/>
              <a:gd name="connsiteX12" fmla="*/ 295408 w 733384"/>
              <a:gd name="connsiteY12" fmla="*/ 389518 h 1245762"/>
              <a:gd name="connsiteX13" fmla="*/ 328861 w 733384"/>
              <a:gd name="connsiteY13" fmla="*/ 400669 h 1245762"/>
              <a:gd name="connsiteX14" fmla="*/ 384617 w 733384"/>
              <a:gd name="connsiteY14" fmla="*/ 445274 h 1245762"/>
              <a:gd name="connsiteX15" fmla="*/ 418070 w 733384"/>
              <a:gd name="connsiteY15" fmla="*/ 458284 h 1245762"/>
              <a:gd name="connsiteX16" fmla="*/ 418070 w 733384"/>
              <a:gd name="connsiteY16" fmla="*/ 610684 h 1245762"/>
              <a:gd name="connsiteX17" fmla="*/ 341870 w 733384"/>
              <a:gd name="connsiteY17" fmla="*/ 686884 h 1245762"/>
              <a:gd name="connsiteX18" fmla="*/ 341870 w 733384"/>
              <a:gd name="connsiteY18" fmla="*/ 763084 h 1245762"/>
              <a:gd name="connsiteX19" fmla="*/ 341870 w 733384"/>
              <a:gd name="connsiteY19" fmla="*/ 915484 h 1245762"/>
              <a:gd name="connsiteX20" fmla="*/ 206198 w 733384"/>
              <a:gd name="connsiteY20" fmla="*/ 1036289 h 1245762"/>
              <a:gd name="connsiteX21" fmla="*/ 161593 w 733384"/>
              <a:gd name="connsiteY21" fmla="*/ 1047440 h 1245762"/>
              <a:gd name="connsiteX22" fmla="*/ 139291 w 733384"/>
              <a:gd name="connsiteY22" fmla="*/ 1069743 h 1245762"/>
              <a:gd name="connsiteX23" fmla="*/ 150442 w 733384"/>
              <a:gd name="connsiteY23" fmla="*/ 1103196 h 1245762"/>
              <a:gd name="connsiteX24" fmla="*/ 183895 w 733384"/>
              <a:gd name="connsiteY24" fmla="*/ 1125499 h 1245762"/>
              <a:gd name="connsiteX25" fmla="*/ 295408 w 733384"/>
              <a:gd name="connsiteY25" fmla="*/ 1147801 h 1245762"/>
              <a:gd name="connsiteX26" fmla="*/ 317710 w 733384"/>
              <a:gd name="connsiteY26" fmla="*/ 1170104 h 1245762"/>
              <a:gd name="connsiteX27" fmla="*/ 406920 w 733384"/>
              <a:gd name="connsiteY27" fmla="*/ 1237011 h 1245762"/>
              <a:gd name="connsiteX28" fmla="*/ 496130 w 733384"/>
              <a:gd name="connsiteY28" fmla="*/ 1203557 h 1245762"/>
              <a:gd name="connsiteX29" fmla="*/ 570470 w 733384"/>
              <a:gd name="connsiteY29" fmla="*/ 1144084 h 1245762"/>
              <a:gd name="connsiteX30" fmla="*/ 570470 w 733384"/>
              <a:gd name="connsiteY30" fmla="*/ 1067884 h 1245762"/>
              <a:gd name="connsiteX31" fmla="*/ 646670 w 733384"/>
              <a:gd name="connsiteY31" fmla="*/ 991684 h 1245762"/>
              <a:gd name="connsiteX32" fmla="*/ 722870 w 733384"/>
              <a:gd name="connsiteY32" fmla="*/ 839284 h 1245762"/>
              <a:gd name="connsiteX33" fmla="*/ 722870 w 733384"/>
              <a:gd name="connsiteY33" fmla="*/ 763084 h 1245762"/>
              <a:gd name="connsiteX34" fmla="*/ 722871 w 733384"/>
              <a:gd name="connsiteY34" fmla="*/ 610684 h 1245762"/>
              <a:gd name="connsiteX35" fmla="*/ 722871 w 733384"/>
              <a:gd name="connsiteY35" fmla="*/ 534484 h 1245762"/>
              <a:gd name="connsiteX36" fmla="*/ 685700 w 733384"/>
              <a:gd name="connsiteY36" fmla="*/ 400669 h 1245762"/>
              <a:gd name="connsiteX37" fmla="*/ 652247 w 733384"/>
              <a:gd name="connsiteY37" fmla="*/ 289157 h 1245762"/>
              <a:gd name="connsiteX38" fmla="*/ 641095 w 733384"/>
              <a:gd name="connsiteY38" fmla="*/ 244552 h 1245762"/>
              <a:gd name="connsiteX39" fmla="*/ 646671 w 733384"/>
              <a:gd name="connsiteY39" fmla="*/ 153484 h 1245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733384" h="1245762">
                <a:moveTo>
                  <a:pt x="646671" y="153484"/>
                </a:moveTo>
                <a:cubicBezTo>
                  <a:pt x="646671" y="120030"/>
                  <a:pt x="666030" y="52142"/>
                  <a:pt x="641095" y="43830"/>
                </a:cubicBezTo>
                <a:cubicBezTo>
                  <a:pt x="509604" y="0"/>
                  <a:pt x="468269" y="43820"/>
                  <a:pt x="384617" y="99586"/>
                </a:cubicBezTo>
                <a:cubicBezTo>
                  <a:pt x="347375" y="124413"/>
                  <a:pt x="295289" y="105795"/>
                  <a:pt x="250803" y="110738"/>
                </a:cubicBezTo>
                <a:cubicBezTo>
                  <a:pt x="228331" y="113235"/>
                  <a:pt x="206141" y="117844"/>
                  <a:pt x="183895" y="121889"/>
                </a:cubicBezTo>
                <a:cubicBezTo>
                  <a:pt x="124687" y="132654"/>
                  <a:pt x="141113" y="128715"/>
                  <a:pt x="94686" y="144191"/>
                </a:cubicBezTo>
                <a:cubicBezTo>
                  <a:pt x="87252" y="151625"/>
                  <a:pt x="81398" y="161085"/>
                  <a:pt x="72383" y="166494"/>
                </a:cubicBezTo>
                <a:cubicBezTo>
                  <a:pt x="0" y="209924"/>
                  <a:pt x="73141" y="143435"/>
                  <a:pt x="16627" y="199947"/>
                </a:cubicBezTo>
                <a:cubicBezTo>
                  <a:pt x="12910" y="211098"/>
                  <a:pt x="4178" y="221718"/>
                  <a:pt x="5476" y="233401"/>
                </a:cubicBezTo>
                <a:cubicBezTo>
                  <a:pt x="10229" y="276175"/>
                  <a:pt x="20490" y="298938"/>
                  <a:pt x="50081" y="322611"/>
                </a:cubicBezTo>
                <a:cubicBezTo>
                  <a:pt x="60546" y="330983"/>
                  <a:pt x="71216" y="339634"/>
                  <a:pt x="83534" y="344913"/>
                </a:cubicBezTo>
                <a:cubicBezTo>
                  <a:pt x="117333" y="359398"/>
                  <a:pt x="208357" y="364978"/>
                  <a:pt x="228500" y="367216"/>
                </a:cubicBezTo>
                <a:lnTo>
                  <a:pt x="295408" y="389518"/>
                </a:lnTo>
                <a:lnTo>
                  <a:pt x="328861" y="400669"/>
                </a:lnTo>
                <a:cubicBezTo>
                  <a:pt x="382713" y="454521"/>
                  <a:pt x="314281" y="389005"/>
                  <a:pt x="384617" y="445274"/>
                </a:cubicBezTo>
                <a:cubicBezTo>
                  <a:pt x="392827" y="451842"/>
                  <a:pt x="410636" y="450850"/>
                  <a:pt x="418070" y="458284"/>
                </a:cubicBezTo>
                <a:cubicBezTo>
                  <a:pt x="450859" y="556653"/>
                  <a:pt x="444235" y="471135"/>
                  <a:pt x="418070" y="610684"/>
                </a:cubicBezTo>
                <a:cubicBezTo>
                  <a:pt x="416133" y="621017"/>
                  <a:pt x="351714" y="683192"/>
                  <a:pt x="341870" y="686884"/>
                </a:cubicBezTo>
                <a:cubicBezTo>
                  <a:pt x="320699" y="694823"/>
                  <a:pt x="364173" y="759367"/>
                  <a:pt x="341870" y="763084"/>
                </a:cubicBezTo>
                <a:cubicBezTo>
                  <a:pt x="334436" y="774235"/>
                  <a:pt x="347313" y="903237"/>
                  <a:pt x="341870" y="915484"/>
                </a:cubicBezTo>
                <a:cubicBezTo>
                  <a:pt x="321426" y="967523"/>
                  <a:pt x="230359" y="987967"/>
                  <a:pt x="206198" y="1036289"/>
                </a:cubicBezTo>
                <a:cubicBezTo>
                  <a:pt x="191170" y="1039295"/>
                  <a:pt x="176461" y="1043723"/>
                  <a:pt x="161593" y="1047440"/>
                </a:cubicBezTo>
                <a:cubicBezTo>
                  <a:pt x="154159" y="1054874"/>
                  <a:pt x="141353" y="1059434"/>
                  <a:pt x="139291" y="1069743"/>
                </a:cubicBezTo>
                <a:cubicBezTo>
                  <a:pt x="136986" y="1081269"/>
                  <a:pt x="143099" y="1094017"/>
                  <a:pt x="150442" y="1103196"/>
                </a:cubicBezTo>
                <a:cubicBezTo>
                  <a:pt x="158814" y="1113661"/>
                  <a:pt x="171577" y="1120220"/>
                  <a:pt x="183895" y="1125499"/>
                </a:cubicBezTo>
                <a:cubicBezTo>
                  <a:pt x="205066" y="1134572"/>
                  <a:pt x="280316" y="1145286"/>
                  <a:pt x="295408" y="1147801"/>
                </a:cubicBezTo>
                <a:cubicBezTo>
                  <a:pt x="302842" y="1155235"/>
                  <a:pt x="309299" y="1163796"/>
                  <a:pt x="317710" y="1170104"/>
                </a:cubicBezTo>
                <a:cubicBezTo>
                  <a:pt x="418587" y="1245762"/>
                  <a:pt x="355770" y="1185861"/>
                  <a:pt x="406920" y="1237011"/>
                </a:cubicBezTo>
                <a:cubicBezTo>
                  <a:pt x="426072" y="1233819"/>
                  <a:pt x="484868" y="1237343"/>
                  <a:pt x="496130" y="1203557"/>
                </a:cubicBezTo>
                <a:cubicBezTo>
                  <a:pt x="504442" y="1178622"/>
                  <a:pt x="559594" y="1168012"/>
                  <a:pt x="570470" y="1144084"/>
                </a:cubicBezTo>
                <a:cubicBezTo>
                  <a:pt x="595560" y="1121472"/>
                  <a:pt x="557770" y="1093284"/>
                  <a:pt x="570470" y="1067884"/>
                </a:cubicBezTo>
                <a:cubicBezTo>
                  <a:pt x="578385" y="1042820"/>
                  <a:pt x="628085" y="1010269"/>
                  <a:pt x="646670" y="991684"/>
                </a:cubicBezTo>
                <a:lnTo>
                  <a:pt x="722870" y="839284"/>
                </a:lnTo>
                <a:cubicBezTo>
                  <a:pt x="726587" y="779811"/>
                  <a:pt x="713074" y="821862"/>
                  <a:pt x="722870" y="763084"/>
                </a:cubicBezTo>
                <a:cubicBezTo>
                  <a:pt x="724598" y="752714"/>
                  <a:pt x="718169" y="620088"/>
                  <a:pt x="722871" y="610684"/>
                </a:cubicBezTo>
                <a:cubicBezTo>
                  <a:pt x="733384" y="589657"/>
                  <a:pt x="722871" y="534484"/>
                  <a:pt x="722871" y="534484"/>
                </a:cubicBezTo>
                <a:cubicBezTo>
                  <a:pt x="719154" y="475011"/>
                  <a:pt x="691629" y="459963"/>
                  <a:pt x="685700" y="400669"/>
                </a:cubicBezTo>
                <a:cubicBezTo>
                  <a:pt x="682750" y="371172"/>
                  <a:pt x="658069" y="312445"/>
                  <a:pt x="652247" y="289157"/>
                </a:cubicBezTo>
                <a:cubicBezTo>
                  <a:pt x="648530" y="274289"/>
                  <a:pt x="642051" y="259848"/>
                  <a:pt x="641095" y="244552"/>
                </a:cubicBezTo>
                <a:cubicBezTo>
                  <a:pt x="638312" y="200034"/>
                  <a:pt x="646671" y="186938"/>
                  <a:pt x="646671" y="153484"/>
                </a:cubicBezTo>
                <a:close/>
              </a:path>
            </a:pathLst>
          </a:cu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8" name="Straight Arrow Connector 17"/>
          <p:cNvCxnSpPr>
            <a:stCxn id="36875" idx="3"/>
          </p:cNvCxnSpPr>
          <p:nvPr/>
        </p:nvCxnSpPr>
        <p:spPr>
          <a:xfrm>
            <a:off x="5434013" y="4257675"/>
            <a:ext cx="1019175" cy="19050"/>
          </a:xfrm>
          <a:prstGeom prst="straightConnector1">
            <a:avLst/>
          </a:prstGeom>
          <a:ln w="19050">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36875" name="TextBox 5"/>
          <p:cNvSpPr txBox="1">
            <a:spLocks noChangeArrowheads="1"/>
          </p:cNvSpPr>
          <p:nvPr/>
        </p:nvSpPr>
        <p:spPr bwMode="auto">
          <a:xfrm>
            <a:off x="990600" y="3657600"/>
            <a:ext cx="4443413" cy="1200150"/>
          </a:xfrm>
          <a:prstGeom prst="rect">
            <a:avLst/>
          </a:prstGeom>
          <a:solidFill>
            <a:schemeClr val="bg1">
              <a:alpha val="54901"/>
            </a:schemeClr>
          </a:solidFill>
          <a:ln w="12700">
            <a:solidFill>
              <a:srgbClr val="7030A0"/>
            </a:solidFill>
            <a:miter lim="800000"/>
            <a:headEnd/>
            <a:tailEnd/>
          </a:ln>
        </p:spPr>
        <p:txBody>
          <a:bodyPr wrap="none">
            <a:spAutoFit/>
          </a:bodyPr>
          <a:lstStyle/>
          <a:p>
            <a:r>
              <a:rPr lang="en-US" sz="2400" b="1">
                <a:latin typeface="Calibri" pitchFamily="34" charset="0"/>
              </a:rPr>
              <a:t>Pleasant Valley Grazed Lands:  </a:t>
            </a:r>
          </a:p>
          <a:p>
            <a:r>
              <a:rPr lang="en-US" sz="2400" b="1">
                <a:latin typeface="Calibri" pitchFamily="34" charset="0"/>
              </a:rPr>
              <a:t>    Erosion: NA (0.1 - 14) tons/acre</a:t>
            </a:r>
          </a:p>
          <a:p>
            <a:r>
              <a:rPr lang="en-US" sz="2400" b="1">
                <a:latin typeface="Calibri" pitchFamily="34" charset="0"/>
              </a:rPr>
              <a:t>    P Index: NA (0.4 – 80) lbs/acre</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Chart 12"/>
          <p:cNvGraphicFramePr/>
          <p:nvPr/>
        </p:nvGraphicFramePr>
        <p:xfrm>
          <a:off x="4572000" y="1524001"/>
          <a:ext cx="4279901" cy="28194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Chart 11"/>
          <p:cNvGraphicFramePr/>
          <p:nvPr/>
        </p:nvGraphicFramePr>
        <p:xfrm>
          <a:off x="152400" y="1524001"/>
          <a:ext cx="4267200" cy="2819400"/>
        </p:xfrm>
        <a:graphic>
          <a:graphicData uri="http://schemas.openxmlformats.org/drawingml/2006/chart">
            <c:chart xmlns:c="http://schemas.openxmlformats.org/drawingml/2006/chart" xmlns:r="http://schemas.openxmlformats.org/officeDocument/2006/relationships" r:id="rId4"/>
          </a:graphicData>
        </a:graphic>
      </p:graphicFrame>
      <p:pic>
        <p:nvPicPr>
          <p:cNvPr id="38915" name="Picture 4"/>
          <p:cNvPicPr>
            <a:picLocks noChangeAspect="1" noChangeArrowheads="1"/>
          </p:cNvPicPr>
          <p:nvPr/>
        </p:nvPicPr>
        <p:blipFill>
          <a:blip r:embed="rId5"/>
          <a:srcRect/>
          <a:stretch>
            <a:fillRect/>
          </a:stretch>
        </p:blipFill>
        <p:spPr bwMode="auto">
          <a:xfrm>
            <a:off x="4171950" y="5105400"/>
            <a:ext cx="4972050" cy="1752600"/>
          </a:xfrm>
          <a:prstGeom prst="rect">
            <a:avLst/>
          </a:prstGeom>
          <a:noFill/>
          <a:ln w="9525">
            <a:noFill/>
            <a:miter lim="800000"/>
            <a:headEnd/>
            <a:tailEnd/>
          </a:ln>
        </p:spPr>
      </p:pic>
      <p:sp>
        <p:nvSpPr>
          <p:cNvPr id="17411" name="Rectangle 5"/>
          <p:cNvSpPr>
            <a:spLocks noChangeArrowheads="1"/>
          </p:cNvSpPr>
          <p:nvPr/>
        </p:nvSpPr>
        <p:spPr bwMode="auto">
          <a:xfrm>
            <a:off x="1752600" y="327025"/>
            <a:ext cx="7391400" cy="831850"/>
          </a:xfrm>
          <a:prstGeom prst="rect">
            <a:avLst/>
          </a:prstGeom>
          <a:noFill/>
          <a:ln w="9525">
            <a:noFill/>
            <a:miter lim="800000"/>
            <a:headEnd/>
            <a:tailEnd/>
          </a:ln>
        </p:spPr>
        <p:txBody>
          <a:bodyPr anchor="ctr">
            <a:spAutoFit/>
          </a:bodyPr>
          <a:lstStyle/>
          <a:p>
            <a:pPr algn="ctr">
              <a:defRPr/>
            </a:pPr>
            <a:r>
              <a:rPr lang="en-US" sz="2400" dirty="0">
                <a:solidFill>
                  <a:schemeClr val="bg1"/>
                </a:solidFill>
                <a:effectLst>
                  <a:outerShdw blurRad="38100" dist="38100" dir="2700000" algn="tl">
                    <a:srgbClr val="000000">
                      <a:alpha val="43137"/>
                    </a:srgbClr>
                  </a:outerShdw>
                </a:effectLst>
                <a:cs typeface="Arial" charset="0"/>
              </a:rPr>
              <a:t>Bank Erosion Preliminary Sediment Yields </a:t>
            </a:r>
          </a:p>
          <a:p>
            <a:pPr algn="ctr">
              <a:defRPr/>
            </a:pPr>
            <a:r>
              <a:rPr lang="en-US" sz="2400" dirty="0">
                <a:solidFill>
                  <a:schemeClr val="bg1"/>
                </a:solidFill>
                <a:effectLst>
                  <a:outerShdw blurRad="38100" dist="38100" dir="2700000" algn="tl">
                    <a:srgbClr val="000000">
                      <a:alpha val="43137"/>
                    </a:srgbClr>
                  </a:outerShdw>
                </a:effectLst>
                <a:cs typeface="Arial" charset="0"/>
              </a:rPr>
              <a:t>by Drainage Area and Slope</a:t>
            </a:r>
            <a:endParaRPr lang="en-US" sz="2400" dirty="0">
              <a:solidFill>
                <a:schemeClr val="bg1"/>
              </a:solidFill>
              <a:effectLst>
                <a:outerShdw blurRad="38100" dist="38100" dir="2700000" algn="tl">
                  <a:srgbClr val="000000">
                    <a:alpha val="43137"/>
                  </a:srgbClr>
                </a:outerShdw>
              </a:effectLst>
            </a:endParaRPr>
          </a:p>
        </p:txBody>
      </p:sp>
      <p:sp>
        <p:nvSpPr>
          <p:cNvPr id="17413" name="TextBox 5"/>
          <p:cNvSpPr txBox="1">
            <a:spLocks noChangeArrowheads="1"/>
          </p:cNvSpPr>
          <p:nvPr/>
        </p:nvSpPr>
        <p:spPr bwMode="auto">
          <a:xfrm>
            <a:off x="152400" y="4419600"/>
            <a:ext cx="8763000" cy="962025"/>
          </a:xfrm>
          <a:prstGeom prst="rect">
            <a:avLst/>
          </a:prstGeom>
          <a:solidFill>
            <a:srgbClr val="8064A2"/>
          </a:solidFill>
          <a:ln w="19050">
            <a:solidFill>
              <a:schemeClr val="bg1"/>
            </a:solidFill>
            <a:miter lim="800000"/>
            <a:headEnd/>
            <a:tailEnd/>
          </a:ln>
        </p:spPr>
        <p:txBody>
          <a:bodyPr>
            <a:spAutoFit/>
          </a:bodyPr>
          <a:lstStyle/>
          <a:p>
            <a:pPr>
              <a:defRPr/>
            </a:pPr>
            <a:r>
              <a:rPr lang="en-US" sz="1400" dirty="0">
                <a:solidFill>
                  <a:schemeClr val="bg1"/>
                </a:solidFill>
                <a:effectLst>
                  <a:outerShdw blurRad="38100" dist="38100" dir="2700000" algn="tl">
                    <a:srgbClr val="000000">
                      <a:alpha val="43137"/>
                    </a:srgbClr>
                  </a:outerShdw>
                </a:effectLst>
              </a:rPr>
              <a:t>[Yields based on:</a:t>
            </a:r>
            <a:br>
              <a:rPr lang="en-US" sz="1400" dirty="0">
                <a:solidFill>
                  <a:schemeClr val="bg1"/>
                </a:solidFill>
                <a:effectLst>
                  <a:outerShdw blurRad="38100" dist="38100" dir="2700000" algn="tl">
                    <a:srgbClr val="000000">
                      <a:alpha val="43137"/>
                    </a:srgbClr>
                  </a:outerShdw>
                </a:effectLst>
              </a:rPr>
            </a:br>
            <a:r>
              <a:rPr lang="en-US" sz="1400" dirty="0">
                <a:solidFill>
                  <a:schemeClr val="bg1"/>
                </a:solidFill>
                <a:effectLst>
                  <a:outerShdw blurRad="38100" dist="38100" dir="2700000" algn="tl">
                    <a:srgbClr val="000000">
                      <a:alpha val="43137"/>
                    </a:srgbClr>
                  </a:outerShdw>
                </a:effectLst>
              </a:rPr>
              <a:t>* surface area of bank erosion measured during 2009-10 rapid channel assessments</a:t>
            </a:r>
          </a:p>
          <a:p>
            <a:pPr>
              <a:defRPr/>
            </a:pPr>
            <a:r>
              <a:rPr lang="en-US" sz="1400" dirty="0">
                <a:solidFill>
                  <a:schemeClr val="bg1"/>
                </a:solidFill>
                <a:effectLst>
                  <a:outerShdw blurRad="38100" dist="38100" dir="2700000" algn="tl">
                    <a:srgbClr val="000000">
                      <a:alpha val="43137"/>
                    </a:srgbClr>
                  </a:outerShdw>
                </a:effectLst>
              </a:rPr>
              <a:t>* estimated mean annual retreat rate = 0.13 ft/year (UW Pioneer Farm; Fitzpatrick and </a:t>
            </a:r>
            <a:r>
              <a:rPr lang="en-US" sz="1400" dirty="0" err="1">
                <a:solidFill>
                  <a:schemeClr val="bg1"/>
                </a:solidFill>
                <a:effectLst>
                  <a:outerShdw blurRad="38100" dist="38100" dir="2700000" algn="tl">
                    <a:srgbClr val="000000">
                      <a:alpha val="43137"/>
                    </a:srgbClr>
                  </a:outerShdw>
                </a:effectLst>
              </a:rPr>
              <a:t>Peppler</a:t>
            </a:r>
            <a:r>
              <a:rPr lang="en-US" sz="1400" dirty="0">
                <a:solidFill>
                  <a:schemeClr val="bg1"/>
                </a:solidFill>
                <a:effectLst>
                  <a:outerShdw blurRad="38100" dist="38100" dir="2700000" algn="tl">
                    <a:srgbClr val="000000">
                      <a:alpha val="43137"/>
                    </a:srgbClr>
                  </a:outerShdw>
                </a:effectLst>
              </a:rPr>
              <a:t> in draft)</a:t>
            </a:r>
          </a:p>
          <a:p>
            <a:pPr>
              <a:defRPr/>
            </a:pPr>
            <a:r>
              <a:rPr lang="en-US" sz="1400" dirty="0">
                <a:solidFill>
                  <a:schemeClr val="bg1"/>
                </a:solidFill>
                <a:effectLst>
                  <a:outerShdw blurRad="38100" dist="38100" dir="2700000" algn="tl">
                    <a:srgbClr val="000000">
                      <a:alpha val="43137"/>
                    </a:srgbClr>
                  </a:outerShdw>
                </a:effectLst>
              </a:rPr>
              <a:t>Segment slopes measured from 1:24,000 quadrangle maps]</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5"/>
          <p:cNvSpPr>
            <a:spLocks noChangeArrowheads="1"/>
          </p:cNvSpPr>
          <p:nvPr/>
        </p:nvSpPr>
        <p:spPr bwMode="auto">
          <a:xfrm>
            <a:off x="1447800" y="1436688"/>
            <a:ext cx="3886200" cy="1654175"/>
          </a:xfrm>
          <a:prstGeom prst="rect">
            <a:avLst/>
          </a:prstGeom>
          <a:solidFill>
            <a:schemeClr val="accent4"/>
          </a:solidFill>
          <a:ln w="38100">
            <a:solidFill>
              <a:schemeClr val="bg1"/>
            </a:solidFill>
            <a:miter lim="800000"/>
            <a:headEnd/>
            <a:tailEnd/>
          </a:ln>
        </p:spPr>
        <p:txBody>
          <a:bodyPr anchor="ctr">
            <a:spAutoFit/>
          </a:bodyPr>
          <a:lstStyle/>
          <a:p>
            <a:pPr algn="ctr">
              <a:defRPr/>
            </a:pPr>
            <a:r>
              <a:rPr lang="en-US" sz="2000" b="1" dirty="0">
                <a:solidFill>
                  <a:schemeClr val="bg1"/>
                </a:solidFill>
                <a:effectLst>
                  <a:outerShdw blurRad="38100" dist="38100" dir="2700000" algn="tl">
                    <a:srgbClr val="000000">
                      <a:alpha val="43137"/>
                    </a:srgbClr>
                  </a:outerShdw>
                </a:effectLst>
                <a:cs typeface="Arial" charset="0"/>
              </a:rPr>
              <a:t>PLEASANT VALLEY</a:t>
            </a:r>
          </a:p>
          <a:p>
            <a:pPr algn="ctr">
              <a:defRPr/>
            </a:pPr>
            <a:r>
              <a:rPr lang="en-US" sz="2000" b="1" dirty="0">
                <a:solidFill>
                  <a:schemeClr val="bg1"/>
                </a:solidFill>
                <a:effectLst>
                  <a:outerShdw blurRad="38100" dist="38100" dir="2700000" algn="tl">
                    <a:srgbClr val="000000">
                      <a:alpha val="43137"/>
                    </a:srgbClr>
                  </a:outerShdw>
                </a:effectLst>
                <a:cs typeface="Arial" charset="0"/>
              </a:rPr>
              <a:t>Rapid Channel Assessment</a:t>
            </a:r>
          </a:p>
          <a:p>
            <a:pPr algn="ctr">
              <a:defRPr/>
            </a:pPr>
            <a:r>
              <a:rPr lang="en-US" sz="2000" b="1" dirty="0">
                <a:solidFill>
                  <a:schemeClr val="bg1"/>
                </a:solidFill>
                <a:effectLst>
                  <a:outerShdw blurRad="38100" dist="38100" dir="2700000" algn="tl">
                    <a:srgbClr val="000000">
                      <a:alpha val="43137"/>
                    </a:srgbClr>
                  </a:outerShdw>
                </a:effectLst>
                <a:cs typeface="Arial" charset="0"/>
              </a:rPr>
              <a:t>2009</a:t>
            </a:r>
          </a:p>
          <a:p>
            <a:pPr algn="ctr">
              <a:defRPr/>
            </a:pPr>
            <a:r>
              <a:rPr lang="en-US" sz="2000" b="1" dirty="0">
                <a:solidFill>
                  <a:schemeClr val="bg1"/>
                </a:solidFill>
                <a:effectLst>
                  <a:outerShdw blurRad="38100" dist="38100" dir="2700000" algn="tl">
                    <a:srgbClr val="000000">
                      <a:alpha val="43137"/>
                    </a:srgbClr>
                  </a:outerShdw>
                </a:effectLst>
                <a:cs typeface="Arial" charset="0"/>
              </a:rPr>
              <a:t>Fine Sediment Deposition</a:t>
            </a:r>
          </a:p>
          <a:p>
            <a:pPr algn="ctr">
              <a:defRPr/>
            </a:pPr>
            <a:r>
              <a:rPr lang="en-US" sz="2000" b="1" dirty="0">
                <a:solidFill>
                  <a:schemeClr val="bg1"/>
                </a:solidFill>
                <a:effectLst>
                  <a:outerShdw blurRad="38100" dist="38100" dir="2700000" algn="tl">
                    <a:srgbClr val="000000">
                      <a:alpha val="43137"/>
                    </a:srgbClr>
                  </a:outerShdw>
                </a:effectLst>
                <a:cs typeface="Arial" charset="0"/>
              </a:rPr>
              <a:t>(Average = 0 to 0.54 ft</a:t>
            </a:r>
            <a:r>
              <a:rPr lang="en-US" sz="2000" b="1" baseline="30000" dirty="0">
                <a:solidFill>
                  <a:schemeClr val="bg1"/>
                </a:solidFill>
                <a:effectLst>
                  <a:outerShdw blurRad="38100" dist="38100" dir="2700000" algn="tl">
                    <a:srgbClr val="000000">
                      <a:alpha val="43137"/>
                    </a:srgbClr>
                  </a:outerShdw>
                </a:effectLst>
                <a:cs typeface="Arial" charset="0"/>
              </a:rPr>
              <a:t>3</a:t>
            </a:r>
            <a:r>
              <a:rPr lang="en-US" sz="2000" b="1" dirty="0">
                <a:solidFill>
                  <a:schemeClr val="bg1"/>
                </a:solidFill>
                <a:effectLst>
                  <a:outerShdw blurRad="38100" dist="38100" dir="2700000" algn="tl">
                    <a:srgbClr val="000000">
                      <a:alpha val="43137"/>
                    </a:srgbClr>
                  </a:outerShdw>
                </a:effectLst>
                <a:cs typeface="Arial" charset="0"/>
              </a:rPr>
              <a:t>/ft</a:t>
            </a:r>
            <a:r>
              <a:rPr lang="en-US" sz="2000" b="1" baseline="30000" dirty="0">
                <a:solidFill>
                  <a:schemeClr val="bg1"/>
                </a:solidFill>
                <a:effectLst>
                  <a:outerShdw blurRad="38100" dist="38100" dir="2700000" algn="tl">
                    <a:srgbClr val="000000">
                      <a:alpha val="43137"/>
                    </a:srgbClr>
                  </a:outerShdw>
                </a:effectLst>
                <a:cs typeface="Arial" charset="0"/>
              </a:rPr>
              <a:t>2</a:t>
            </a:r>
            <a:r>
              <a:rPr lang="en-US" sz="2000" b="1" dirty="0">
                <a:solidFill>
                  <a:schemeClr val="bg1"/>
                </a:solidFill>
                <a:effectLst>
                  <a:outerShdw blurRad="38100" dist="38100" dir="2700000" algn="tl">
                    <a:srgbClr val="000000">
                      <a:alpha val="43137"/>
                    </a:srgbClr>
                  </a:outerShdw>
                </a:effectLst>
                <a:cs typeface="Arial" charset="0"/>
              </a:rPr>
              <a:t>)</a:t>
            </a:r>
          </a:p>
        </p:txBody>
      </p:sp>
      <p:pic>
        <p:nvPicPr>
          <p:cNvPr id="40962" name="Picture 3"/>
          <p:cNvPicPr>
            <a:picLocks noChangeAspect="1" noChangeArrowheads="1"/>
          </p:cNvPicPr>
          <p:nvPr/>
        </p:nvPicPr>
        <p:blipFill>
          <a:blip r:embed="rId3"/>
          <a:srcRect/>
          <a:stretch>
            <a:fillRect/>
          </a:stretch>
        </p:blipFill>
        <p:spPr bwMode="auto">
          <a:xfrm>
            <a:off x="5410200" y="1524000"/>
            <a:ext cx="3632200" cy="5135563"/>
          </a:xfrm>
          <a:prstGeom prst="rect">
            <a:avLst/>
          </a:prstGeom>
          <a:noFill/>
          <a:ln w="38100">
            <a:solidFill>
              <a:schemeClr val="bg1"/>
            </a:solidFill>
            <a:miter lim="800000"/>
            <a:headEnd/>
            <a:tailEnd/>
          </a:ln>
        </p:spPr>
      </p:pic>
      <p:sp>
        <p:nvSpPr>
          <p:cNvPr id="18436" name="Rectangle 5"/>
          <p:cNvSpPr>
            <a:spLocks noChangeArrowheads="1"/>
          </p:cNvSpPr>
          <p:nvPr/>
        </p:nvSpPr>
        <p:spPr bwMode="auto">
          <a:xfrm>
            <a:off x="1752600" y="327025"/>
            <a:ext cx="7391400" cy="831850"/>
          </a:xfrm>
          <a:prstGeom prst="rect">
            <a:avLst/>
          </a:prstGeom>
          <a:noFill/>
          <a:ln w="9525">
            <a:noFill/>
            <a:miter lim="800000"/>
            <a:headEnd/>
            <a:tailEnd/>
          </a:ln>
        </p:spPr>
        <p:txBody>
          <a:bodyPr anchor="ctr">
            <a:spAutoFit/>
          </a:bodyPr>
          <a:lstStyle/>
          <a:p>
            <a:pPr algn="ctr">
              <a:defRPr/>
            </a:pPr>
            <a:r>
              <a:rPr lang="en-US" sz="2400" dirty="0">
                <a:solidFill>
                  <a:schemeClr val="bg1"/>
                </a:solidFill>
                <a:effectLst>
                  <a:outerShdw blurRad="38100" dist="38100" dir="2700000" algn="tl">
                    <a:srgbClr val="000000">
                      <a:alpha val="43137"/>
                    </a:srgbClr>
                  </a:outerShdw>
                </a:effectLst>
                <a:cs typeface="Arial" charset="0"/>
              </a:rPr>
              <a:t>Fine Sediment Deposition </a:t>
            </a:r>
          </a:p>
          <a:p>
            <a:pPr algn="ctr">
              <a:defRPr/>
            </a:pPr>
            <a:r>
              <a:rPr lang="en-US" sz="2400" dirty="0">
                <a:solidFill>
                  <a:schemeClr val="bg1"/>
                </a:solidFill>
                <a:effectLst>
                  <a:outerShdw blurRad="38100" dist="38100" dir="2700000" algn="tl">
                    <a:srgbClr val="000000">
                      <a:alpha val="43137"/>
                    </a:srgbClr>
                  </a:outerShdw>
                </a:effectLst>
                <a:cs typeface="Arial" charset="0"/>
              </a:rPr>
              <a:t>Highly variable within watersheds</a:t>
            </a:r>
          </a:p>
        </p:txBody>
      </p:sp>
      <p:pic>
        <p:nvPicPr>
          <p:cNvPr id="40964" name="Picture 2"/>
          <p:cNvPicPr>
            <a:picLocks noChangeAspect="1" noChangeArrowheads="1"/>
          </p:cNvPicPr>
          <p:nvPr/>
        </p:nvPicPr>
        <p:blipFill>
          <a:blip r:embed="rId4"/>
          <a:srcRect/>
          <a:stretch>
            <a:fillRect/>
          </a:stretch>
        </p:blipFill>
        <p:spPr bwMode="auto">
          <a:xfrm>
            <a:off x="304800" y="3814763"/>
            <a:ext cx="4495800" cy="3043237"/>
          </a:xfrm>
          <a:prstGeom prst="rect">
            <a:avLst/>
          </a:prstGeom>
          <a:noFill/>
          <a:ln w="9525">
            <a:noFill/>
            <a:miter lim="800000"/>
            <a:headEnd/>
            <a:tailEnd/>
          </a:ln>
        </p:spPr>
      </p:pic>
      <p:sp>
        <p:nvSpPr>
          <p:cNvPr id="6" name="Rectangle 5"/>
          <p:cNvSpPr>
            <a:spLocks noChangeArrowheads="1"/>
          </p:cNvSpPr>
          <p:nvPr/>
        </p:nvSpPr>
        <p:spPr bwMode="auto">
          <a:xfrm>
            <a:off x="457200" y="3711575"/>
            <a:ext cx="4191000" cy="708025"/>
          </a:xfrm>
          <a:prstGeom prst="rect">
            <a:avLst/>
          </a:prstGeom>
          <a:solidFill>
            <a:schemeClr val="accent4"/>
          </a:solidFill>
          <a:ln w="38100">
            <a:solidFill>
              <a:schemeClr val="bg1"/>
            </a:solidFill>
            <a:miter lim="800000"/>
            <a:headEnd/>
            <a:tailEnd/>
          </a:ln>
        </p:spPr>
        <p:txBody>
          <a:bodyPr anchor="ctr">
            <a:spAutoFit/>
          </a:bodyPr>
          <a:lstStyle/>
          <a:p>
            <a:pPr algn="ctr">
              <a:defRPr/>
            </a:pPr>
            <a:r>
              <a:rPr lang="en-US" sz="2000" b="1" dirty="0">
                <a:solidFill>
                  <a:schemeClr val="bg1"/>
                </a:solidFill>
                <a:effectLst>
                  <a:outerShdw blurRad="38100" dist="38100" dir="2700000" algn="tl">
                    <a:srgbClr val="000000">
                      <a:alpha val="43137"/>
                    </a:srgbClr>
                  </a:outerShdw>
                </a:effectLst>
                <a:cs typeface="Arial" charset="0"/>
              </a:rPr>
              <a:t>SILVER SPRING CREEK</a:t>
            </a:r>
          </a:p>
          <a:p>
            <a:pPr algn="ctr">
              <a:defRPr/>
            </a:pPr>
            <a:r>
              <a:rPr lang="en-US" sz="2000" b="1" dirty="0">
                <a:solidFill>
                  <a:schemeClr val="bg1"/>
                </a:solidFill>
                <a:effectLst>
                  <a:outerShdw blurRad="38100" dist="38100" dir="2700000" algn="tl">
                    <a:srgbClr val="000000">
                      <a:alpha val="43137"/>
                    </a:srgbClr>
                  </a:outerShdw>
                </a:effectLst>
                <a:cs typeface="Arial" charset="0"/>
              </a:rPr>
              <a:t>2010 Fine Sediment Deposition</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7"/>
          <p:cNvSpPr>
            <a:spLocks noGrp="1"/>
          </p:cNvSpPr>
          <p:nvPr>
            <p:ph type="ctrTitle"/>
          </p:nvPr>
        </p:nvSpPr>
        <p:spPr/>
        <p:txBody>
          <a:bodyPr/>
          <a:lstStyle/>
          <a:p>
            <a:endParaRPr lang="en-US" smtClean="0"/>
          </a:p>
        </p:txBody>
      </p:sp>
      <p:sp>
        <p:nvSpPr>
          <p:cNvPr id="4" name="Rectangle 5"/>
          <p:cNvSpPr>
            <a:spLocks noChangeArrowheads="1"/>
          </p:cNvSpPr>
          <p:nvPr/>
        </p:nvSpPr>
        <p:spPr bwMode="auto">
          <a:xfrm>
            <a:off x="1752600" y="334963"/>
            <a:ext cx="7391400" cy="831850"/>
          </a:xfrm>
          <a:prstGeom prst="rect">
            <a:avLst/>
          </a:prstGeom>
          <a:noFill/>
          <a:ln w="9525">
            <a:noFill/>
            <a:miter lim="800000"/>
            <a:headEnd/>
            <a:tailEnd/>
          </a:ln>
        </p:spPr>
        <p:txBody>
          <a:bodyPr anchor="ctr">
            <a:spAutoFit/>
          </a:bodyPr>
          <a:lstStyle/>
          <a:p>
            <a:pPr algn="ctr">
              <a:defRPr/>
            </a:pPr>
            <a:r>
              <a:rPr lang="en-US" sz="2400" dirty="0">
                <a:solidFill>
                  <a:schemeClr val="bg1"/>
                </a:solidFill>
                <a:effectLst>
                  <a:outerShdw blurRad="38100" dist="38100" dir="2700000" algn="tl">
                    <a:srgbClr val="000000">
                      <a:alpha val="43137"/>
                    </a:srgbClr>
                  </a:outerShdw>
                </a:effectLst>
                <a:cs typeface="Arial" charset="0"/>
              </a:rPr>
              <a:t>Fine Sediment Depositional Areas </a:t>
            </a:r>
          </a:p>
          <a:p>
            <a:pPr algn="ctr">
              <a:defRPr/>
            </a:pPr>
            <a:r>
              <a:rPr lang="en-US" sz="2400" dirty="0">
                <a:solidFill>
                  <a:schemeClr val="bg1"/>
                </a:solidFill>
                <a:effectLst>
                  <a:outerShdw blurRad="38100" dist="38100" dir="2700000" algn="tl">
                    <a:srgbClr val="000000">
                      <a:alpha val="43137"/>
                    </a:srgbClr>
                  </a:outerShdw>
                </a:effectLst>
                <a:cs typeface="Arial" charset="0"/>
              </a:rPr>
              <a:t>Sediment and Phosphorus “Savings and Loan”</a:t>
            </a:r>
          </a:p>
        </p:txBody>
      </p:sp>
      <p:pic>
        <p:nvPicPr>
          <p:cNvPr id="43011" name="Picture 6" descr="D:\FAFData\pecatonica\Rapid channel assessment\Silver Spring rapid assessment Photos\Site Photos\Sites 1,2,3                                 (5-25-2010)\SS-2\P5250034.JPG"/>
          <p:cNvPicPr>
            <a:picLocks noChangeAspect="1" noChangeArrowheads="1"/>
          </p:cNvPicPr>
          <p:nvPr/>
        </p:nvPicPr>
        <p:blipFill>
          <a:blip r:embed="rId2"/>
          <a:srcRect/>
          <a:stretch>
            <a:fillRect/>
          </a:stretch>
        </p:blipFill>
        <p:spPr bwMode="auto">
          <a:xfrm>
            <a:off x="1752600" y="4800600"/>
            <a:ext cx="7391400" cy="2057400"/>
          </a:xfrm>
          <a:prstGeom prst="rect">
            <a:avLst/>
          </a:prstGeom>
          <a:noFill/>
          <a:ln w="9525">
            <a:noFill/>
            <a:miter lim="800000"/>
            <a:headEnd/>
            <a:tailEnd/>
          </a:ln>
        </p:spPr>
      </p:pic>
      <p:pic>
        <p:nvPicPr>
          <p:cNvPr id="43012" name="Picture 4"/>
          <p:cNvPicPr>
            <a:picLocks noChangeAspect="1" noChangeArrowheads="1"/>
          </p:cNvPicPr>
          <p:nvPr/>
        </p:nvPicPr>
        <p:blipFill>
          <a:blip r:embed="rId3"/>
          <a:srcRect/>
          <a:stretch>
            <a:fillRect/>
          </a:stretch>
        </p:blipFill>
        <p:spPr bwMode="auto">
          <a:xfrm>
            <a:off x="152400" y="1371600"/>
            <a:ext cx="4949825" cy="3124200"/>
          </a:xfrm>
          <a:prstGeom prst="rect">
            <a:avLst/>
          </a:prstGeom>
          <a:noFill/>
          <a:ln w="9525">
            <a:noFill/>
            <a:miter lim="800000"/>
            <a:headEnd/>
            <a:tailEnd/>
          </a:ln>
        </p:spPr>
      </p:pic>
      <p:pic>
        <p:nvPicPr>
          <p:cNvPr id="43013" name="Picture 5"/>
          <p:cNvPicPr>
            <a:picLocks noChangeAspect="1" noChangeArrowheads="1"/>
          </p:cNvPicPr>
          <p:nvPr/>
        </p:nvPicPr>
        <p:blipFill>
          <a:blip r:embed="rId4"/>
          <a:srcRect/>
          <a:stretch>
            <a:fillRect/>
          </a:stretch>
        </p:blipFill>
        <p:spPr bwMode="auto">
          <a:xfrm>
            <a:off x="4678363" y="1981200"/>
            <a:ext cx="4465637" cy="28178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5"/>
          <p:cNvSpPr>
            <a:spLocks noChangeArrowheads="1"/>
          </p:cNvSpPr>
          <p:nvPr/>
        </p:nvSpPr>
        <p:spPr bwMode="auto">
          <a:xfrm>
            <a:off x="1752600" y="552450"/>
            <a:ext cx="7391400" cy="584200"/>
          </a:xfrm>
          <a:prstGeom prst="rect">
            <a:avLst/>
          </a:prstGeom>
          <a:noFill/>
          <a:ln w="9525">
            <a:noFill/>
            <a:miter lim="800000"/>
            <a:headEnd/>
            <a:tailEnd/>
          </a:ln>
        </p:spPr>
        <p:txBody>
          <a:bodyPr anchor="ctr">
            <a:spAutoFit/>
          </a:bodyPr>
          <a:lstStyle/>
          <a:p>
            <a:pPr algn="ctr">
              <a:defRPr/>
            </a:pPr>
            <a:r>
              <a:rPr lang="en-US" sz="3200" dirty="0">
                <a:solidFill>
                  <a:schemeClr val="bg1"/>
                </a:solidFill>
                <a:effectLst>
                  <a:outerShdw blurRad="38100" dist="38100" dir="2700000" algn="tl">
                    <a:srgbClr val="000000">
                      <a:alpha val="43137"/>
                    </a:srgbClr>
                  </a:outerShdw>
                </a:effectLst>
                <a:cs typeface="Arial" charset="0"/>
              </a:rPr>
              <a:t>Conclusions</a:t>
            </a:r>
            <a:endParaRPr lang="en-US" sz="3200" dirty="0">
              <a:solidFill>
                <a:schemeClr val="bg1"/>
              </a:solidFill>
              <a:effectLst>
                <a:outerShdw blurRad="38100" dist="38100" dir="2700000" algn="tl">
                  <a:srgbClr val="000000">
                    <a:alpha val="43137"/>
                  </a:srgbClr>
                </a:outerShdw>
              </a:effectLst>
            </a:endParaRPr>
          </a:p>
        </p:txBody>
      </p:sp>
      <p:sp>
        <p:nvSpPr>
          <p:cNvPr id="2050" name="Content Placeholder 2"/>
          <p:cNvSpPr>
            <a:spLocks/>
          </p:cNvSpPr>
          <p:nvPr/>
        </p:nvSpPr>
        <p:spPr bwMode="auto">
          <a:xfrm>
            <a:off x="2133600" y="1447800"/>
            <a:ext cx="6705600" cy="3657600"/>
          </a:xfrm>
          <a:prstGeom prst="rect">
            <a:avLst/>
          </a:prstGeom>
          <a:solidFill>
            <a:schemeClr val="accent4">
              <a:lumMod val="20000"/>
              <a:lumOff val="80000"/>
            </a:schemeClr>
          </a:solidFill>
          <a:ln w="9525">
            <a:noFill/>
            <a:miter lim="800000"/>
            <a:headEnd/>
            <a:tailEnd/>
          </a:ln>
        </p:spPr>
        <p:txBody>
          <a:bodyPr/>
          <a:lstStyle/>
          <a:p>
            <a:pPr marL="342900" indent="-342900" eaLnBrk="0" hangingPunct="0">
              <a:spcBef>
                <a:spcPct val="20000"/>
              </a:spcBef>
              <a:buClr>
                <a:schemeClr val="tx1"/>
              </a:buClr>
              <a:buSzPts val="1000"/>
              <a:buFont typeface="Monotype Sorts" pitchFamily="2" charset="2"/>
              <a:buChar char="l"/>
              <a:defRPr/>
            </a:pPr>
            <a:r>
              <a:rPr lang="en-US" sz="1600" dirty="0">
                <a:latin typeface="Tahoma" pitchFamily="34" charset="0"/>
              </a:rPr>
              <a:t>Fine sediment deposition in channels is an important source of sediment and nutrients in </a:t>
            </a:r>
            <a:r>
              <a:rPr lang="en-US" sz="1600" dirty="0" err="1">
                <a:latin typeface="Tahoma" pitchFamily="34" charset="0"/>
              </a:rPr>
              <a:t>Driftless</a:t>
            </a:r>
            <a:r>
              <a:rPr lang="en-US" sz="1600" dirty="0">
                <a:latin typeface="Tahoma" pitchFamily="34" charset="0"/>
              </a:rPr>
              <a:t> Area streams and should be included in sediment budgets</a:t>
            </a:r>
          </a:p>
          <a:p>
            <a:pPr marL="342900" indent="-342900" eaLnBrk="0" hangingPunct="0">
              <a:spcBef>
                <a:spcPct val="20000"/>
              </a:spcBef>
              <a:buClr>
                <a:schemeClr val="tx1"/>
              </a:buClr>
              <a:buSzPts val="1000"/>
              <a:buFont typeface="Monotype Sorts" pitchFamily="2" charset="2"/>
              <a:buChar char="l"/>
              <a:defRPr/>
            </a:pPr>
            <a:r>
              <a:rPr lang="en-US" sz="1600" dirty="0">
                <a:latin typeface="Tahoma" pitchFamily="34" charset="0"/>
              </a:rPr>
              <a:t>Phosphorus is unevenly distributed in the fine sediment deposits, with higher amounts in headwater streams potentially</a:t>
            </a:r>
          </a:p>
          <a:p>
            <a:pPr marL="342900" indent="-342900" eaLnBrk="0" hangingPunct="0">
              <a:spcBef>
                <a:spcPct val="20000"/>
              </a:spcBef>
              <a:buClr>
                <a:schemeClr val="tx1"/>
              </a:buClr>
              <a:buSzPts val="1000"/>
              <a:buFont typeface="Monotype Sorts" pitchFamily="2" charset="2"/>
              <a:buChar char="l"/>
              <a:defRPr/>
            </a:pPr>
            <a:r>
              <a:rPr lang="en-US" sz="1600" dirty="0">
                <a:latin typeface="Tahoma" pitchFamily="34" charset="0"/>
              </a:rPr>
              <a:t>Quantification of bank erosion (and overbank sedimentation) helps managers partition resources between upland practices and stream restoration techniques</a:t>
            </a:r>
          </a:p>
          <a:p>
            <a:pPr marL="342900" indent="-342900" eaLnBrk="0" hangingPunct="0">
              <a:spcBef>
                <a:spcPct val="20000"/>
              </a:spcBef>
              <a:buClr>
                <a:schemeClr val="tx1"/>
              </a:buClr>
              <a:buSzPts val="1000"/>
              <a:buFont typeface="Monotype Sorts" pitchFamily="2" charset="2"/>
              <a:buChar char="l"/>
              <a:defRPr/>
            </a:pPr>
            <a:r>
              <a:rPr lang="en-US" sz="1600" dirty="0">
                <a:latin typeface="Tahoma" pitchFamily="34" charset="0"/>
              </a:rPr>
              <a:t>Quantification of channel sources and sinks help determine the lag effects from field-scale best management practices to improvements in aquatic biological integrity</a:t>
            </a:r>
          </a:p>
          <a:p>
            <a:pPr marL="342900" indent="-342900" eaLnBrk="0" hangingPunct="0">
              <a:spcBef>
                <a:spcPct val="20000"/>
              </a:spcBef>
              <a:buClr>
                <a:schemeClr val="tx1"/>
              </a:buClr>
              <a:buSzPts val="1000"/>
              <a:defRPr/>
            </a:pPr>
            <a:endParaRPr lang="en-US" sz="1600" dirty="0">
              <a:latin typeface="Tahoma" pitchFamily="34" charset="0"/>
            </a:endParaRPr>
          </a:p>
          <a:p>
            <a:pPr marL="800100" lvl="1" indent="-342900" eaLnBrk="0" hangingPunct="0">
              <a:spcBef>
                <a:spcPct val="20000"/>
              </a:spcBef>
              <a:buClr>
                <a:schemeClr val="tx1"/>
              </a:buClr>
              <a:buSzPct val="100000"/>
              <a:defRPr/>
            </a:pPr>
            <a:endParaRPr lang="en-US" sz="1600" dirty="0">
              <a:latin typeface="Tahoma" pitchFamily="34" charset="0"/>
            </a:endParaRPr>
          </a:p>
        </p:txBody>
      </p:sp>
      <p:pic>
        <p:nvPicPr>
          <p:cNvPr id="44035" name="Picture 6" descr="M:\NonPoint Evaluation\Pecatonica\Rapid channel assessment\Silver Spring Creek\Silver Spring rapid assessment Photos\Site Photos\Sites 7,13,15                             (6-2-2010)\SS-13\P6020104.JPG"/>
          <p:cNvPicPr>
            <a:picLocks noChangeAspect="1" noChangeArrowheads="1"/>
          </p:cNvPicPr>
          <p:nvPr/>
        </p:nvPicPr>
        <p:blipFill>
          <a:blip r:embed="rId3"/>
          <a:srcRect/>
          <a:stretch>
            <a:fillRect/>
          </a:stretch>
        </p:blipFill>
        <p:spPr bwMode="auto">
          <a:xfrm>
            <a:off x="1752600" y="4419600"/>
            <a:ext cx="7391400" cy="24384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ubtitle 2"/>
          <p:cNvSpPr>
            <a:spLocks noGrp="1"/>
          </p:cNvSpPr>
          <p:nvPr>
            <p:ph type="subTitle" idx="1"/>
          </p:nvPr>
        </p:nvSpPr>
        <p:spPr>
          <a:xfrm>
            <a:off x="2286000" y="1752600"/>
            <a:ext cx="6400800" cy="3429000"/>
          </a:xfrm>
        </p:spPr>
        <p:txBody>
          <a:bodyPr/>
          <a:lstStyle/>
          <a:p>
            <a:pPr algn="l" eaLnBrk="1" hangingPunct="1">
              <a:lnSpc>
                <a:spcPct val="80000"/>
              </a:lnSpc>
            </a:pPr>
            <a:r>
              <a:rPr lang="en-US" sz="2000" smtClean="0">
                <a:solidFill>
                  <a:schemeClr val="tx1"/>
                </a:solidFill>
              </a:rPr>
              <a:t>STUDY PARTNERS AND FUNDING</a:t>
            </a:r>
          </a:p>
          <a:p>
            <a:pPr lvl="1" algn="l" eaLnBrk="1" hangingPunct="1">
              <a:lnSpc>
                <a:spcPct val="80000"/>
              </a:lnSpc>
            </a:pPr>
            <a:r>
              <a:rPr lang="en-US" sz="1600" smtClean="0">
                <a:solidFill>
                  <a:schemeClr val="tx1"/>
                </a:solidFill>
              </a:rPr>
              <a:t>Dane County, Land Conservation Division </a:t>
            </a:r>
          </a:p>
          <a:p>
            <a:pPr lvl="1" algn="l" eaLnBrk="1" hangingPunct="1">
              <a:lnSpc>
                <a:spcPct val="80000"/>
              </a:lnSpc>
            </a:pPr>
            <a:r>
              <a:rPr lang="en-US" sz="1600" smtClean="0">
                <a:solidFill>
                  <a:schemeClr val="tx1"/>
                </a:solidFill>
              </a:rPr>
              <a:t>Lafayette County, Department of Land Conservation</a:t>
            </a:r>
          </a:p>
          <a:p>
            <a:pPr lvl="1" algn="l" eaLnBrk="1" hangingPunct="1">
              <a:lnSpc>
                <a:spcPct val="80000"/>
              </a:lnSpc>
            </a:pPr>
            <a:r>
              <a:rPr lang="en-US" sz="1600" smtClean="0">
                <a:solidFill>
                  <a:schemeClr val="tx1"/>
                </a:solidFill>
              </a:rPr>
              <a:t>Iowa County Land Conservation Department</a:t>
            </a:r>
          </a:p>
          <a:p>
            <a:pPr lvl="1" algn="l" eaLnBrk="1" hangingPunct="1">
              <a:lnSpc>
                <a:spcPct val="80000"/>
              </a:lnSpc>
            </a:pPr>
            <a:r>
              <a:rPr lang="en-US" sz="1600" smtClean="0">
                <a:solidFill>
                  <a:schemeClr val="tx1"/>
                </a:solidFill>
              </a:rPr>
              <a:t>Green County Land Conservation Department</a:t>
            </a:r>
          </a:p>
          <a:p>
            <a:pPr lvl="1" algn="l" eaLnBrk="1" hangingPunct="1">
              <a:lnSpc>
                <a:spcPct val="80000"/>
              </a:lnSpc>
            </a:pPr>
            <a:r>
              <a:rPr lang="en-US" sz="1600" smtClean="0">
                <a:solidFill>
                  <a:schemeClr val="tx1"/>
                </a:solidFill>
              </a:rPr>
              <a:t>University of Wisconsin-Madison</a:t>
            </a:r>
          </a:p>
          <a:p>
            <a:pPr lvl="2" algn="l" eaLnBrk="1" hangingPunct="1">
              <a:lnSpc>
                <a:spcPct val="80000"/>
              </a:lnSpc>
            </a:pPr>
            <a:r>
              <a:rPr lang="en-US" sz="1200" smtClean="0">
                <a:solidFill>
                  <a:schemeClr val="tx1"/>
                </a:solidFill>
              </a:rPr>
              <a:t>Biological Systems Engineering</a:t>
            </a:r>
          </a:p>
          <a:p>
            <a:pPr lvl="2" algn="l" eaLnBrk="1" hangingPunct="1">
              <a:lnSpc>
                <a:spcPct val="80000"/>
              </a:lnSpc>
            </a:pPr>
            <a:r>
              <a:rPr lang="en-US" sz="1200" smtClean="0">
                <a:solidFill>
                  <a:schemeClr val="tx1"/>
                </a:solidFill>
              </a:rPr>
              <a:t>Soil Science</a:t>
            </a:r>
          </a:p>
          <a:p>
            <a:pPr lvl="2" algn="l" eaLnBrk="1" hangingPunct="1">
              <a:lnSpc>
                <a:spcPct val="80000"/>
              </a:lnSpc>
            </a:pPr>
            <a:r>
              <a:rPr lang="en-US" sz="1200" smtClean="0">
                <a:solidFill>
                  <a:schemeClr val="tx1"/>
                </a:solidFill>
              </a:rPr>
              <a:t>Nelson Institute of Environmental Studies</a:t>
            </a:r>
          </a:p>
          <a:p>
            <a:pPr lvl="2" algn="l" eaLnBrk="1" hangingPunct="1">
              <a:lnSpc>
                <a:spcPct val="80000"/>
              </a:lnSpc>
            </a:pPr>
            <a:r>
              <a:rPr lang="en-US" sz="1200" smtClean="0">
                <a:solidFill>
                  <a:schemeClr val="tx1"/>
                </a:solidFill>
              </a:rPr>
              <a:t>Agricultural and Applied Economics</a:t>
            </a:r>
          </a:p>
          <a:p>
            <a:pPr lvl="2" algn="l" eaLnBrk="1" hangingPunct="1">
              <a:lnSpc>
                <a:spcPct val="80000"/>
              </a:lnSpc>
            </a:pPr>
            <a:r>
              <a:rPr lang="en-US" sz="1200" smtClean="0">
                <a:solidFill>
                  <a:schemeClr val="tx1"/>
                </a:solidFill>
              </a:rPr>
              <a:t>Civil and Environmental Engineering</a:t>
            </a:r>
          </a:p>
          <a:p>
            <a:pPr lvl="1" algn="l" eaLnBrk="1" hangingPunct="1">
              <a:lnSpc>
                <a:spcPct val="80000"/>
              </a:lnSpc>
            </a:pPr>
            <a:r>
              <a:rPr lang="en-US" sz="1600" smtClean="0">
                <a:solidFill>
                  <a:schemeClr val="tx1"/>
                </a:solidFill>
              </a:rPr>
              <a:t>University of Wisconsin-Extension</a:t>
            </a:r>
          </a:p>
          <a:p>
            <a:pPr lvl="1" algn="l" eaLnBrk="1" hangingPunct="1">
              <a:lnSpc>
                <a:spcPct val="80000"/>
              </a:lnSpc>
            </a:pPr>
            <a:r>
              <a:rPr lang="en-US" sz="1600" smtClean="0">
                <a:solidFill>
                  <a:schemeClr val="tx1"/>
                </a:solidFill>
              </a:rPr>
              <a:t>U.S. Geological Survey</a:t>
            </a:r>
          </a:p>
          <a:p>
            <a:pPr lvl="1" algn="l" eaLnBrk="1" hangingPunct="1">
              <a:lnSpc>
                <a:spcPct val="80000"/>
              </a:lnSpc>
            </a:pPr>
            <a:r>
              <a:rPr lang="en-US" sz="1600" smtClean="0">
                <a:solidFill>
                  <a:schemeClr val="tx1"/>
                </a:solidFill>
              </a:rPr>
              <a:t>Natural Resource Conservation Service</a:t>
            </a:r>
          </a:p>
          <a:p>
            <a:pPr lvl="1" algn="l" eaLnBrk="1" hangingPunct="1">
              <a:lnSpc>
                <a:spcPct val="80000"/>
              </a:lnSpc>
            </a:pPr>
            <a:r>
              <a:rPr lang="en-US" sz="1600" smtClean="0">
                <a:solidFill>
                  <a:schemeClr val="tx1"/>
                </a:solidFill>
              </a:rPr>
              <a:t>Wisconsin DNR</a:t>
            </a:r>
          </a:p>
          <a:p>
            <a:pPr lvl="1" algn="l" eaLnBrk="1" hangingPunct="1">
              <a:lnSpc>
                <a:spcPct val="80000"/>
              </a:lnSpc>
            </a:pPr>
            <a:r>
              <a:rPr lang="en-US" sz="1600" smtClean="0">
                <a:solidFill>
                  <a:schemeClr val="tx1"/>
                </a:solidFill>
              </a:rPr>
              <a:t>Wisconsin DATCP</a:t>
            </a:r>
          </a:p>
          <a:p>
            <a:pPr lvl="1" algn="l" eaLnBrk="1" hangingPunct="1">
              <a:lnSpc>
                <a:spcPct val="80000"/>
              </a:lnSpc>
            </a:pPr>
            <a:r>
              <a:rPr lang="en-US" sz="1600" smtClean="0">
                <a:solidFill>
                  <a:schemeClr val="tx1"/>
                </a:solidFill>
              </a:rPr>
              <a:t>The Nature Conservancy</a:t>
            </a:r>
          </a:p>
          <a:p>
            <a:pPr lvl="1" algn="l" eaLnBrk="1" hangingPunct="1">
              <a:lnSpc>
                <a:spcPct val="80000"/>
              </a:lnSpc>
            </a:pPr>
            <a:r>
              <a:rPr lang="en-US" sz="1600" smtClean="0">
                <a:solidFill>
                  <a:schemeClr val="tx1"/>
                </a:solidFill>
              </a:rPr>
              <a:t>Monsanto Corporation</a:t>
            </a:r>
          </a:p>
          <a:p>
            <a:pPr lvl="1" algn="l" eaLnBrk="1" hangingPunct="1">
              <a:lnSpc>
                <a:spcPct val="80000"/>
              </a:lnSpc>
            </a:pPr>
            <a:r>
              <a:rPr lang="en-US" sz="1600" smtClean="0">
                <a:solidFill>
                  <a:schemeClr val="tx1"/>
                </a:solidFill>
              </a:rPr>
              <a:t>McKnight Foundation</a:t>
            </a:r>
          </a:p>
          <a:p>
            <a:pPr lvl="1" algn="l" eaLnBrk="1" hangingPunct="1">
              <a:lnSpc>
                <a:spcPct val="80000"/>
              </a:lnSpc>
            </a:pPr>
            <a:r>
              <a:rPr lang="en-US" sz="1600" smtClean="0">
                <a:solidFill>
                  <a:schemeClr val="tx1"/>
                </a:solidFill>
              </a:rPr>
              <a:t>USDA Cooperative State Research, Education, and Extension Service</a:t>
            </a:r>
          </a:p>
          <a:p>
            <a:pPr algn="l" eaLnBrk="1" hangingPunct="1">
              <a:lnSpc>
                <a:spcPct val="80000"/>
              </a:lnSpc>
            </a:pPr>
            <a:endParaRPr lang="en-US" sz="2000" smtClean="0">
              <a:solidFill>
                <a:schemeClr val="tx1"/>
              </a:solidFill>
            </a:endParaRPr>
          </a:p>
        </p:txBody>
      </p:sp>
      <p:sp>
        <p:nvSpPr>
          <p:cNvPr id="46082" name="Rectangle 5"/>
          <p:cNvSpPr>
            <a:spLocks noChangeArrowheads="1"/>
          </p:cNvSpPr>
          <p:nvPr/>
        </p:nvSpPr>
        <p:spPr bwMode="auto">
          <a:xfrm>
            <a:off x="1752600" y="546100"/>
            <a:ext cx="7391400" cy="584200"/>
          </a:xfrm>
          <a:prstGeom prst="rect">
            <a:avLst/>
          </a:prstGeom>
          <a:noFill/>
          <a:ln w="9525">
            <a:noFill/>
            <a:miter lim="800000"/>
            <a:headEnd/>
            <a:tailEnd/>
          </a:ln>
        </p:spPr>
        <p:txBody>
          <a:bodyPr anchor="ctr">
            <a:spAutoFit/>
          </a:bodyPr>
          <a:lstStyle/>
          <a:p>
            <a:pPr algn="ctr"/>
            <a:r>
              <a:rPr lang="en-US" sz="3200">
                <a:solidFill>
                  <a:schemeClr val="bg1"/>
                </a:solidFill>
                <a:cs typeface="Arial" charset="0"/>
              </a:rPr>
              <a:t>Acknowledgments</a:t>
            </a:r>
            <a:endParaRPr lang="en-US" sz="3200">
              <a:solidFill>
                <a:schemeClr val="bg1"/>
              </a:solidFill>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10552</TotalTime>
  <Words>1628</Words>
  <Application>Microsoft Office PowerPoint</Application>
  <PresentationFormat>On-screen Show (4:3)</PresentationFormat>
  <Paragraphs>188</Paragraphs>
  <Slides>16</Slides>
  <Notes>14</Notes>
  <HiddenSlides>0</HiddenSlides>
  <MMClips>0</MMClips>
  <ScaleCrop>false</ScaleCrop>
  <HeadingPairs>
    <vt:vector size="8" baseType="variant">
      <vt:variant>
        <vt:lpstr>Fonts Used</vt:lpstr>
      </vt:variant>
      <vt:variant>
        <vt:i4>6</vt:i4>
      </vt:variant>
      <vt:variant>
        <vt:lpstr>Design Template</vt:lpstr>
      </vt:variant>
      <vt:variant>
        <vt:i4>2</vt:i4>
      </vt:variant>
      <vt:variant>
        <vt:lpstr>Embedded OLE Servers</vt:lpstr>
      </vt:variant>
      <vt:variant>
        <vt:i4>1</vt:i4>
      </vt:variant>
      <vt:variant>
        <vt:lpstr>Slide Titles</vt:lpstr>
      </vt:variant>
      <vt:variant>
        <vt:i4>16</vt:i4>
      </vt:variant>
    </vt:vector>
  </HeadingPairs>
  <TitlesOfParts>
    <vt:vector size="25" baseType="lpstr">
      <vt:lpstr>Arial</vt:lpstr>
      <vt:lpstr>Calibri</vt:lpstr>
      <vt:lpstr>Univers 57 Condensed</vt:lpstr>
      <vt:lpstr>Times New Roman</vt:lpstr>
      <vt:lpstr>Tahoma</vt:lpstr>
      <vt:lpstr>Monotype Sorts</vt:lpstr>
      <vt:lpstr>Office Theme</vt:lpstr>
      <vt:lpstr>Office Theme</vt:lpstr>
      <vt:lpstr>CorelDRAW</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vector>
  </TitlesOfParts>
  <Company>US Geological Survey, WRD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xx</dc:creator>
  <cp:lastModifiedBy>hansir</cp:lastModifiedBy>
  <cp:revision>387</cp:revision>
  <dcterms:created xsi:type="dcterms:W3CDTF">2010-02-27T21:07:53Z</dcterms:created>
  <dcterms:modified xsi:type="dcterms:W3CDTF">2010-12-03T17:06:57Z</dcterms:modified>
</cp:coreProperties>
</file>