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8" r:id="rId2"/>
    <p:sldId id="262" r:id="rId3"/>
    <p:sldId id="257" r:id="rId4"/>
    <p:sldId id="259" r:id="rId5"/>
    <p:sldId id="264" r:id="rId6"/>
    <p:sldId id="267" r:id="rId7"/>
    <p:sldId id="266" r:id="rId8"/>
    <p:sldId id="268" r:id="rId9"/>
    <p:sldId id="260" r:id="rId10"/>
    <p:sldId id="265" r:id="rId11"/>
    <p:sldId id="26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6" autoAdjust="0"/>
    <p:restoredTop sz="94737"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F0BF4ED-F3BD-40BB-9926-A0E81382ED20}" type="datetimeFigureOut">
              <a:rPr lang="en-US" smtClean="0"/>
              <a:t>01/22/2014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D796A-A7D4-4DC6-B857-1B1D07BE38F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0BF4ED-F3BD-40BB-9926-A0E81382ED20}" type="datetimeFigureOut">
              <a:rPr lang="en-US" smtClean="0"/>
              <a:t>01/22/2014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D796A-A7D4-4DC6-B857-1B1D07BE38F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F0BF4ED-F3BD-40BB-9926-A0E81382ED20}" type="datetimeFigureOut">
              <a:rPr lang="en-US" smtClean="0"/>
              <a:t>01/22/2014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D796A-A7D4-4DC6-B857-1B1D07BE38F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F0BF4ED-F3BD-40BB-9926-A0E81382ED20}" type="datetimeFigureOut">
              <a:rPr lang="en-US" smtClean="0"/>
              <a:t>01/22/2014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D796A-A7D4-4DC6-B857-1B1D07BE38F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F0BF4ED-F3BD-40BB-9926-A0E81382ED20}" type="datetimeFigureOut">
              <a:rPr lang="en-US" smtClean="0"/>
              <a:t>01/22/2014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9D796A-A7D4-4DC6-B857-1B1D07BE38F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F0BF4ED-F3BD-40BB-9926-A0E81382ED20}" type="datetimeFigureOut">
              <a:rPr lang="en-US" smtClean="0"/>
              <a:t>01/22/2014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9D796A-A7D4-4DC6-B857-1B1D07BE38F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0BF4ED-F3BD-40BB-9926-A0E81382ED20}" type="datetimeFigureOut">
              <a:rPr lang="en-US" smtClean="0"/>
              <a:t>01/22/2014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9D796A-A7D4-4DC6-B857-1B1D07BE38F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0BF4ED-F3BD-40BB-9926-A0E81382ED20}" type="datetimeFigureOut">
              <a:rPr lang="en-US" smtClean="0"/>
              <a:t>01/22/2014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D796A-A7D4-4DC6-B857-1B1D07BE38F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3F0BF4ED-F3BD-40BB-9926-A0E81382ED20}" type="datetimeFigureOut">
              <a:rPr lang="en-US" smtClean="0"/>
              <a:t>01/22/2014</a:t>
            </a:fld>
            <a:endParaRPr lang="en-US"/>
          </a:p>
        </p:txBody>
      </p:sp>
      <p:sp>
        <p:nvSpPr>
          <p:cNvPr id="9" name="Slide Number Placeholder 8"/>
          <p:cNvSpPr>
            <a:spLocks noGrp="1"/>
          </p:cNvSpPr>
          <p:nvPr>
            <p:ph type="sldNum" sz="quarter" idx="11"/>
          </p:nvPr>
        </p:nvSpPr>
        <p:spPr/>
        <p:txBody>
          <a:bodyPr/>
          <a:lstStyle/>
          <a:p>
            <a:fld id="{FE9D796A-A7D4-4DC6-B857-1B1D07BE38F1}"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0BF4ED-F3BD-40BB-9926-A0E81382ED20}" type="datetimeFigureOut">
              <a:rPr lang="en-US" smtClean="0"/>
              <a:t>01/22/2014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D796A-A7D4-4DC6-B857-1B1D07BE38F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0BF4ED-F3BD-40BB-9926-A0E81382ED20}" type="datetimeFigureOut">
              <a:rPr lang="en-US" smtClean="0"/>
              <a:t>01/22/2014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D796A-A7D4-4DC6-B857-1B1D07BE38F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FE9D796A-A7D4-4DC6-B857-1B1D07BE38F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3F0BF4ED-F3BD-40BB-9926-A0E81382ED20}" type="datetimeFigureOut">
              <a:rPr lang="en-US" smtClean="0"/>
              <a:t>01/22/2014</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file:///\\central\watershed\Monitoring\Monitoring_Strategy\Monitoring_Work_Group_2012\Monitoring_Issues_Table_V1_MWG.xls"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ater.epa.gov/resource_performance/planning/FY-2013-NWPG-Measure-Definitions-Water-Quality.cfm" TargetMode="External"/><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914400"/>
            <a:ext cx="7467600" cy="2917825"/>
          </a:xfrm>
        </p:spPr>
        <p:txBody>
          <a:bodyPr>
            <a:normAutofit/>
          </a:bodyPr>
          <a:lstStyle/>
          <a:p>
            <a:r>
              <a:rPr lang="en-US" sz="3200" dirty="0" smtClean="0"/>
              <a:t>Watershed Assessment Restoration and Protection (WARP) Team Monitoring Recommendations </a:t>
            </a:r>
            <a:br>
              <a:rPr lang="en-US" sz="3200" dirty="0" smtClean="0"/>
            </a:br>
            <a:r>
              <a:rPr lang="en-US" sz="3200" dirty="0"/>
              <a:t/>
            </a:r>
            <a:br>
              <a:rPr lang="en-US" sz="3200" dirty="0"/>
            </a:br>
            <a:r>
              <a:rPr lang="en-US" sz="3200" dirty="0" smtClean="0"/>
              <a:t>&amp; USEPA Performance Measures</a:t>
            </a:r>
            <a:endParaRPr lang="en-US" sz="3200" dirty="0"/>
          </a:p>
        </p:txBody>
      </p:sp>
      <p:sp>
        <p:nvSpPr>
          <p:cNvPr id="3" name="Subtitle 2"/>
          <p:cNvSpPr>
            <a:spLocks noGrp="1"/>
          </p:cNvSpPr>
          <p:nvPr>
            <p:ph type="subTitle" idx="1"/>
          </p:nvPr>
        </p:nvSpPr>
        <p:spPr/>
        <p:txBody>
          <a:bodyPr>
            <a:normAutofit/>
          </a:bodyPr>
          <a:lstStyle/>
          <a:p>
            <a:r>
              <a:rPr lang="en-US" dirty="0" smtClean="0"/>
              <a:t>Lisa Helmuth</a:t>
            </a:r>
          </a:p>
          <a:p>
            <a:r>
              <a:rPr lang="en-US" dirty="0" smtClean="0"/>
              <a:t>January 2014</a:t>
            </a:r>
            <a:endParaRPr lang="en-US" dirty="0"/>
          </a:p>
        </p:txBody>
      </p:sp>
    </p:spTree>
    <p:extLst>
      <p:ext uri="{BB962C8B-B14F-4D97-AF65-F5344CB8AC3E}">
        <p14:creationId xmlns:p14="http://schemas.microsoft.com/office/powerpoint/2010/main" val="26941574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t>TMDL Program Redesign &amp; WARP Recommendations</a:t>
            </a:r>
            <a:endParaRPr lang="en-US" sz="3600" dirty="0"/>
          </a:p>
        </p:txBody>
      </p:sp>
      <p:sp>
        <p:nvSpPr>
          <p:cNvPr id="3" name="Content Placeholder 2"/>
          <p:cNvSpPr>
            <a:spLocks noGrp="1"/>
          </p:cNvSpPr>
          <p:nvPr>
            <p:ph idx="1"/>
          </p:nvPr>
        </p:nvSpPr>
        <p:spPr>
          <a:xfrm>
            <a:off x="457200" y="1905000"/>
            <a:ext cx="7772400" cy="4572000"/>
          </a:xfrm>
        </p:spPr>
        <p:txBody>
          <a:bodyPr>
            <a:normAutofit fontScale="85000" lnSpcReduction="20000"/>
          </a:bodyPr>
          <a:lstStyle/>
          <a:p>
            <a:r>
              <a:rPr lang="en-US" b="1" i="1" dirty="0" smtClean="0"/>
              <a:t>TMDL Program Redesign (2009-10</a:t>
            </a:r>
            <a:r>
              <a:rPr lang="en-US" dirty="0" smtClean="0"/>
              <a:t>)</a:t>
            </a:r>
          </a:p>
          <a:p>
            <a:pPr lvl="1"/>
            <a:r>
              <a:rPr lang="en-US" sz="2600" dirty="0" smtClean="0"/>
              <a:t>Project management/workload allocations.</a:t>
            </a:r>
          </a:p>
          <a:p>
            <a:pPr lvl="1"/>
            <a:r>
              <a:rPr lang="en-US" sz="2600" dirty="0" smtClean="0"/>
              <a:t>Guidance development.</a:t>
            </a:r>
          </a:p>
          <a:p>
            <a:pPr lvl="1"/>
            <a:r>
              <a:rPr lang="en-US" sz="2600" dirty="0" smtClean="0"/>
              <a:t>Monitoring considerations.</a:t>
            </a:r>
          </a:p>
          <a:p>
            <a:pPr lvl="1"/>
            <a:r>
              <a:rPr lang="en-US" sz="2600" dirty="0" smtClean="0"/>
              <a:t>Assessment work.</a:t>
            </a:r>
          </a:p>
          <a:p>
            <a:pPr lvl="1"/>
            <a:r>
              <a:rPr lang="en-US" sz="2600" dirty="0" smtClean="0"/>
              <a:t>Funding strategies.</a:t>
            </a:r>
          </a:p>
          <a:p>
            <a:pPr marL="457200" lvl="1" indent="0">
              <a:buNone/>
            </a:pPr>
            <a:endParaRPr lang="en-US" sz="2600" dirty="0" smtClean="0"/>
          </a:p>
          <a:p>
            <a:r>
              <a:rPr lang="en-US" b="1" i="1" dirty="0" smtClean="0"/>
              <a:t>Watershed Assessment Restoration and Protection Team (WARP)</a:t>
            </a:r>
          </a:p>
          <a:p>
            <a:pPr lvl="1"/>
            <a:r>
              <a:rPr lang="en-US" sz="2600" dirty="0" smtClean="0"/>
              <a:t>2013-14 – 2</a:t>
            </a:r>
            <a:r>
              <a:rPr lang="en-US" sz="2600" baseline="30000" dirty="0" smtClean="0"/>
              <a:t>nd</a:t>
            </a:r>
            <a:r>
              <a:rPr lang="en-US" sz="2600" dirty="0" smtClean="0"/>
              <a:t> Year</a:t>
            </a:r>
          </a:p>
          <a:p>
            <a:pPr lvl="1"/>
            <a:r>
              <a:rPr lang="en-US" sz="2600" dirty="0" smtClean="0"/>
              <a:t>TMDL guidance, sub teams.</a:t>
            </a:r>
          </a:p>
          <a:p>
            <a:pPr lvl="1"/>
            <a:r>
              <a:rPr lang="en-US" sz="2600" dirty="0">
                <a:solidFill>
                  <a:srgbClr val="FF0000"/>
                </a:solidFill>
              </a:rPr>
              <a:t>Monitoring needs assessment</a:t>
            </a:r>
            <a:r>
              <a:rPr lang="en-US" sz="2600" dirty="0"/>
              <a:t>.</a:t>
            </a:r>
          </a:p>
          <a:p>
            <a:pPr lvl="1"/>
            <a:r>
              <a:rPr lang="en-US" sz="2600" dirty="0" smtClean="0"/>
              <a:t>Project management, support tools, water resources program support.</a:t>
            </a:r>
          </a:p>
          <a:p>
            <a:pPr marL="457200" lvl="1" indent="0">
              <a:buNone/>
            </a:pPr>
            <a:endParaRPr lang="en-US" dirty="0" smtClean="0"/>
          </a:p>
          <a:p>
            <a:endParaRPr lang="en-US" dirty="0"/>
          </a:p>
        </p:txBody>
      </p:sp>
    </p:spTree>
    <p:extLst>
      <p:ext uri="{BB962C8B-B14F-4D97-AF65-F5344CB8AC3E}">
        <p14:creationId xmlns:p14="http://schemas.microsoft.com/office/powerpoint/2010/main" val="4215305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smtClean="0"/>
              <a:t>WARP CWA Monitoring Needs</a:t>
            </a:r>
            <a:endParaRPr lang="en-US" dirty="0"/>
          </a:p>
        </p:txBody>
      </p:sp>
      <p:sp>
        <p:nvSpPr>
          <p:cNvPr id="5" name="Content Placeholder 4"/>
          <p:cNvSpPr>
            <a:spLocks noGrp="1"/>
          </p:cNvSpPr>
          <p:nvPr>
            <p:ph idx="1"/>
          </p:nvPr>
        </p:nvSpPr>
        <p:spPr>
          <a:xfrm>
            <a:off x="457200" y="1524000"/>
            <a:ext cx="7620000" cy="4800600"/>
          </a:xfrm>
        </p:spPr>
        <p:txBody>
          <a:bodyPr>
            <a:normAutofit/>
          </a:bodyPr>
          <a:lstStyle/>
          <a:p>
            <a:pPr marL="57150" indent="0">
              <a:buNone/>
            </a:pPr>
            <a:r>
              <a:rPr lang="en-US" dirty="0" smtClean="0"/>
              <a:t>Identified Primary </a:t>
            </a:r>
            <a:r>
              <a:rPr lang="en-US" dirty="0"/>
              <a:t>Monitoring Needs in 3 areas:</a:t>
            </a:r>
          </a:p>
          <a:p>
            <a:pPr lvl="1"/>
            <a:r>
              <a:rPr lang="en-US" sz="2400" dirty="0" smtClean="0"/>
              <a:t>Integrated </a:t>
            </a:r>
            <a:r>
              <a:rPr lang="en-US" sz="2400" dirty="0"/>
              <a:t>Reporting (use attainment and </a:t>
            </a:r>
            <a:r>
              <a:rPr lang="en-US" sz="2400" dirty="0" smtClean="0"/>
              <a:t>WQ standards</a:t>
            </a:r>
            <a:r>
              <a:rPr lang="en-US" sz="2400" dirty="0"/>
              <a:t>, 305(b) and 303(d</a:t>
            </a:r>
            <a:r>
              <a:rPr lang="en-US" sz="2400" dirty="0" smtClean="0"/>
              <a:t>)) assessments</a:t>
            </a:r>
            <a:endParaRPr lang="en-US" sz="2400" dirty="0"/>
          </a:p>
          <a:p>
            <a:pPr lvl="1"/>
            <a:r>
              <a:rPr lang="en-US" sz="2400" dirty="0" smtClean="0"/>
              <a:t>TMDL development monitoring</a:t>
            </a:r>
            <a:endParaRPr lang="en-US" sz="2400" dirty="0"/>
          </a:p>
          <a:p>
            <a:pPr lvl="1"/>
            <a:r>
              <a:rPr lang="en-US" sz="2400" dirty="0" smtClean="0"/>
              <a:t>NPS </a:t>
            </a:r>
            <a:r>
              <a:rPr lang="en-US" sz="2400" dirty="0"/>
              <a:t>and WPDES </a:t>
            </a:r>
            <a:r>
              <a:rPr lang="en-US" sz="2400" dirty="0" smtClean="0"/>
              <a:t>implementation</a:t>
            </a:r>
          </a:p>
          <a:p>
            <a:pPr marL="457200" lvl="1" indent="0">
              <a:buNone/>
            </a:pPr>
            <a:endParaRPr lang="en-US" dirty="0"/>
          </a:p>
          <a:p>
            <a:pPr marL="57150" indent="0">
              <a:buNone/>
            </a:pPr>
            <a:r>
              <a:rPr lang="en-US" dirty="0" smtClean="0"/>
              <a:t>White </a:t>
            </a:r>
            <a:r>
              <a:rPr lang="en-US" dirty="0"/>
              <a:t>paper on terminology and </a:t>
            </a:r>
            <a:r>
              <a:rPr lang="en-US" dirty="0" smtClean="0"/>
              <a:t>Clean Water </a:t>
            </a:r>
            <a:r>
              <a:rPr lang="en-US" dirty="0"/>
              <a:t>Act goals</a:t>
            </a:r>
          </a:p>
        </p:txBody>
      </p:sp>
    </p:spTree>
    <p:extLst>
      <p:ext uri="{BB962C8B-B14F-4D97-AF65-F5344CB8AC3E}">
        <p14:creationId xmlns:p14="http://schemas.microsoft.com/office/powerpoint/2010/main" val="18408316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265238"/>
          </a:xfrm>
        </p:spPr>
        <p:txBody>
          <a:bodyPr/>
          <a:lstStyle/>
          <a:p>
            <a:r>
              <a:rPr lang="en-US" dirty="0" smtClean="0"/>
              <a:t>WARP Recommendations</a:t>
            </a:r>
            <a:endParaRPr lang="en-US" dirty="0"/>
          </a:p>
        </p:txBody>
      </p:sp>
      <p:sp>
        <p:nvSpPr>
          <p:cNvPr id="8" name="TextBox 7"/>
          <p:cNvSpPr txBox="1"/>
          <p:nvPr/>
        </p:nvSpPr>
        <p:spPr>
          <a:xfrm>
            <a:off x="204787" y="5706070"/>
            <a:ext cx="7948613" cy="923330"/>
          </a:xfrm>
          <a:prstGeom prst="rect">
            <a:avLst/>
          </a:prstGeom>
          <a:noFill/>
        </p:spPr>
        <p:txBody>
          <a:bodyPr wrap="square" rtlCol="0">
            <a:spAutoFit/>
          </a:bodyPr>
          <a:lstStyle/>
          <a:p>
            <a:r>
              <a:rPr lang="en-US" dirty="0" smtClean="0">
                <a:hlinkClick r:id="rId2" action="ppaction://hlinkfile"/>
              </a:rPr>
              <a:t>File:\\central\watershed\Monitoring\Monitoring_Strategy\Monitoring_Work_Group_2012\Monitoring_Issues_Table_V1_MWG.xls</a:t>
            </a:r>
            <a:endParaRPr lang="en-US" dirty="0" smtClean="0"/>
          </a:p>
          <a:p>
            <a:endParaRPr lang="en-US" dirty="0"/>
          </a:p>
        </p:txBody>
      </p:sp>
      <p:pic>
        <p:nvPicPr>
          <p:cNvPr id="1026" name="Picture 2">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787" y="1371600"/>
            <a:ext cx="7856561" cy="4038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90476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WARP Recommendations</a:t>
            </a:r>
            <a:endParaRPr lang="en-US" dirty="0"/>
          </a:p>
        </p:txBody>
      </p:sp>
      <p:sp>
        <p:nvSpPr>
          <p:cNvPr id="3" name="Content Placeholder 2"/>
          <p:cNvSpPr>
            <a:spLocks noGrp="1"/>
          </p:cNvSpPr>
          <p:nvPr>
            <p:ph idx="1"/>
          </p:nvPr>
        </p:nvSpPr>
        <p:spPr>
          <a:xfrm>
            <a:off x="685800" y="1295400"/>
            <a:ext cx="7467600" cy="4876800"/>
          </a:xfrm>
        </p:spPr>
        <p:txBody>
          <a:bodyPr>
            <a:normAutofit fontScale="85000" lnSpcReduction="20000"/>
          </a:bodyPr>
          <a:lstStyle/>
          <a:p>
            <a:pPr marL="57150" indent="0">
              <a:buNone/>
            </a:pPr>
            <a:r>
              <a:rPr lang="en-US" dirty="0" smtClean="0"/>
              <a:t>Identified Primary Monitoring Needs:</a:t>
            </a:r>
          </a:p>
          <a:p>
            <a:pPr lvl="1"/>
            <a:r>
              <a:rPr lang="en-US" sz="2400" b="1" dirty="0" smtClean="0"/>
              <a:t>WQ standards</a:t>
            </a:r>
          </a:p>
          <a:p>
            <a:pPr lvl="2"/>
            <a:r>
              <a:rPr lang="en-US" sz="2000" dirty="0" smtClean="0"/>
              <a:t>Natural Communities </a:t>
            </a:r>
          </a:p>
          <a:p>
            <a:pPr lvl="2"/>
            <a:r>
              <a:rPr lang="en-US" sz="2000" dirty="0" smtClean="0"/>
              <a:t>Rule Making Requirements</a:t>
            </a:r>
          </a:p>
          <a:p>
            <a:pPr lvl="2"/>
            <a:r>
              <a:rPr lang="en-US" sz="2000" dirty="0" smtClean="0"/>
              <a:t>Confirmation Monitoring, update protocols </a:t>
            </a:r>
          </a:p>
          <a:p>
            <a:pPr marL="914400" lvl="2" indent="0">
              <a:buNone/>
            </a:pPr>
            <a:endParaRPr lang="en-US" sz="2000" dirty="0" smtClean="0"/>
          </a:p>
          <a:p>
            <a:pPr lvl="1"/>
            <a:r>
              <a:rPr lang="en-US" sz="2400" b="1" dirty="0" smtClean="0"/>
              <a:t>Integrated Reporting </a:t>
            </a:r>
          </a:p>
          <a:p>
            <a:pPr lvl="2"/>
            <a:r>
              <a:rPr lang="en-US" sz="2000" dirty="0" smtClean="0"/>
              <a:t>WisCALM Assessment Gaps</a:t>
            </a:r>
          </a:p>
          <a:p>
            <a:pPr lvl="3"/>
            <a:r>
              <a:rPr lang="en-US" sz="1900" dirty="0" smtClean="0"/>
              <a:t>Condition Assessments</a:t>
            </a:r>
          </a:p>
          <a:p>
            <a:pPr lvl="3"/>
            <a:r>
              <a:rPr lang="en-US" sz="1900" dirty="0" smtClean="0"/>
              <a:t>Standards Attainment status</a:t>
            </a:r>
          </a:p>
          <a:p>
            <a:pPr marL="1371600" lvl="3" indent="0">
              <a:buNone/>
            </a:pPr>
            <a:endParaRPr lang="en-US" sz="2400" dirty="0" smtClean="0"/>
          </a:p>
          <a:p>
            <a:pPr lvl="1"/>
            <a:r>
              <a:rPr lang="en-US" sz="2400" b="1" dirty="0" smtClean="0"/>
              <a:t>TMDL development monitoring</a:t>
            </a:r>
          </a:p>
          <a:p>
            <a:pPr lvl="2"/>
            <a:r>
              <a:rPr lang="en-US" sz="2000" dirty="0" smtClean="0"/>
              <a:t>Project by Project Basis -&gt; special funding mechanisms</a:t>
            </a:r>
          </a:p>
          <a:p>
            <a:pPr marL="914400" lvl="2" indent="0">
              <a:buNone/>
            </a:pPr>
            <a:endParaRPr lang="en-US" sz="2000" dirty="0" smtClean="0"/>
          </a:p>
          <a:p>
            <a:pPr lvl="1"/>
            <a:r>
              <a:rPr lang="en-US" sz="2400" b="1" dirty="0" smtClean="0"/>
              <a:t>NPS and WPDES implementation</a:t>
            </a:r>
          </a:p>
          <a:p>
            <a:pPr lvl="2"/>
            <a:r>
              <a:rPr lang="en-US" sz="2000" dirty="0" smtClean="0"/>
              <a:t>Project Evaluation, Impaired Waters Clusters, Federal Performance Measures, Adaptive Management/WQ Trading </a:t>
            </a:r>
          </a:p>
          <a:p>
            <a:endParaRPr lang="en-US" dirty="0"/>
          </a:p>
        </p:txBody>
      </p:sp>
    </p:spTree>
    <p:extLst>
      <p:ext uri="{BB962C8B-B14F-4D97-AF65-F5344CB8AC3E}">
        <p14:creationId xmlns:p14="http://schemas.microsoft.com/office/powerpoint/2010/main" val="24525423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200" y="180833"/>
            <a:ext cx="8229600" cy="1143000"/>
          </a:xfrm>
        </p:spPr>
        <p:txBody>
          <a:bodyPr/>
          <a:lstStyle/>
          <a:p>
            <a:r>
              <a:rPr lang="en-US" dirty="0" smtClean="0"/>
              <a:t>USEPA Water </a:t>
            </a:r>
            <a:r>
              <a:rPr lang="en-US" dirty="0" err="1" smtClean="0"/>
              <a:t>Perf</a:t>
            </a:r>
            <a:r>
              <a:rPr lang="en-US" dirty="0" smtClean="0"/>
              <a:t>. Measures</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371600"/>
            <a:ext cx="8378489"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3810000" y="4724400"/>
            <a:ext cx="5181600" cy="114300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962400" y="4876800"/>
            <a:ext cx="4800600" cy="923330"/>
          </a:xfrm>
          <a:prstGeom prst="rect">
            <a:avLst/>
          </a:prstGeom>
          <a:noFill/>
        </p:spPr>
        <p:txBody>
          <a:bodyPr wrap="square" rtlCol="0">
            <a:spAutoFit/>
          </a:bodyPr>
          <a:lstStyle/>
          <a:p>
            <a:r>
              <a:rPr lang="en-US" dirty="0">
                <a:hlinkClick r:id="rId3"/>
              </a:rPr>
              <a:t>http://water.epa.gov/resource_performance/planning/FY-2013-NWPG-Measure-Definitions-Water-Quality.cfm</a:t>
            </a:r>
            <a:endParaRPr lang="en-US" dirty="0"/>
          </a:p>
        </p:txBody>
      </p:sp>
    </p:spTree>
    <p:extLst>
      <p:ext uri="{BB962C8B-B14F-4D97-AF65-F5344CB8AC3E}">
        <p14:creationId xmlns:p14="http://schemas.microsoft.com/office/powerpoint/2010/main" val="5115181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33400"/>
            <a:ext cx="7391400" cy="884238"/>
          </a:xfrm>
        </p:spPr>
        <p:txBody>
          <a:bodyPr/>
          <a:lstStyle/>
          <a:p>
            <a:r>
              <a:rPr lang="en-US" dirty="0" smtClean="0"/>
              <a:t>USEPA Performance Measures and ATTAINS Redesign</a:t>
            </a:r>
            <a:endParaRPr lang="en-US" dirty="0"/>
          </a:p>
        </p:txBody>
      </p:sp>
      <p:sp>
        <p:nvSpPr>
          <p:cNvPr id="3" name="Content Placeholder 2"/>
          <p:cNvSpPr>
            <a:spLocks noGrp="1"/>
          </p:cNvSpPr>
          <p:nvPr>
            <p:ph idx="1"/>
          </p:nvPr>
        </p:nvSpPr>
        <p:spPr>
          <a:xfrm>
            <a:off x="533400" y="2057400"/>
            <a:ext cx="7239000" cy="4343400"/>
          </a:xfrm>
        </p:spPr>
        <p:txBody>
          <a:bodyPr>
            <a:normAutofit fontScale="92500"/>
          </a:bodyPr>
          <a:lstStyle/>
          <a:p>
            <a:r>
              <a:rPr lang="en-US" dirty="0" smtClean="0"/>
              <a:t>ATTAINS: USEPA Database </a:t>
            </a:r>
            <a:r>
              <a:rPr lang="en-US" dirty="0" smtClean="0">
                <a:sym typeface="Wingdings" panose="05000000000000000000" pitchFamily="2" charset="2"/>
              </a:rPr>
              <a:t> Monitoring, Assessment, 303d Tracking, TMDL Tracking, Restoration Tracking, </a:t>
            </a:r>
            <a:r>
              <a:rPr lang="en-US" b="1" i="1" dirty="0" smtClean="0">
                <a:solidFill>
                  <a:srgbClr val="FF0000"/>
                </a:solidFill>
                <a:sym typeface="Wingdings" panose="05000000000000000000" pitchFamily="2" charset="2"/>
              </a:rPr>
              <a:t>Future: USEPA Performance Measure Calculation</a:t>
            </a:r>
          </a:p>
          <a:p>
            <a:pPr marL="114300" indent="0">
              <a:buNone/>
            </a:pPr>
            <a:endParaRPr lang="en-US" dirty="0" smtClean="0">
              <a:sym typeface="Wingdings" panose="05000000000000000000" pitchFamily="2" charset="2"/>
            </a:endParaRPr>
          </a:p>
          <a:p>
            <a:r>
              <a:rPr lang="en-US" dirty="0" smtClean="0">
                <a:sym typeface="Wingdings" panose="05000000000000000000" pitchFamily="2" charset="2"/>
              </a:rPr>
              <a:t>WATERS  Data flows to ATTAINS</a:t>
            </a:r>
          </a:p>
          <a:p>
            <a:endParaRPr lang="en-US" dirty="0">
              <a:sym typeface="Wingdings" panose="05000000000000000000" pitchFamily="2" charset="2"/>
            </a:endParaRPr>
          </a:p>
          <a:p>
            <a:r>
              <a:rPr lang="en-US" dirty="0" smtClean="0">
                <a:sym typeface="Wingdings" panose="05000000000000000000" pitchFamily="2" charset="2"/>
              </a:rPr>
              <a:t>Future:  USEPA derive performance measures from state integrated dataset submittals. </a:t>
            </a:r>
          </a:p>
          <a:p>
            <a:endParaRPr lang="en-US" dirty="0">
              <a:sym typeface="Wingdings" panose="05000000000000000000" pitchFamily="2" charset="2"/>
            </a:endParaRPr>
          </a:p>
          <a:p>
            <a:r>
              <a:rPr lang="en-US" dirty="0" smtClean="0">
                <a:sym typeface="Wingdings" panose="05000000000000000000" pitchFamily="2" charset="2"/>
              </a:rPr>
              <a:t>Four ATTAINS Workgroups – Data Transmittal, Assessment Methodology: Data Calculations: Monitoring/Assessments, </a:t>
            </a:r>
            <a:r>
              <a:rPr lang="en-US" b="1" dirty="0" smtClean="0">
                <a:sym typeface="Wingdings" panose="05000000000000000000" pitchFamily="2" charset="2"/>
              </a:rPr>
              <a:t>Performance Measures – </a:t>
            </a:r>
            <a:r>
              <a:rPr lang="en-US" dirty="0" smtClean="0">
                <a:sym typeface="Wingdings" panose="05000000000000000000" pitchFamily="2" charset="2"/>
              </a:rPr>
              <a:t>USEPA Strategic Plan FF15 &amp; beyond</a:t>
            </a:r>
            <a:endParaRPr lang="en-US" dirty="0"/>
          </a:p>
        </p:txBody>
      </p:sp>
    </p:spTree>
    <p:extLst>
      <p:ext uri="{BB962C8B-B14F-4D97-AF65-F5344CB8AC3E}">
        <p14:creationId xmlns:p14="http://schemas.microsoft.com/office/powerpoint/2010/main" val="27138509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Indicator Overview</a:t>
            </a:r>
            <a:endParaRPr lang="en-US" dirty="0"/>
          </a:p>
        </p:txBody>
      </p:sp>
      <p:sp>
        <p:nvSpPr>
          <p:cNvPr id="3" name="Content Placeholder 2"/>
          <p:cNvSpPr>
            <a:spLocks noGrp="1"/>
          </p:cNvSpPr>
          <p:nvPr>
            <p:ph idx="1"/>
          </p:nvPr>
        </p:nvSpPr>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45753"/>
            <a:ext cx="8382000" cy="5221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2861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Key USEPA Measures</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725792738"/>
              </p:ext>
            </p:extLst>
          </p:nvPr>
        </p:nvGraphicFramePr>
        <p:xfrm>
          <a:off x="990601" y="1295398"/>
          <a:ext cx="7010400" cy="4939106"/>
        </p:xfrm>
        <a:graphic>
          <a:graphicData uri="http://schemas.openxmlformats.org/drawingml/2006/table">
            <a:tbl>
              <a:tblPr>
                <a:tableStyleId>{5C22544A-7EE6-4342-B048-85BDC9FD1C3A}</a:tableStyleId>
              </a:tblPr>
              <a:tblGrid>
                <a:gridCol w="7010400"/>
              </a:tblGrid>
              <a:tr h="928295">
                <a:tc>
                  <a:txBody>
                    <a:bodyPr/>
                    <a:lstStyle/>
                    <a:p>
                      <a:pPr algn="l" fontAlgn="t"/>
                      <a:r>
                        <a:rPr lang="en-US" sz="1600" u="none" strike="noStrike" dirty="0" smtClean="0">
                          <a:effectLst/>
                        </a:rPr>
                        <a:t>WQ10 </a:t>
                      </a:r>
                      <a:r>
                        <a:rPr lang="en-US" sz="1600" u="none" strike="noStrike" dirty="0">
                          <a:effectLst/>
                        </a:rPr>
                        <a:t>(Number of waterbodies identified by States (in 1998/2000 or subsequent years) as being primarily nonpoint </a:t>
                      </a:r>
                      <a:r>
                        <a:rPr lang="en-US" sz="1600" u="none" strike="noStrike" dirty="0" smtClean="0">
                          <a:effectLst/>
                        </a:rPr>
                        <a:t>source-impaired that </a:t>
                      </a:r>
                      <a:r>
                        <a:rPr lang="en-US" sz="1600" u="none" strike="noStrike" dirty="0">
                          <a:effectLst/>
                        </a:rPr>
                        <a:t>are partially or fully restored. </a:t>
                      </a:r>
                      <a:r>
                        <a:rPr lang="en-US" sz="1600" u="none" strike="noStrike" dirty="0" smtClean="0">
                          <a:effectLst/>
                        </a:rPr>
                        <a:t>  </a:t>
                      </a:r>
                      <a:r>
                        <a:rPr lang="en-US" sz="1600" b="1" u="none" strike="noStrike" dirty="0" smtClean="0">
                          <a:effectLst/>
                        </a:rPr>
                        <a:t>[Non-Point</a:t>
                      </a:r>
                      <a:r>
                        <a:rPr lang="en-US" sz="1600" b="1" u="none" strike="noStrike" baseline="0" dirty="0" smtClean="0">
                          <a:effectLst/>
                        </a:rPr>
                        <a:t>  Program]</a:t>
                      </a:r>
                      <a:endParaRPr lang="en-US" sz="1600" b="1" i="0" u="none" strike="noStrike" dirty="0">
                        <a:effectLst/>
                        <a:latin typeface="Arial"/>
                      </a:endParaRPr>
                    </a:p>
                  </a:txBody>
                  <a:tcPr marL="0" marR="0" marT="0" marB="0"/>
                </a:tc>
              </a:tr>
              <a:tr h="935021">
                <a:tc>
                  <a:txBody>
                    <a:bodyPr/>
                    <a:lstStyle/>
                    <a:p>
                      <a:pPr algn="l" fontAlgn="t"/>
                      <a:r>
                        <a:rPr lang="en-US" sz="1600" u="none" strike="noStrike" dirty="0" smtClean="0">
                          <a:effectLst/>
                        </a:rPr>
                        <a:t>SP10 </a:t>
                      </a:r>
                      <a:r>
                        <a:rPr lang="en-US" sz="1600" u="none" strike="noStrike" dirty="0">
                          <a:effectLst/>
                        </a:rPr>
                        <a:t>(Number of waterbodies identified in 2002 as not attaining water quality where standards are now fully attained. Cumulative</a:t>
                      </a:r>
                      <a:r>
                        <a:rPr lang="en-US" sz="1600" u="none" strike="noStrike" dirty="0" smtClean="0">
                          <a:effectLst/>
                        </a:rPr>
                        <a:t>.) [</a:t>
                      </a:r>
                      <a:r>
                        <a:rPr lang="en-US" sz="1600" b="1" u="none" strike="noStrike" dirty="0" smtClean="0">
                          <a:solidFill>
                            <a:srgbClr val="FF0000"/>
                          </a:solidFill>
                          <a:effectLst/>
                        </a:rPr>
                        <a:t>Revisions Pending]</a:t>
                      </a:r>
                      <a:endParaRPr lang="en-US" sz="1600" b="1" i="0" u="none" strike="noStrike" dirty="0">
                        <a:solidFill>
                          <a:srgbClr val="FF0000"/>
                        </a:solidFill>
                        <a:effectLst/>
                        <a:latin typeface="Arial"/>
                      </a:endParaRPr>
                    </a:p>
                  </a:txBody>
                  <a:tcPr marL="0" marR="0" marT="0" marB="0"/>
                </a:tc>
              </a:tr>
              <a:tr h="928295">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US" sz="1600" u="none" strike="noStrike" dirty="0" smtClean="0">
                          <a:effectLst/>
                        </a:rPr>
                        <a:t>SP11 </a:t>
                      </a:r>
                      <a:r>
                        <a:rPr lang="en-US" sz="1600" u="none" strike="noStrike" dirty="0">
                          <a:effectLst/>
                        </a:rPr>
                        <a:t>(Remove the specific causes of waterbody impairment identified by states in 2002. Cumulative</a:t>
                      </a:r>
                      <a:r>
                        <a:rPr lang="en-US" sz="1600" u="none" strike="noStrike" dirty="0" smtClean="0">
                          <a:effectLst/>
                        </a:rPr>
                        <a:t>.) [</a:t>
                      </a:r>
                      <a:r>
                        <a:rPr lang="en-US" sz="1600" b="1" u="none" strike="noStrike" dirty="0" smtClean="0">
                          <a:solidFill>
                            <a:srgbClr val="FF0000"/>
                          </a:solidFill>
                          <a:effectLst/>
                        </a:rPr>
                        <a:t>Revisions Pending]</a:t>
                      </a:r>
                      <a:endParaRPr lang="en-US" sz="1600" b="1" i="0" u="none" strike="noStrike" dirty="0" smtClean="0">
                        <a:solidFill>
                          <a:srgbClr val="FF0000"/>
                        </a:solidFill>
                        <a:effectLst/>
                        <a:latin typeface="Arial"/>
                      </a:endParaRPr>
                    </a:p>
                    <a:p>
                      <a:pPr algn="l" fontAlgn="t"/>
                      <a:endParaRPr lang="en-US" sz="1600" b="0" i="0" u="none" strike="noStrike" dirty="0">
                        <a:effectLst/>
                        <a:latin typeface="Arial"/>
                      </a:endParaRPr>
                    </a:p>
                  </a:txBody>
                  <a:tcPr marL="0" marR="0" marT="0" marB="0"/>
                </a:tc>
              </a:tr>
              <a:tr h="928295">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US" sz="1600" u="none" strike="noStrike" dirty="0" smtClean="0">
                          <a:effectLst/>
                        </a:rPr>
                        <a:t>SP12 </a:t>
                      </a:r>
                      <a:r>
                        <a:rPr lang="en-US" sz="1600" u="none" strike="noStrike" dirty="0">
                          <a:effectLst/>
                        </a:rPr>
                        <a:t>(Improve water quality conditions in impaired watersheds nationwide using the watershed approach. Cumulative</a:t>
                      </a:r>
                      <a:r>
                        <a:rPr lang="en-US" sz="1600" u="none" strike="noStrike" dirty="0" smtClean="0">
                          <a:effectLst/>
                        </a:rPr>
                        <a:t>.) [</a:t>
                      </a:r>
                      <a:r>
                        <a:rPr lang="en-US" sz="1600" b="1" u="none" strike="noStrike" dirty="0" smtClean="0">
                          <a:solidFill>
                            <a:srgbClr val="FF0000"/>
                          </a:solidFill>
                          <a:effectLst/>
                        </a:rPr>
                        <a:t>Potential</a:t>
                      </a:r>
                      <a:r>
                        <a:rPr lang="en-US" sz="1600" b="1" u="none" strike="noStrike" baseline="0" dirty="0" smtClean="0">
                          <a:solidFill>
                            <a:srgbClr val="FF0000"/>
                          </a:solidFill>
                          <a:effectLst/>
                        </a:rPr>
                        <a:t> </a:t>
                      </a:r>
                      <a:r>
                        <a:rPr lang="en-US" sz="1600" b="1" u="none" strike="noStrike" dirty="0" smtClean="0">
                          <a:solidFill>
                            <a:srgbClr val="FF0000"/>
                          </a:solidFill>
                          <a:effectLst/>
                        </a:rPr>
                        <a:t>Revisions Pending]</a:t>
                      </a:r>
                      <a:endParaRPr lang="en-US" sz="1600" b="1" i="0" u="none" strike="noStrike" dirty="0" smtClean="0">
                        <a:solidFill>
                          <a:srgbClr val="FF0000"/>
                        </a:solidFill>
                        <a:effectLst/>
                        <a:latin typeface="Arial"/>
                      </a:endParaRPr>
                    </a:p>
                    <a:p>
                      <a:pPr algn="l" fontAlgn="t"/>
                      <a:endParaRPr lang="en-US" sz="1600" b="0" i="0" u="none" strike="noStrike" dirty="0">
                        <a:effectLst/>
                        <a:latin typeface="Arial"/>
                      </a:endParaRPr>
                    </a:p>
                  </a:txBody>
                  <a:tcPr marL="0" marR="0" marT="0" marB="0"/>
                </a:tc>
              </a:tr>
              <a:tr h="928295">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US" sz="1600" u="none" strike="noStrike" dirty="0" smtClean="0">
                          <a:effectLst/>
                        </a:rPr>
                        <a:t>SP13 </a:t>
                      </a:r>
                      <a:r>
                        <a:rPr lang="en-US" sz="1600" u="none" strike="noStrike" dirty="0">
                          <a:effectLst/>
                        </a:rPr>
                        <a:t>(Ensure that the condition of the Nation's streams does not degrade (i.e., there is no statistically significant increase in the percent of streams rated "poor" and no statistically significant decrease in the streams rated "good</a:t>
                      </a:r>
                      <a:r>
                        <a:rPr lang="en-US" sz="1600" u="none" strike="noStrike" dirty="0" smtClean="0">
                          <a:effectLst/>
                        </a:rPr>
                        <a:t>"). [</a:t>
                      </a:r>
                      <a:r>
                        <a:rPr lang="en-US" sz="1600" b="1" u="none" strike="noStrike" dirty="0" smtClean="0">
                          <a:solidFill>
                            <a:srgbClr val="FF0000"/>
                          </a:solidFill>
                          <a:effectLst/>
                        </a:rPr>
                        <a:t>Potential</a:t>
                      </a:r>
                      <a:r>
                        <a:rPr lang="en-US" sz="1600" b="1" u="none" strike="noStrike" baseline="0" dirty="0" smtClean="0">
                          <a:solidFill>
                            <a:srgbClr val="FF0000"/>
                          </a:solidFill>
                          <a:effectLst/>
                        </a:rPr>
                        <a:t> R</a:t>
                      </a:r>
                      <a:r>
                        <a:rPr lang="en-US" sz="1600" b="1" u="none" strike="noStrike" dirty="0" smtClean="0">
                          <a:solidFill>
                            <a:srgbClr val="FF0000"/>
                          </a:solidFill>
                          <a:effectLst/>
                        </a:rPr>
                        <a:t>evisions Pending]</a:t>
                      </a:r>
                      <a:endParaRPr lang="en-US" sz="1600" b="1" i="0" u="none" strike="noStrike" dirty="0" smtClean="0">
                        <a:solidFill>
                          <a:srgbClr val="FF0000"/>
                        </a:solidFill>
                        <a:effectLst/>
                        <a:latin typeface="Arial"/>
                      </a:endParaRPr>
                    </a:p>
                    <a:p>
                      <a:pPr algn="l" fontAlgn="t"/>
                      <a:endParaRPr lang="en-US" sz="1600" b="0" i="0" u="none" strike="noStrike" dirty="0">
                        <a:effectLst/>
                        <a:latin typeface="Arial"/>
                      </a:endParaRPr>
                    </a:p>
                  </a:txBody>
                  <a:tcPr marL="0" marR="0" marT="0" marB="0"/>
                </a:tc>
              </a:tr>
            </a:tbl>
          </a:graphicData>
        </a:graphic>
      </p:graphicFrame>
      <p:sp>
        <p:nvSpPr>
          <p:cNvPr id="9" name="Right Arrow 8"/>
          <p:cNvSpPr/>
          <p:nvPr/>
        </p:nvSpPr>
        <p:spPr>
          <a:xfrm>
            <a:off x="228600" y="3323230"/>
            <a:ext cx="685800" cy="2286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228600" y="4262437"/>
            <a:ext cx="685800" cy="228600"/>
          </a:xfrm>
          <a:prstGeom prst="rightArrow">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Arrow 10"/>
          <p:cNvSpPr/>
          <p:nvPr/>
        </p:nvSpPr>
        <p:spPr>
          <a:xfrm>
            <a:off x="228600" y="5105400"/>
            <a:ext cx="685800" cy="228600"/>
          </a:xfrm>
          <a:prstGeom prst="rightArrow">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Arrow 11"/>
          <p:cNvSpPr/>
          <p:nvPr/>
        </p:nvSpPr>
        <p:spPr>
          <a:xfrm>
            <a:off x="228600" y="2338168"/>
            <a:ext cx="685800" cy="2286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58586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303d/TMDL Measure</a:t>
            </a:r>
            <a:endParaRPr lang="en-US" dirty="0"/>
          </a:p>
        </p:txBody>
      </p:sp>
      <p:sp>
        <p:nvSpPr>
          <p:cNvPr id="3" name="Rectangle 2"/>
          <p:cNvSpPr/>
          <p:nvPr/>
        </p:nvSpPr>
        <p:spPr>
          <a:xfrm>
            <a:off x="533400" y="3505200"/>
            <a:ext cx="7553325" cy="1477328"/>
          </a:xfrm>
          <a:prstGeom prst="rect">
            <a:avLst/>
          </a:prstGeom>
        </p:spPr>
        <p:txBody>
          <a:bodyPr wrap="square">
            <a:spAutoFit/>
          </a:bodyPr>
          <a:lstStyle/>
          <a:p>
            <a:pPr lvl="0"/>
            <a:r>
              <a:rPr lang="en-US" b="1" dirty="0"/>
              <a:t>2022 target</a:t>
            </a:r>
            <a:r>
              <a:rPr lang="en-US" dirty="0"/>
              <a:t>: Based on the universe identified in 2015 or 2016 and the most current CWA 303(d) list, set a target for the percent of priority watershed areas where the State plans to have all TMDLs or alternative restoration or protection plans completed by the end of 2022 (based on State-defined priorities). </a:t>
            </a:r>
          </a:p>
        </p:txBody>
      </p:sp>
      <p:sp>
        <p:nvSpPr>
          <p:cNvPr id="4" name="Rectangle 3"/>
          <p:cNvSpPr/>
          <p:nvPr/>
        </p:nvSpPr>
        <p:spPr>
          <a:xfrm>
            <a:off x="533400" y="1676400"/>
            <a:ext cx="7553325" cy="1477328"/>
          </a:xfrm>
          <a:prstGeom prst="rect">
            <a:avLst/>
          </a:prstGeom>
        </p:spPr>
        <p:txBody>
          <a:bodyPr wrap="square">
            <a:spAutoFit/>
          </a:bodyPr>
          <a:lstStyle/>
          <a:p>
            <a:r>
              <a:rPr lang="en-US" b="1" dirty="0"/>
              <a:t> </a:t>
            </a:r>
            <a:endParaRPr lang="en-US" dirty="0"/>
          </a:p>
          <a:p>
            <a:pPr lvl="0"/>
            <a:r>
              <a:rPr lang="en-US" b="1" dirty="0"/>
              <a:t>Key performance measure:  </a:t>
            </a:r>
            <a:r>
              <a:rPr lang="en-US" dirty="0"/>
              <a:t>Extent of priority areas identified by each State that are addressed by EPA-approved TMDLs or alternative restoration approaches for impaired waters, or protection approaches for unimpaired waters.</a:t>
            </a:r>
          </a:p>
        </p:txBody>
      </p:sp>
    </p:spTree>
    <p:extLst>
      <p:ext uri="{BB962C8B-B14F-4D97-AF65-F5344CB8AC3E}">
        <p14:creationId xmlns:p14="http://schemas.microsoft.com/office/powerpoint/2010/main" val="37037559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01659544"/>
              </p:ext>
            </p:extLst>
          </p:nvPr>
        </p:nvGraphicFramePr>
        <p:xfrm>
          <a:off x="381000" y="1447800"/>
          <a:ext cx="7696200" cy="5077482"/>
        </p:xfrm>
        <a:graphic>
          <a:graphicData uri="http://schemas.openxmlformats.org/drawingml/2006/table">
            <a:tbl>
              <a:tblPr>
                <a:tableStyleId>{5C22544A-7EE6-4342-B048-85BDC9FD1C3A}</a:tableStyleId>
              </a:tblPr>
              <a:tblGrid>
                <a:gridCol w="2720879"/>
                <a:gridCol w="4975321"/>
              </a:tblGrid>
              <a:tr h="692762">
                <a:tc>
                  <a:txBody>
                    <a:bodyPr/>
                    <a:lstStyle/>
                    <a:p>
                      <a:pPr marL="171450" indent="-171450" algn="l" fontAlgn="ctr">
                        <a:buFont typeface="Arial" panose="020B0604020202020204" pitchFamily="34" charset="0"/>
                        <a:buChar char="•"/>
                      </a:pPr>
                      <a:r>
                        <a:rPr lang="en-US" sz="1200" b="0" i="0" u="none" strike="noStrike" dirty="0">
                          <a:solidFill>
                            <a:srgbClr val="000000"/>
                          </a:solidFill>
                          <a:effectLst/>
                          <a:latin typeface="Calibri"/>
                        </a:rPr>
                        <a:t>Extent of water resources with a TMDL and non-TMDL Approach </a:t>
                      </a:r>
                      <a:br>
                        <a:rPr lang="en-US" sz="1200" b="0" i="0" u="none" strike="noStrike" dirty="0">
                          <a:solidFill>
                            <a:srgbClr val="000000"/>
                          </a:solidFill>
                          <a:effectLst/>
                          <a:latin typeface="Calibri"/>
                        </a:rPr>
                      </a:br>
                      <a:r>
                        <a:rPr lang="en-US" sz="1200" b="0" i="0" u="none" strike="noStrike" dirty="0">
                          <a:solidFill>
                            <a:srgbClr val="000000"/>
                          </a:solidFill>
                          <a:effectLst/>
                          <a:latin typeface="Calibri"/>
                        </a:rPr>
                        <a:t>(</a:t>
                      </a:r>
                      <a:r>
                        <a:rPr lang="en-US" sz="1200" b="0" i="1" u="none" strike="noStrike" dirty="0">
                          <a:solidFill>
                            <a:srgbClr val="000000"/>
                          </a:solidFill>
                          <a:effectLst/>
                          <a:latin typeface="Calibri"/>
                        </a:rPr>
                        <a:t>Alternative - extent per HUC12)</a:t>
                      </a:r>
                      <a:endParaRPr lang="en-US" sz="1200" b="0" i="0" u="none" strike="noStrike" dirty="0">
                        <a:solidFill>
                          <a:srgbClr val="000000"/>
                        </a:solidFill>
                        <a:effectLst/>
                        <a:latin typeface="Calibri"/>
                      </a:endParaRPr>
                    </a:p>
                  </a:txBody>
                  <a:tcPr marL="9525" marR="9525" marT="9525" marB="0" anchor="ctr"/>
                </a:tc>
                <a:tc>
                  <a:txBody>
                    <a:bodyPr/>
                    <a:lstStyle/>
                    <a:p>
                      <a:pPr marL="171450" indent="-171450" algn="l" fontAlgn="ctr">
                        <a:buFont typeface="Arial" panose="020B0604020202020204" pitchFamily="34" charset="0"/>
                        <a:buChar char="•"/>
                      </a:pPr>
                      <a:r>
                        <a:rPr lang="en-US" sz="1200" b="0" i="0" u="none" strike="noStrike" dirty="0">
                          <a:solidFill>
                            <a:srgbClr val="000000"/>
                          </a:solidFill>
                          <a:effectLst/>
                          <a:latin typeface="Calibri"/>
                        </a:rPr>
                        <a:t>% of total impaired state miles of rivers and streams, and acres of lakes</a:t>
                      </a:r>
                    </a:p>
                  </a:txBody>
                  <a:tcPr marL="9525" marR="9525" marT="9525" marB="0" anchor="ctr"/>
                </a:tc>
              </a:tr>
              <a:tr h="1216340">
                <a:tc>
                  <a:txBody>
                    <a:bodyPr/>
                    <a:lstStyle/>
                    <a:p>
                      <a:pPr marL="171450" indent="-171450" algn="l" fontAlgn="ctr">
                        <a:buFont typeface="Arial" panose="020B0604020202020204" pitchFamily="34" charset="0"/>
                        <a:buChar char="•"/>
                      </a:pPr>
                      <a:r>
                        <a:rPr lang="en-US" sz="1200" b="0" i="0" u="none" strike="noStrike" dirty="0">
                          <a:solidFill>
                            <a:srgbClr val="000000"/>
                          </a:solidFill>
                          <a:effectLst/>
                          <a:latin typeface="Calibri"/>
                        </a:rPr>
                        <a:t>Extent of water resources addressed by a TMDL and non-TMDL approaches with a </a:t>
                      </a:r>
                      <a:r>
                        <a:rPr lang="en-US" sz="1200" b="0" i="0" u="sng" strike="noStrike" dirty="0">
                          <a:solidFill>
                            <a:srgbClr val="000000"/>
                          </a:solidFill>
                          <a:effectLst/>
                          <a:latin typeface="Calibri"/>
                        </a:rPr>
                        <a:t>f</a:t>
                      </a:r>
                      <a:r>
                        <a:rPr lang="en-US" sz="1200" b="1" i="0" u="sng" strike="noStrike" dirty="0">
                          <a:solidFill>
                            <a:srgbClr val="000000"/>
                          </a:solidFill>
                          <a:effectLst/>
                          <a:latin typeface="Calibri"/>
                        </a:rPr>
                        <a:t>ocus on a specific pollutant</a:t>
                      </a:r>
                      <a:r>
                        <a:rPr lang="en-US" sz="1200" b="1" i="0" u="none" strike="noStrike" dirty="0">
                          <a:solidFill>
                            <a:srgbClr val="000000"/>
                          </a:solidFill>
                          <a:effectLst/>
                          <a:latin typeface="Calibri"/>
                        </a:rPr>
                        <a:t> </a:t>
                      </a:r>
                      <a:r>
                        <a:rPr lang="en-US" sz="1200" b="0" i="0" u="none" strike="noStrike" dirty="0">
                          <a:solidFill>
                            <a:srgbClr val="000000"/>
                          </a:solidFill>
                          <a:effectLst/>
                          <a:latin typeface="Calibri"/>
                        </a:rPr>
                        <a:t>(NPS pollutants</a:t>
                      </a:r>
                      <a:r>
                        <a:rPr lang="en-US" sz="1200" b="0" i="0" u="none" strike="noStrike" dirty="0" smtClean="0">
                          <a:solidFill>
                            <a:srgbClr val="000000"/>
                          </a:solidFill>
                          <a:effectLst/>
                          <a:latin typeface="Calibri"/>
                        </a:rPr>
                        <a:t>)</a:t>
                      </a:r>
                      <a:r>
                        <a:rPr lang="en-US" sz="1200" b="0" i="0" u="none" strike="noStrike" dirty="0">
                          <a:solidFill>
                            <a:srgbClr val="000000"/>
                          </a:solidFill>
                          <a:effectLst/>
                          <a:latin typeface="Calibri"/>
                        </a:rPr>
                        <a:t/>
                      </a:r>
                      <a:br>
                        <a:rPr lang="en-US" sz="1200" b="0" i="0" u="none" strike="noStrike" dirty="0">
                          <a:solidFill>
                            <a:srgbClr val="000000"/>
                          </a:solidFill>
                          <a:effectLst/>
                          <a:latin typeface="Calibri"/>
                        </a:rPr>
                      </a:br>
                      <a:r>
                        <a:rPr lang="en-US" sz="1200" b="0" i="0" u="none" strike="noStrike" dirty="0">
                          <a:solidFill>
                            <a:srgbClr val="000000"/>
                          </a:solidFill>
                          <a:effectLst/>
                          <a:latin typeface="Calibri"/>
                        </a:rPr>
                        <a:t>(Alternative - extent per HUC12)</a:t>
                      </a:r>
                    </a:p>
                  </a:txBody>
                  <a:tcPr marL="9525" marR="9525" marT="9525" marB="0" anchor="ctr"/>
                </a:tc>
                <a:tc>
                  <a:txBody>
                    <a:bodyPr/>
                    <a:lstStyle/>
                    <a:p>
                      <a:pPr marL="171450" indent="-171450" algn="l" fontAlgn="ctr">
                        <a:buFont typeface="Arial" panose="020B0604020202020204" pitchFamily="34" charset="0"/>
                        <a:buChar char="•"/>
                      </a:pPr>
                      <a:r>
                        <a:rPr lang="en-US" sz="1200" b="0" i="0" u="none" strike="noStrike" dirty="0">
                          <a:solidFill>
                            <a:srgbClr val="000000"/>
                          </a:solidFill>
                          <a:effectLst/>
                          <a:latin typeface="Calibri"/>
                        </a:rPr>
                        <a:t>GIS-calculation of percentage of impaired waters within a state that have a TMDL for NPS pollutants </a:t>
                      </a:r>
                    </a:p>
                  </a:txBody>
                  <a:tcPr marL="9525" marR="9525" marT="9525" marB="0" anchor="ctr"/>
                </a:tc>
              </a:tr>
              <a:tr h="395355">
                <a:tc>
                  <a:txBody>
                    <a:bodyPr/>
                    <a:lstStyle/>
                    <a:p>
                      <a:pPr marL="171450" indent="-171450" algn="l" fontAlgn="t">
                        <a:buFont typeface="Arial" panose="020B0604020202020204" pitchFamily="34" charset="0"/>
                        <a:buChar char="•"/>
                      </a:pPr>
                      <a:r>
                        <a:rPr lang="en-US" sz="1200" b="0" i="0" u="none" strike="noStrike" dirty="0">
                          <a:solidFill>
                            <a:srgbClr val="000000"/>
                          </a:solidFill>
                          <a:effectLst/>
                          <a:latin typeface="Calibri"/>
                        </a:rPr>
                        <a:t>Percent of addressed  WLAs and LAs</a:t>
                      </a:r>
                    </a:p>
                  </a:txBody>
                  <a:tcPr marL="9525" marR="9525" marT="9525" marB="0"/>
                </a:tc>
                <a:tc>
                  <a:txBody>
                    <a:bodyPr/>
                    <a:lstStyle/>
                    <a:p>
                      <a:pPr marL="171450" indent="-171450" algn="l" fontAlgn="t">
                        <a:buFont typeface="Arial" panose="020B0604020202020204" pitchFamily="34" charset="0"/>
                        <a:buChar char="•"/>
                      </a:pPr>
                      <a:r>
                        <a:rPr lang="en-US" sz="1200" b="0" i="0" u="none" strike="noStrike" dirty="0">
                          <a:solidFill>
                            <a:srgbClr val="000000"/>
                          </a:solidFill>
                          <a:effectLst/>
                          <a:latin typeface="Calibri"/>
                        </a:rPr>
                        <a:t>Percentage of approved WLAs and LA's that are being addressed through permit requirements or watershed plans. </a:t>
                      </a:r>
                    </a:p>
                  </a:txBody>
                  <a:tcPr marL="9525" marR="9525" marT="9525" marB="0"/>
                </a:tc>
              </a:tr>
              <a:tr h="692762">
                <a:tc>
                  <a:txBody>
                    <a:bodyPr/>
                    <a:lstStyle/>
                    <a:p>
                      <a:pPr marL="171450" indent="-171450" algn="l" fontAlgn="t">
                        <a:buFont typeface="Arial" panose="020B0604020202020204" pitchFamily="34" charset="0"/>
                        <a:buChar char="•"/>
                      </a:pPr>
                      <a:r>
                        <a:rPr lang="en-US" sz="1200" b="0" i="0" u="none" strike="noStrike" dirty="0">
                          <a:solidFill>
                            <a:srgbClr val="000000"/>
                          </a:solidFill>
                          <a:effectLst/>
                          <a:latin typeface="Calibri"/>
                        </a:rPr>
                        <a:t>Impairments now meeting WQS</a:t>
                      </a:r>
                    </a:p>
                  </a:txBody>
                  <a:tcPr marL="9525" marR="9525" marT="9525" marB="0"/>
                </a:tc>
                <a:tc>
                  <a:txBody>
                    <a:bodyPr/>
                    <a:lstStyle/>
                    <a:p>
                      <a:pPr marL="171450" indent="-171450" algn="l" fontAlgn="t">
                        <a:buFont typeface="Arial" panose="020B0604020202020204" pitchFamily="34" charset="0"/>
                        <a:buChar char="•"/>
                      </a:pPr>
                      <a:r>
                        <a:rPr lang="en-US" sz="1200" b="0" i="0" u="none" strike="noStrike" dirty="0">
                          <a:solidFill>
                            <a:srgbClr val="000000"/>
                          </a:solidFill>
                          <a:effectLst/>
                          <a:latin typeface="Calibri"/>
                        </a:rPr>
                        <a:t>Number of previous impairments now meeting water quality standards due to corrective actions </a:t>
                      </a:r>
                      <a:r>
                        <a:rPr lang="en-US" sz="1200" b="0" i="1" u="none" strike="noStrike" dirty="0">
                          <a:solidFill>
                            <a:srgbClr val="000000"/>
                          </a:solidFill>
                          <a:effectLst/>
                          <a:latin typeface="Calibri"/>
                        </a:rPr>
                        <a:t>(go to page 78 of lhttp://www.legacy.leg.mn/resources/metadata-worksheets-2012-clean-water-fund-performance-report)  </a:t>
                      </a:r>
                      <a:endParaRPr lang="en-US" sz="1200" b="0" i="0" u="none" strike="noStrike" dirty="0">
                        <a:solidFill>
                          <a:srgbClr val="000000"/>
                        </a:solidFill>
                        <a:effectLst/>
                        <a:latin typeface="Calibri"/>
                      </a:endParaRPr>
                    </a:p>
                  </a:txBody>
                  <a:tcPr marL="9525" marR="9525" marT="9525" marB="0"/>
                </a:tc>
              </a:tr>
              <a:tr h="569881">
                <a:tc>
                  <a:txBody>
                    <a:bodyPr/>
                    <a:lstStyle/>
                    <a:p>
                      <a:pPr marL="171450" indent="-171450" algn="l" fontAlgn="ctr">
                        <a:buFont typeface="Arial" panose="020B0604020202020204" pitchFamily="34" charset="0"/>
                        <a:buChar char="•"/>
                      </a:pPr>
                      <a:r>
                        <a:rPr lang="en-US" sz="1200" b="0" i="0" u="none" strike="noStrike" dirty="0">
                          <a:solidFill>
                            <a:srgbClr val="000000"/>
                          </a:solidFill>
                          <a:effectLst/>
                          <a:latin typeface="Calibri"/>
                        </a:rPr>
                        <a:t>% of watershed restoration and protection strategies</a:t>
                      </a:r>
                    </a:p>
                  </a:txBody>
                  <a:tcPr marL="9525" marR="9525" marT="9525" marB="0" anchor="ctr"/>
                </a:tc>
                <a:tc>
                  <a:txBody>
                    <a:bodyPr/>
                    <a:lstStyle/>
                    <a:p>
                      <a:pPr marL="171450" indent="-171450" algn="l" fontAlgn="ctr">
                        <a:buFont typeface="Arial" panose="020B0604020202020204" pitchFamily="34" charset="0"/>
                        <a:buChar char="•"/>
                      </a:pPr>
                      <a:r>
                        <a:rPr lang="en-US" sz="1200" b="0" i="0" u="none" strike="noStrike" dirty="0">
                          <a:solidFill>
                            <a:srgbClr val="000000"/>
                          </a:solidFill>
                          <a:effectLst/>
                          <a:latin typeface="Calibri"/>
                        </a:rPr>
                        <a:t>Percentage of watershed restoration and protection strategies that are in progress/completed.</a:t>
                      </a:r>
                    </a:p>
                  </a:txBody>
                  <a:tcPr marL="9525" marR="9525" marT="9525" marB="0" anchor="ctr"/>
                </a:tc>
              </a:tr>
              <a:tr h="641116">
                <a:tc>
                  <a:txBody>
                    <a:bodyPr/>
                    <a:lstStyle/>
                    <a:p>
                      <a:pPr marL="171450" indent="-171450" algn="l" fontAlgn="ctr">
                        <a:buFont typeface="Arial" panose="020B0604020202020204" pitchFamily="34" charset="0"/>
                        <a:buChar char="•"/>
                      </a:pPr>
                      <a:r>
                        <a:rPr lang="en-US" sz="1200" b="0" i="0" u="none" strike="noStrike">
                          <a:solidFill>
                            <a:srgbClr val="000000"/>
                          </a:solidFill>
                          <a:effectLst/>
                          <a:latin typeface="Calibri"/>
                        </a:rPr>
                        <a:t>Watersheds showing parameters specific changes in WQ</a:t>
                      </a:r>
                    </a:p>
                  </a:txBody>
                  <a:tcPr marL="9525" marR="9525" marT="9525" marB="0" anchor="ctr"/>
                </a:tc>
                <a:tc>
                  <a:txBody>
                    <a:bodyPr/>
                    <a:lstStyle/>
                    <a:p>
                      <a:pPr marL="171450" indent="-171450" algn="l" fontAlgn="ctr">
                        <a:buFont typeface="Arial" panose="020B0604020202020204" pitchFamily="34" charset="0"/>
                        <a:buChar char="•"/>
                      </a:pPr>
                      <a:r>
                        <a:rPr lang="en-US" sz="1200" b="0" i="0" u="none" strike="noStrike" dirty="0">
                          <a:solidFill>
                            <a:srgbClr val="000000"/>
                          </a:solidFill>
                          <a:effectLst/>
                          <a:latin typeface="Calibri"/>
                        </a:rPr>
                        <a:t>Numbers or percentages of watersheds showing significant parameter-specific changes in water quality.  This measure includes significant improvements as well as declines in water quality.</a:t>
                      </a:r>
                      <a:r>
                        <a:rPr lang="en-US" sz="1200" b="0" i="1" u="none" strike="noStrike" dirty="0">
                          <a:solidFill>
                            <a:srgbClr val="000000"/>
                          </a:solidFill>
                          <a:effectLst/>
                          <a:latin typeface="Calibri"/>
                        </a:rPr>
                        <a:t> </a:t>
                      </a:r>
                      <a:endParaRPr lang="en-US" sz="1200" b="0" i="0" u="none" strike="noStrike" dirty="0">
                        <a:solidFill>
                          <a:srgbClr val="000000"/>
                        </a:solidFill>
                        <a:effectLst/>
                        <a:latin typeface="Calibri"/>
                      </a:endParaRPr>
                    </a:p>
                  </a:txBody>
                  <a:tcPr marL="9525" marR="9525" marT="9525" marB="0" anchor="ctr"/>
                </a:tc>
              </a:tr>
              <a:tr h="820983">
                <a:tc>
                  <a:txBody>
                    <a:bodyPr/>
                    <a:lstStyle/>
                    <a:p>
                      <a:pPr marL="171450" indent="-171450" algn="l" fontAlgn="t">
                        <a:buFont typeface="Arial" panose="020B0604020202020204" pitchFamily="34" charset="0"/>
                        <a:buChar char="•"/>
                      </a:pPr>
                      <a:r>
                        <a:rPr lang="en-US" sz="1200" b="0" i="0" u="none" strike="noStrike" dirty="0">
                          <a:solidFill>
                            <a:srgbClr val="000000"/>
                          </a:solidFill>
                          <a:effectLst/>
                          <a:latin typeface="Calibri"/>
                        </a:rPr>
                        <a:t>NPS success stories with TMDLs and non-TMDL approaches</a:t>
                      </a:r>
                    </a:p>
                  </a:txBody>
                  <a:tcPr marL="9525" marR="9525" marT="9525" marB="0"/>
                </a:tc>
                <a:tc>
                  <a:txBody>
                    <a:bodyPr/>
                    <a:lstStyle/>
                    <a:p>
                      <a:pPr marL="171450" indent="-171450" algn="l" fontAlgn="t">
                        <a:buFont typeface="Arial" panose="020B0604020202020204" pitchFamily="34" charset="0"/>
                        <a:buChar char="•"/>
                      </a:pPr>
                      <a:r>
                        <a:rPr lang="en-US" sz="1200" b="0" i="0" u="none" strike="noStrike" dirty="0">
                          <a:solidFill>
                            <a:srgbClr val="000000"/>
                          </a:solidFill>
                          <a:effectLst/>
                          <a:latin typeface="Calibri"/>
                        </a:rPr>
                        <a:t> </a:t>
                      </a:r>
                    </a:p>
                  </a:txBody>
                  <a:tcPr marL="9525" marR="9525" marT="9525" marB="0"/>
                </a:tc>
              </a:tr>
            </a:tbl>
          </a:graphicData>
        </a:graphic>
      </p:graphicFrame>
      <p:sp>
        <p:nvSpPr>
          <p:cNvPr id="3" name="Title 2"/>
          <p:cNvSpPr>
            <a:spLocks noGrp="1"/>
          </p:cNvSpPr>
          <p:nvPr>
            <p:ph type="title"/>
          </p:nvPr>
        </p:nvSpPr>
        <p:spPr>
          <a:xfrm>
            <a:off x="914400" y="274638"/>
            <a:ext cx="7162800" cy="1143000"/>
          </a:xfrm>
        </p:spPr>
        <p:txBody>
          <a:bodyPr/>
          <a:lstStyle/>
          <a:p>
            <a:r>
              <a:rPr lang="en-US" dirty="0" smtClean="0"/>
              <a:t>Additional Measure Ideas</a:t>
            </a:r>
            <a:endParaRPr lang="en-US" dirty="0"/>
          </a:p>
        </p:txBody>
      </p:sp>
    </p:spTree>
    <p:extLst>
      <p:ext uri="{BB962C8B-B14F-4D97-AF65-F5344CB8AC3E}">
        <p14:creationId xmlns:p14="http://schemas.microsoft.com/office/powerpoint/2010/main" val="421528232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292</TotalTime>
  <Words>654</Words>
  <Application>Microsoft Office PowerPoint</Application>
  <PresentationFormat>On-screen Show (4:3)</PresentationFormat>
  <Paragraphs>78</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Adjacency</vt:lpstr>
      <vt:lpstr>Watershed Assessment Restoration and Protection (WARP) Team Monitoring Recommendations   &amp; USEPA Performance Measures</vt:lpstr>
      <vt:lpstr>TMDL Program Redesign &amp; WARP Recommendations</vt:lpstr>
      <vt:lpstr>WARP CWA Monitoring Needs</vt:lpstr>
      <vt:lpstr>WARP Recommendations</vt:lpstr>
      <vt:lpstr>WARP Recommendations</vt:lpstr>
      <vt:lpstr>USEPA Water Perf. Measures</vt:lpstr>
      <vt:lpstr>USEPA Performance Measures and ATTAINS Redesign</vt:lpstr>
      <vt:lpstr>Key Indicator Overview</vt:lpstr>
      <vt:lpstr>Key USEPA Measures</vt:lpstr>
      <vt:lpstr>New 303d/TMDL Measure</vt:lpstr>
      <vt:lpstr>Additional Measure Ideas</vt:lpstr>
    </vt:vector>
  </TitlesOfParts>
  <Company>Wisconsin DNR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Helmuth, Lisa D</dc:creator>
  <cp:lastModifiedBy>Helmuth, Lisa D</cp:lastModifiedBy>
  <cp:revision>19</cp:revision>
  <dcterms:created xsi:type="dcterms:W3CDTF">2014-01-22T00:16:34Z</dcterms:created>
  <dcterms:modified xsi:type="dcterms:W3CDTF">2014-01-22T15:37:03Z</dcterms:modified>
</cp:coreProperties>
</file>