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953F659-2E3D-444B-8FBB-8BEEBCCB12AE}" type="datetimeFigureOut">
              <a:rPr lang="en-US" smtClean="0"/>
              <a:t>01/28/2014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1C8C8F-030D-4C85-98FF-7E82AE5495D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Assessment Units in WATERS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Lisa Helmuth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981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 units in waters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50292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System designed 2002-2004</a:t>
            </a:r>
          </a:p>
          <a:p>
            <a:pPr lvl="1"/>
            <a:r>
              <a:rPr lang="en-US" dirty="0" smtClean="0"/>
              <a:t>Spatial Model Decisions are documented</a:t>
            </a:r>
          </a:p>
          <a:p>
            <a:pPr lvl="1"/>
            <a:r>
              <a:rPr lang="en-US" dirty="0" smtClean="0"/>
              <a:t>AUs tied to Hydro</a:t>
            </a:r>
          </a:p>
          <a:p>
            <a:pPr lvl="1"/>
            <a:r>
              <a:rPr lang="en-US" dirty="0" smtClean="0"/>
              <a:t>AUs require a WBIC</a:t>
            </a:r>
          </a:p>
          <a:p>
            <a:pPr lvl="1"/>
            <a:r>
              <a:rPr lang="en-US" dirty="0" smtClean="0"/>
              <a:t>System designed to report to USEPA</a:t>
            </a:r>
          </a:p>
          <a:p>
            <a:pPr lvl="1"/>
            <a:r>
              <a:rPr lang="en-US" dirty="0" smtClean="0"/>
              <a:t>Features stored as individual features </a:t>
            </a:r>
            <a:br>
              <a:rPr lang="en-US" dirty="0" smtClean="0"/>
            </a:br>
            <a:r>
              <a:rPr lang="en-US" dirty="0" smtClean="0"/>
              <a:t>in SDE Environment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25,000 assessment units in WATERS</a:t>
            </a:r>
          </a:p>
          <a:p>
            <a:pPr lvl="1"/>
            <a:r>
              <a:rPr lang="en-US" dirty="0" smtClean="0"/>
              <a:t>Fraction of the state’s rivers/streams</a:t>
            </a:r>
          </a:p>
          <a:p>
            <a:pPr lvl="1"/>
            <a:r>
              <a:rPr lang="en-US" dirty="0" smtClean="0"/>
              <a:t>Most of the lakes, open waters</a:t>
            </a:r>
          </a:p>
          <a:p>
            <a:pPr lvl="1"/>
            <a:r>
              <a:rPr lang="en-US" dirty="0" smtClean="0"/>
              <a:t>Fraction (very small) of springs</a:t>
            </a:r>
          </a:p>
          <a:p>
            <a:pPr lvl="1"/>
            <a:r>
              <a:rPr lang="en-US" dirty="0" smtClean="0"/>
              <a:t>Great Lakes and Mississippi </a:t>
            </a:r>
          </a:p>
          <a:p>
            <a:pPr marL="457200" lvl="1" indent="0">
              <a:buNone/>
            </a:pPr>
            <a:r>
              <a:rPr lang="en-US" dirty="0" smtClean="0"/>
              <a:t>(Wisconsin Portion Only)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4" t="3888" r="7485"/>
          <a:stretch/>
        </p:blipFill>
        <p:spPr bwMode="auto">
          <a:xfrm>
            <a:off x="5754197" y="2400300"/>
            <a:ext cx="3365990" cy="3276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5912269" y="1333500"/>
            <a:ext cx="762000" cy="1143000"/>
          </a:xfrm>
          <a:prstGeom prst="straightConnector1">
            <a:avLst/>
          </a:prstGeom>
          <a:ln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022434" y="1257300"/>
            <a:ext cx="651835" cy="11049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95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Spatial representations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Streams </a:t>
            </a:r>
            <a:endParaRPr lang="en-US" dirty="0"/>
          </a:p>
          <a:p>
            <a:pPr lvl="1"/>
            <a:r>
              <a:rPr lang="en-US" dirty="0"/>
              <a:t>Single line streams (</a:t>
            </a:r>
            <a:r>
              <a:rPr lang="en-US" dirty="0" smtClean="0"/>
              <a:t>lines)</a:t>
            </a:r>
            <a:endParaRPr lang="en-US" dirty="0"/>
          </a:p>
          <a:p>
            <a:pPr lvl="1"/>
            <a:r>
              <a:rPr lang="en-US" dirty="0"/>
              <a:t>Double line streams (polylines) </a:t>
            </a:r>
            <a:endParaRPr lang="en-US" dirty="0" smtClean="0"/>
          </a:p>
          <a:p>
            <a:r>
              <a:rPr lang="en-US" dirty="0" smtClean="0"/>
              <a:t>Rivers</a:t>
            </a:r>
          </a:p>
          <a:p>
            <a:pPr lvl="1"/>
            <a:r>
              <a:rPr lang="en-US" dirty="0" smtClean="0"/>
              <a:t>Double lines (polylines)</a:t>
            </a:r>
            <a:endParaRPr lang="en-US" dirty="0"/>
          </a:p>
          <a:p>
            <a:r>
              <a:rPr lang="en-US" dirty="0" smtClean="0"/>
              <a:t>Lakes, Bays, Harbors, Flowages</a:t>
            </a:r>
            <a:endParaRPr lang="en-US" dirty="0"/>
          </a:p>
          <a:p>
            <a:pPr lvl="1"/>
            <a:r>
              <a:rPr lang="en-US" dirty="0" smtClean="0"/>
              <a:t>Polygons</a:t>
            </a:r>
          </a:p>
          <a:p>
            <a:r>
              <a:rPr lang="en-US" dirty="0" smtClean="0"/>
              <a:t>Springs</a:t>
            </a:r>
          </a:p>
          <a:p>
            <a:pPr lvl="1"/>
            <a:r>
              <a:rPr lang="en-US" dirty="0" smtClean="0"/>
              <a:t>Polygons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5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conditions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Snap to Hydro </a:t>
            </a:r>
          </a:p>
          <a:p>
            <a:pPr lvl="1"/>
            <a:r>
              <a:rPr lang="en-US" dirty="0" smtClean="0"/>
              <a:t>Dependency on Hydro Shapes </a:t>
            </a:r>
          </a:p>
          <a:p>
            <a:r>
              <a:rPr lang="en-US" dirty="0" smtClean="0"/>
              <a:t>WBIC required</a:t>
            </a:r>
          </a:p>
          <a:p>
            <a:pPr lvl="1"/>
            <a:r>
              <a:rPr lang="en-US" dirty="0" smtClean="0"/>
              <a:t>Dependency on Register of Waterbodies</a:t>
            </a:r>
          </a:p>
          <a:p>
            <a:r>
              <a:rPr lang="en-US" dirty="0" smtClean="0"/>
              <a:t>Heads up digitizing is conducted </a:t>
            </a:r>
          </a:p>
          <a:p>
            <a:pPr lvl="1"/>
            <a:r>
              <a:rPr lang="en-US" dirty="0" smtClean="0"/>
              <a:t>Goal: incorporate wbic and connection to hydro as soon as hydro is updated to reflect additions.</a:t>
            </a:r>
          </a:p>
          <a:p>
            <a:pPr lvl="2"/>
            <a:r>
              <a:rPr lang="en-US" dirty="0" smtClean="0"/>
              <a:t>Example: trout waters, o/</a:t>
            </a:r>
            <a:r>
              <a:rPr lang="en-US" dirty="0" err="1" smtClean="0"/>
              <a:t>erw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8014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rules for assessment unit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endParaRPr lang="en-US" dirty="0" smtClean="0"/>
          </a:p>
          <a:p>
            <a:pPr lvl="0"/>
            <a:r>
              <a:rPr lang="en-US" dirty="0" smtClean="0"/>
              <a:t>WQ </a:t>
            </a:r>
            <a:r>
              <a:rPr lang="en-US" dirty="0"/>
              <a:t>Standards Use Designations (i.e. Classes and/or Special Standards),</a:t>
            </a:r>
          </a:p>
          <a:p>
            <a:pPr lvl="0"/>
            <a:r>
              <a:rPr lang="en-US" dirty="0"/>
              <a:t>Point and/or nonpoint source input to the stream or its tributaries (and associated Water Quality Variance segmentations listed in NR104, Wisconsin Administrative Code.</a:t>
            </a:r>
          </a:p>
          <a:p>
            <a:pPr lvl="0"/>
            <a:r>
              <a:rPr lang="en-US" dirty="0"/>
              <a:t>Outstanding and Exceptional Resource Water designations (state and/or federal)</a:t>
            </a:r>
          </a:p>
          <a:p>
            <a:pPr lvl="0"/>
            <a:r>
              <a:rPr lang="en-US" dirty="0"/>
              <a:t>Classification of the water as a Wisconsin Trout Stream in NR 1.0 Wisconsin Administrative Code.</a:t>
            </a:r>
          </a:p>
          <a:p>
            <a:pPr lvl="0"/>
            <a:r>
              <a:rPr lang="en-US" dirty="0"/>
              <a:t>Identification of a water or segment of water as impaired and listed on the state’s Clean Water Act 303d List of Impaired Waters.</a:t>
            </a:r>
          </a:p>
          <a:p>
            <a:pPr lvl="0"/>
            <a:r>
              <a:rPr lang="en-US" dirty="0" smtClean="0"/>
              <a:t>Lakes defined by natural </a:t>
            </a:r>
            <a:r>
              <a:rPr lang="en-US" dirty="0"/>
              <a:t>community </a:t>
            </a:r>
            <a:r>
              <a:rPr lang="en-US" dirty="0" smtClean="0"/>
              <a:t>to clarify </a:t>
            </a:r>
            <a:r>
              <a:rPr lang="en-US" dirty="0"/>
              <a:t>potential or attainable </a:t>
            </a:r>
            <a:r>
              <a:rPr lang="en-US" dirty="0" smtClean="0"/>
              <a:t>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6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</a:t>
            </a:r>
            <a:r>
              <a:rPr lang="en-US" dirty="0" err="1" smtClean="0"/>
              <a:t>chnages</a:t>
            </a:r>
            <a:r>
              <a:rPr lang="en-US" dirty="0" smtClean="0"/>
              <a:t> to spatial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New eLT allows: </a:t>
            </a:r>
          </a:p>
          <a:p>
            <a:pPr lvl="1"/>
            <a:r>
              <a:rPr lang="en-US" dirty="0" smtClean="0"/>
              <a:t>Multiple wbic groupings [not implemented]</a:t>
            </a:r>
          </a:p>
          <a:p>
            <a:pPr lvl="1"/>
            <a:r>
              <a:rPr lang="en-US" dirty="0" smtClean="0"/>
              <a:t>Tracing upstream functions (all waters) </a:t>
            </a:r>
            <a:r>
              <a:rPr lang="en-US" dirty="0"/>
              <a:t>[not implemented</a:t>
            </a:r>
            <a:r>
              <a:rPr lang="en-US" dirty="0" smtClean="0"/>
              <a:t>]</a:t>
            </a:r>
          </a:p>
          <a:p>
            <a:pPr lvl="1"/>
            <a:r>
              <a:rPr lang="en-US" dirty="0" smtClean="0"/>
              <a:t>Circle to select and define area </a:t>
            </a:r>
            <a:r>
              <a:rPr lang="en-US" dirty="0"/>
              <a:t>[not implemented</a:t>
            </a:r>
            <a:r>
              <a:rPr lang="en-US" dirty="0" smtClean="0"/>
              <a:t>]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Extension of existing wbic (rather than two wbics, one on hydro feature, one an edit to hydro)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Custom modification of polygon features (once it has cloned hydro, vortex tool allows modification without losing connection to wbic and hydro </a:t>
            </a:r>
          </a:p>
          <a:p>
            <a:pPr lvl="1"/>
            <a:r>
              <a:rPr lang="en-US" dirty="0" smtClean="0">
                <a:solidFill>
                  <a:srgbClr val="0070C0"/>
                </a:solidFill>
              </a:rPr>
              <a:t>Polygons can be sliced (good for bays, harbors, etc.)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07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Changes to assessment units per say will require complete overall of data model in WATERS and remapping to federal database</a:t>
            </a:r>
            <a:r>
              <a:rPr lang="en-US" dirty="0" smtClean="0"/>
              <a:t>.</a:t>
            </a:r>
          </a:p>
          <a:p>
            <a:r>
              <a:rPr lang="en-US" i="1" dirty="0" smtClean="0"/>
              <a:t>Alternatives:</a:t>
            </a:r>
            <a:r>
              <a:rPr lang="en-US" dirty="0" smtClean="0"/>
              <a:t> </a:t>
            </a:r>
          </a:p>
          <a:p>
            <a:pPr lvl="1"/>
            <a:r>
              <a:rPr lang="en-US" b="1" dirty="0" smtClean="0">
                <a:solidFill>
                  <a:srgbClr val="0070C0"/>
                </a:solidFill>
              </a:rPr>
              <a:t>assessment group feature </a:t>
            </a:r>
            <a:r>
              <a:rPr lang="en-US" dirty="0" smtClean="0"/>
              <a:t>to WATERS - tabular - to achieve similar result without modifying how we send data to USEPA (result is the same on their end, data management more intuitive on our end).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>
                <a:solidFill>
                  <a:srgbClr val="0070C0"/>
                </a:solidFill>
              </a:rPr>
              <a:t>Search and Report Queries </a:t>
            </a:r>
            <a:r>
              <a:rPr lang="en-US" dirty="0" smtClean="0"/>
              <a:t>based on program need rather than restructuring data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00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Decision protocols on data representativeness of monitoring - versus how assessment units are delineated…</a:t>
            </a:r>
          </a:p>
          <a:p>
            <a:r>
              <a:rPr lang="en-US" dirty="0" smtClean="0"/>
              <a:t>WARP Project to describe supporting impaired waters and tmdl management.</a:t>
            </a:r>
          </a:p>
          <a:p>
            <a:r>
              <a:rPr lang="en-US" dirty="0" smtClean="0"/>
              <a:t>Amendments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52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93</TotalTime>
  <Words>417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Trek</vt:lpstr>
      <vt:lpstr>Assessment Units in WATERS</vt:lpstr>
      <vt:lpstr>Assessment units in waters</vt:lpstr>
      <vt:lpstr>Spatial representations</vt:lpstr>
      <vt:lpstr>Current conditions</vt:lpstr>
      <vt:lpstr>Decision rules for assessment unit</vt:lpstr>
      <vt:lpstr>Potential chnages to spatial model</vt:lpstr>
      <vt:lpstr>Additional considerations</vt:lpstr>
      <vt:lpstr>Additional considerations</vt:lpstr>
    </vt:vector>
  </TitlesOfParts>
  <Company>Wisconsin DNR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Units in WATERS</dc:title>
  <dc:creator>Helmuth, Lisa D</dc:creator>
  <cp:lastModifiedBy>Helmuth, Lisa D</cp:lastModifiedBy>
  <cp:revision>7</cp:revision>
  <dcterms:created xsi:type="dcterms:W3CDTF">2014-01-28T18:22:37Z</dcterms:created>
  <dcterms:modified xsi:type="dcterms:W3CDTF">2014-01-28T19:56:34Z</dcterms:modified>
</cp:coreProperties>
</file>