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406" r:id="rId2"/>
    <p:sldId id="550" r:id="rId3"/>
    <p:sldId id="561" r:id="rId4"/>
    <p:sldId id="534" r:id="rId5"/>
    <p:sldId id="535" r:id="rId6"/>
    <p:sldId id="536" r:id="rId7"/>
    <p:sldId id="537" r:id="rId8"/>
    <p:sldId id="538" r:id="rId9"/>
    <p:sldId id="539" r:id="rId10"/>
    <p:sldId id="540" r:id="rId11"/>
    <p:sldId id="541" r:id="rId12"/>
    <p:sldId id="542" r:id="rId13"/>
    <p:sldId id="543" r:id="rId14"/>
    <p:sldId id="562" r:id="rId15"/>
    <p:sldId id="563" r:id="rId16"/>
    <p:sldId id="564" r:id="rId17"/>
    <p:sldId id="566" r:id="rId18"/>
    <p:sldId id="567" r:id="rId19"/>
    <p:sldId id="568" r:id="rId20"/>
    <p:sldId id="576" r:id="rId21"/>
    <p:sldId id="579" r:id="rId22"/>
    <p:sldId id="569" r:id="rId23"/>
    <p:sldId id="575" r:id="rId24"/>
    <p:sldId id="570" r:id="rId25"/>
    <p:sldId id="571" r:id="rId26"/>
    <p:sldId id="572" r:id="rId27"/>
    <p:sldId id="574" r:id="rId28"/>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ABD1F1"/>
    <a:srgbClr val="ADBEEF"/>
    <a:srgbClr val="AAD1F2"/>
    <a:srgbClr val="AEC6EE"/>
    <a:srgbClr val="B8DCE4"/>
    <a:srgbClr val="BDDFDF"/>
    <a:srgbClr val="B8D5E4"/>
    <a:srgbClr val="BBD8E1"/>
    <a:srgbClr val="C7C9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81883" autoAdjust="0"/>
  </p:normalViewPr>
  <p:slideViewPr>
    <p:cSldViewPr>
      <p:cViewPr>
        <p:scale>
          <a:sx n="70" d="100"/>
          <a:sy n="70" d="100"/>
        </p:scale>
        <p:origin x="-1398" y="1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5" d="100"/>
          <a:sy n="55" d="100"/>
        </p:scale>
        <p:origin x="-2832" y="-9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022485" y="0"/>
            <a:ext cx="3078383" cy="469745"/>
          </a:xfrm>
          <a:prstGeom prst="rect">
            <a:avLst/>
          </a:prstGeom>
        </p:spPr>
        <p:txBody>
          <a:bodyPr vert="horz" lIns="93763" tIns="46881" rIns="93763" bIns="46881" rtlCol="0"/>
          <a:lstStyle>
            <a:lvl1pPr algn="r">
              <a:defRPr sz="1200"/>
            </a:lvl1pPr>
          </a:lstStyle>
          <a:p>
            <a:fld id="{D99917D5-AE35-4799-95C7-6C199F806219}" type="datetimeFigureOut">
              <a:rPr lang="en-US" smtClean="0"/>
              <a:t>6/23/2017</a:t>
            </a:fld>
            <a:endParaRPr lang="en-US"/>
          </a:p>
        </p:txBody>
      </p:sp>
      <p:sp>
        <p:nvSpPr>
          <p:cNvPr id="5" name="Slide Number Placeholder 4"/>
          <p:cNvSpPr>
            <a:spLocks noGrp="1"/>
          </p:cNvSpPr>
          <p:nvPr>
            <p:ph type="sldNum" sz="quarter" idx="3"/>
          </p:nvPr>
        </p:nvSpPr>
        <p:spPr>
          <a:xfrm>
            <a:off x="4022485" y="8917128"/>
            <a:ext cx="3078383" cy="469745"/>
          </a:xfrm>
          <a:prstGeom prst="rect">
            <a:avLst/>
          </a:prstGeom>
        </p:spPr>
        <p:txBody>
          <a:bodyPr vert="horz" lIns="93763" tIns="46881" rIns="93763" bIns="46881" rtlCol="0" anchor="b"/>
          <a:lstStyle>
            <a:lvl1pPr algn="r">
              <a:defRPr sz="1200"/>
            </a:lvl1pPr>
          </a:lstStyle>
          <a:p>
            <a:fld id="{111BC7FC-14C5-4980-86A7-1309802ACC67}" type="slidenum">
              <a:rPr lang="en-US" smtClean="0"/>
              <a:t>‹#›</a:t>
            </a:fld>
            <a:endParaRPr lang="en-US"/>
          </a:p>
        </p:txBody>
      </p:sp>
    </p:spTree>
    <p:extLst>
      <p:ext uri="{BB962C8B-B14F-4D97-AF65-F5344CB8AC3E}">
        <p14:creationId xmlns:p14="http://schemas.microsoft.com/office/powerpoint/2010/main" val="1598770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7740"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4" tIns="47772" rIns="95544" bIns="47772" numCol="1" anchor="t" anchorCtr="0" compatLnSpc="1">
            <a:prstTxWarp prst="textNoShape">
              <a:avLst/>
            </a:prstTxWarp>
          </a:bodyPr>
          <a:lstStyle>
            <a:lvl1pPr>
              <a:defRPr sz="1200"/>
            </a:lvl1pPr>
          </a:lstStyle>
          <a:p>
            <a:endParaRPr lang="en-US" altLang="en-US" dirty="0"/>
          </a:p>
        </p:txBody>
      </p:sp>
      <p:sp>
        <p:nvSpPr>
          <p:cNvPr id="5124" name="Rectangle 4"/>
          <p:cNvSpPr>
            <a:spLocks noGrp="1" noRot="1" noChangeAspect="1" noChangeArrowheads="1" noTextEdit="1"/>
          </p:cNvSpPr>
          <p:nvPr>
            <p:ph type="sldImg" idx="2"/>
          </p:nvPr>
        </p:nvSpPr>
        <p:spPr bwMode="auto">
          <a:xfrm>
            <a:off x="1204913" y="703263"/>
            <a:ext cx="4692650" cy="35210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10248" y="4459527"/>
            <a:ext cx="5681980" cy="422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4" tIns="47772" rIns="95544" bIns="4777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6" name="Rectangle 6"/>
          <p:cNvSpPr>
            <a:spLocks noGrp="1" noChangeArrowheads="1"/>
          </p:cNvSpPr>
          <p:nvPr>
            <p:ph type="ftr" sz="quarter" idx="4"/>
          </p:nvPr>
        </p:nvSpPr>
        <p:spPr bwMode="auto">
          <a:xfrm>
            <a:off x="0" y="8917423"/>
            <a:ext cx="3077740"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4" tIns="47772" rIns="95544" bIns="47772" numCol="1" anchor="b" anchorCtr="0" compatLnSpc="1">
            <a:prstTxWarp prst="textNoShape">
              <a:avLst/>
            </a:prstTxWarp>
          </a:bodyPr>
          <a:lstStyle>
            <a:lvl1pPr>
              <a:defRPr sz="1200"/>
            </a:lvl1pPr>
          </a:lstStyle>
          <a:p>
            <a:endParaRPr lang="en-US" altLang="en-US" dirty="0"/>
          </a:p>
        </p:txBody>
      </p:sp>
      <p:sp>
        <p:nvSpPr>
          <p:cNvPr id="5127" name="Rectangle 7"/>
          <p:cNvSpPr>
            <a:spLocks noGrp="1" noChangeArrowheads="1"/>
          </p:cNvSpPr>
          <p:nvPr>
            <p:ph type="sldNum" sz="quarter" idx="5"/>
          </p:nvPr>
        </p:nvSpPr>
        <p:spPr bwMode="auto">
          <a:xfrm>
            <a:off x="4023093" y="8917423"/>
            <a:ext cx="3077740"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4" tIns="47772" rIns="95544" bIns="47772" numCol="1" anchor="b" anchorCtr="0" compatLnSpc="1">
            <a:prstTxWarp prst="textNoShape">
              <a:avLst/>
            </a:prstTxWarp>
          </a:bodyPr>
          <a:lstStyle>
            <a:lvl1pPr algn="r">
              <a:defRPr sz="1200"/>
            </a:lvl1pPr>
          </a:lstStyle>
          <a:p>
            <a:fld id="{5E375DAE-6858-4010-85F3-FB84FB24C6A4}" type="slidenum">
              <a:rPr lang="en-US" altLang="en-US"/>
              <a:pPr/>
              <a:t>‹#›</a:t>
            </a:fld>
            <a:endParaRPr lang="en-US" altLang="en-US" dirty="0"/>
          </a:p>
        </p:txBody>
      </p:sp>
    </p:spTree>
    <p:extLst>
      <p:ext uri="{BB962C8B-B14F-4D97-AF65-F5344CB8AC3E}">
        <p14:creationId xmlns:p14="http://schemas.microsoft.com/office/powerpoint/2010/main" val="3250077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100" dirty="0"/>
              <a:t>Good </a:t>
            </a:r>
            <a:r>
              <a:rPr lang="en-US" sz="4100" dirty="0" smtClean="0"/>
              <a:t>morning!</a:t>
            </a:r>
            <a:endParaRPr lang="en-US" sz="41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1</a:t>
            </a:fld>
            <a:endParaRPr lang="en-US" altLang="en-US" dirty="0"/>
          </a:p>
        </p:txBody>
      </p:sp>
    </p:spTree>
    <p:extLst>
      <p:ext uri="{BB962C8B-B14F-4D97-AF65-F5344CB8AC3E}">
        <p14:creationId xmlns:p14="http://schemas.microsoft.com/office/powerpoint/2010/main" val="964163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smtClean="0"/>
              <a:t>2017 result. Extremely</a:t>
            </a:r>
            <a:r>
              <a:rPr lang="en-US" sz="3600" baseline="0" dirty="0" smtClean="0"/>
              <a:t> effective. However, what will replace the YFI?</a:t>
            </a:r>
            <a:endParaRPr lang="en-US" sz="36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10</a:t>
            </a:fld>
            <a:endParaRPr lang="en-US" altLang="en-US" dirty="0"/>
          </a:p>
        </p:txBody>
      </p:sp>
    </p:spTree>
    <p:extLst>
      <p:ext uri="{BB962C8B-B14F-4D97-AF65-F5344CB8AC3E}">
        <p14:creationId xmlns:p14="http://schemas.microsoft.com/office/powerpoint/2010/main" val="253749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smtClean="0"/>
              <a:t>This is a creek which is</a:t>
            </a:r>
            <a:r>
              <a:rPr lang="en-US" sz="3200" baseline="0" dirty="0" smtClean="0"/>
              <a:t> the outlet of Lake Minnesuing. YFI seeds lodge along the shore of creek just downstream of the mouth. Only the north side of the creek was sprayed in 2016.</a:t>
            </a:r>
            <a:endParaRPr lang="en-US" sz="32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11</a:t>
            </a:fld>
            <a:endParaRPr lang="en-US" altLang="en-US" dirty="0"/>
          </a:p>
        </p:txBody>
      </p:sp>
    </p:spTree>
    <p:extLst>
      <p:ext uri="{BB962C8B-B14F-4D97-AF65-F5344CB8AC3E}">
        <p14:creationId xmlns:p14="http://schemas.microsoft.com/office/powerpoint/2010/main" val="886221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90% effective. Very limited collateral damage.</a:t>
            </a:r>
            <a:endParaRPr lang="en-US" sz="40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12</a:t>
            </a:fld>
            <a:endParaRPr lang="en-US" altLang="en-US" dirty="0"/>
          </a:p>
        </p:txBody>
      </p:sp>
    </p:spTree>
    <p:extLst>
      <p:ext uri="{BB962C8B-B14F-4D97-AF65-F5344CB8AC3E}">
        <p14:creationId xmlns:p14="http://schemas.microsoft.com/office/powerpoint/2010/main" val="503535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smtClean="0"/>
              <a:t>The south side of the creek in the same area was not sprayed. Here is what</a:t>
            </a:r>
            <a:r>
              <a:rPr lang="en-US" sz="3200" baseline="0" dirty="0" smtClean="0"/>
              <a:t> it looked like 6/12/17. </a:t>
            </a:r>
            <a:r>
              <a:rPr lang="en-US" sz="3200" baseline="0" dirty="0" err="1" smtClean="0"/>
              <a:t>Lovin</a:t>
            </a:r>
            <a:r>
              <a:rPr lang="en-US" sz="3200" baseline="0" dirty="0" smtClean="0"/>
              <a:t>’ life! When you use Rodeo you also use a surfactant to make it stick to the plant. </a:t>
            </a:r>
            <a:endParaRPr lang="en-US" sz="32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13</a:t>
            </a:fld>
            <a:endParaRPr lang="en-US" altLang="en-US" dirty="0"/>
          </a:p>
        </p:txBody>
      </p:sp>
    </p:spTree>
    <p:extLst>
      <p:ext uri="{BB962C8B-B14F-4D97-AF65-F5344CB8AC3E}">
        <p14:creationId xmlns:p14="http://schemas.microsoft.com/office/powerpoint/2010/main" val="233366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Huge stand of YFI several feet deep and 80’ long!</a:t>
            </a:r>
            <a:endParaRPr lang="en-US" sz="40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14</a:t>
            </a:fld>
            <a:endParaRPr lang="en-US" altLang="en-US" dirty="0"/>
          </a:p>
        </p:txBody>
      </p:sp>
    </p:spTree>
    <p:extLst>
      <p:ext uri="{BB962C8B-B14F-4D97-AF65-F5344CB8AC3E}">
        <p14:creationId xmlns:p14="http://schemas.microsoft.com/office/powerpoint/2010/main" val="1107692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15</a:t>
            </a:fld>
            <a:endParaRPr lang="en-US" altLang="en-US" dirty="0"/>
          </a:p>
        </p:txBody>
      </p:sp>
    </p:spTree>
    <p:extLst>
      <p:ext uri="{BB962C8B-B14F-4D97-AF65-F5344CB8AC3E}">
        <p14:creationId xmlns:p14="http://schemas.microsoft.com/office/powerpoint/2010/main" val="4021275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16</a:t>
            </a:fld>
            <a:endParaRPr lang="en-US" altLang="en-US" dirty="0"/>
          </a:p>
        </p:txBody>
      </p:sp>
    </p:spTree>
    <p:extLst>
      <p:ext uri="{BB962C8B-B14F-4D97-AF65-F5344CB8AC3E}">
        <p14:creationId xmlns:p14="http://schemas.microsoft.com/office/powerpoint/2010/main" val="3133391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17</a:t>
            </a:fld>
            <a:endParaRPr lang="en-US" altLang="en-US" dirty="0"/>
          </a:p>
        </p:txBody>
      </p:sp>
    </p:spTree>
    <p:extLst>
      <p:ext uri="{BB962C8B-B14F-4D97-AF65-F5344CB8AC3E}">
        <p14:creationId xmlns:p14="http://schemas.microsoft.com/office/powerpoint/2010/main" val="147221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2 stands</a:t>
            </a:r>
            <a:r>
              <a:rPr lang="en-US" sz="4000" baseline="0" dirty="0" smtClean="0"/>
              <a:t> of YFI.</a:t>
            </a:r>
            <a:endParaRPr lang="en-US" sz="40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18</a:t>
            </a:fld>
            <a:endParaRPr lang="en-US" altLang="en-US" dirty="0"/>
          </a:p>
        </p:txBody>
      </p:sp>
    </p:spTree>
    <p:extLst>
      <p:ext uri="{BB962C8B-B14F-4D97-AF65-F5344CB8AC3E}">
        <p14:creationId xmlns:p14="http://schemas.microsoft.com/office/powerpoint/2010/main" val="1579472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No Stands of YFI!</a:t>
            </a:r>
            <a:endParaRPr lang="en-US" sz="40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19</a:t>
            </a:fld>
            <a:endParaRPr lang="en-US" altLang="en-US" dirty="0"/>
          </a:p>
        </p:txBody>
      </p:sp>
    </p:spTree>
    <p:extLst>
      <p:ext uri="{BB962C8B-B14F-4D97-AF65-F5344CB8AC3E}">
        <p14:creationId xmlns:p14="http://schemas.microsoft.com/office/powerpoint/2010/main" val="2317950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Yellow Flag Iris is an invasive. It spreads fast and furiously</a:t>
            </a:r>
            <a:r>
              <a:rPr lang="en-US" sz="2400" baseline="0" dirty="0" smtClean="0"/>
              <a:t> on shorelines and in wetlands. </a:t>
            </a:r>
            <a:r>
              <a:rPr lang="en-US" sz="2400" dirty="0" smtClean="0"/>
              <a:t>After several years of cutting</a:t>
            </a:r>
            <a:r>
              <a:rPr lang="en-US" sz="2400" baseline="0" dirty="0" smtClean="0"/>
              <a:t> plants down I’m not sure cutting alone does much. I think it’s kind of like mowing grass in that it doesn’t seem to really stress the plant as hoped. Digging, when done completely, seed pod cutting, and the herbicide Rodeo, properly applied, are all effective at slowing the plant.</a:t>
            </a:r>
            <a:endParaRPr lang="en-US" sz="24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2</a:t>
            </a:fld>
            <a:endParaRPr lang="en-US" altLang="en-US" dirty="0"/>
          </a:p>
        </p:txBody>
      </p:sp>
    </p:spTree>
    <p:extLst>
      <p:ext uri="{BB962C8B-B14F-4D97-AF65-F5344CB8AC3E}">
        <p14:creationId xmlns:p14="http://schemas.microsoft.com/office/powerpoint/2010/main" val="158761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This guy was terrific!</a:t>
            </a:r>
            <a:endParaRPr lang="en-US" sz="40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20</a:t>
            </a:fld>
            <a:endParaRPr lang="en-US" altLang="en-US" dirty="0"/>
          </a:p>
        </p:txBody>
      </p:sp>
    </p:spTree>
    <p:extLst>
      <p:ext uri="{BB962C8B-B14F-4D97-AF65-F5344CB8AC3E}">
        <p14:creationId xmlns:p14="http://schemas.microsoft.com/office/powerpoint/2010/main" val="534355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21</a:t>
            </a:fld>
            <a:endParaRPr lang="en-US" altLang="en-US" dirty="0"/>
          </a:p>
        </p:txBody>
      </p:sp>
    </p:spTree>
    <p:extLst>
      <p:ext uri="{BB962C8B-B14F-4D97-AF65-F5344CB8AC3E}">
        <p14:creationId xmlns:p14="http://schemas.microsoft.com/office/powerpoint/2010/main" val="3749663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smtClean="0"/>
              <a:t>We will have some paid employees but need volunteers. The</a:t>
            </a:r>
            <a:r>
              <a:rPr lang="en-US" sz="3200" baseline="0" dirty="0" smtClean="0"/>
              <a:t> south end of the lake through the narrows has a lot of YFI. We could use volunteers from that area to help us.</a:t>
            </a:r>
            <a:endParaRPr lang="en-US" sz="32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22</a:t>
            </a:fld>
            <a:endParaRPr lang="en-US" altLang="en-US" dirty="0"/>
          </a:p>
        </p:txBody>
      </p:sp>
    </p:spTree>
    <p:extLst>
      <p:ext uri="{BB962C8B-B14F-4D97-AF65-F5344CB8AC3E}">
        <p14:creationId xmlns:p14="http://schemas.microsoft.com/office/powerpoint/2010/main" val="2402385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smtClean="0"/>
              <a:t>These are the seed pods. They are formed after the plant flowers. On our lake we cut them late in</a:t>
            </a:r>
            <a:r>
              <a:rPr lang="en-US" sz="3200" baseline="0" dirty="0" smtClean="0"/>
              <a:t> July, before they dry and open to spread the seed. Last year we cut the pods on all 7 miles of our shoreline.</a:t>
            </a:r>
            <a:endParaRPr lang="en-US" sz="32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23</a:t>
            </a:fld>
            <a:endParaRPr lang="en-US" altLang="en-US" dirty="0"/>
          </a:p>
        </p:txBody>
      </p:sp>
    </p:spTree>
    <p:extLst>
      <p:ext uri="{BB962C8B-B14F-4D97-AF65-F5344CB8AC3E}">
        <p14:creationId xmlns:p14="http://schemas.microsoft.com/office/powerpoint/2010/main" val="1799080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24</a:t>
            </a:fld>
            <a:endParaRPr lang="en-US" altLang="en-US" dirty="0"/>
          </a:p>
        </p:txBody>
      </p:sp>
    </p:spTree>
    <p:extLst>
      <p:ext uri="{BB962C8B-B14F-4D97-AF65-F5344CB8AC3E}">
        <p14:creationId xmlns:p14="http://schemas.microsoft.com/office/powerpoint/2010/main" val="2809829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We need volunteers to help property owners with this treatment.</a:t>
            </a:r>
            <a:endParaRPr lang="en-US" sz="40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25</a:t>
            </a:fld>
            <a:endParaRPr lang="en-US" altLang="en-US" dirty="0"/>
          </a:p>
        </p:txBody>
      </p:sp>
    </p:spTree>
    <p:extLst>
      <p:ext uri="{BB962C8B-B14F-4D97-AF65-F5344CB8AC3E}">
        <p14:creationId xmlns:p14="http://schemas.microsoft.com/office/powerpoint/2010/main" val="886696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26</a:t>
            </a:fld>
            <a:endParaRPr lang="en-US" altLang="en-US" dirty="0"/>
          </a:p>
        </p:txBody>
      </p:sp>
    </p:spTree>
    <p:extLst>
      <p:ext uri="{BB962C8B-B14F-4D97-AF65-F5344CB8AC3E}">
        <p14:creationId xmlns:p14="http://schemas.microsoft.com/office/powerpoint/2010/main" val="848312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1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27</a:t>
            </a:fld>
            <a:endParaRPr lang="en-US" altLang="en-US" dirty="0"/>
          </a:p>
        </p:txBody>
      </p:sp>
    </p:spTree>
    <p:extLst>
      <p:ext uri="{BB962C8B-B14F-4D97-AF65-F5344CB8AC3E}">
        <p14:creationId xmlns:p14="http://schemas.microsoft.com/office/powerpoint/2010/main" val="96416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smtClean="0"/>
              <a:t>We all s</a:t>
            </a:r>
            <a:r>
              <a:rPr lang="en-US" sz="3600" baseline="0" dirty="0" smtClean="0"/>
              <a:t>ee more and more of this in mid June. This stuff is bad news!</a:t>
            </a:r>
          </a:p>
          <a:p>
            <a:r>
              <a:rPr lang="en-US" sz="3600" baseline="0" dirty="0" smtClean="0"/>
              <a:t>It spreads through rhizomes and seed pods.</a:t>
            </a:r>
            <a:endParaRPr lang="en-US" sz="36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3</a:t>
            </a:fld>
            <a:endParaRPr lang="en-US" altLang="en-US" dirty="0"/>
          </a:p>
        </p:txBody>
      </p:sp>
    </p:spTree>
    <p:extLst>
      <p:ext uri="{BB962C8B-B14F-4D97-AF65-F5344CB8AC3E}">
        <p14:creationId xmlns:p14="http://schemas.microsoft.com/office/powerpoint/2010/main" val="206017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smtClean="0"/>
              <a:t>We applied for and received a pesticide application permit and used 3 treatment techniques all of which were effective. Let’s look at some examples.</a:t>
            </a:r>
            <a:endParaRPr lang="en-US" sz="36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4</a:t>
            </a:fld>
            <a:endParaRPr lang="en-US" altLang="en-US" dirty="0"/>
          </a:p>
        </p:txBody>
      </p:sp>
    </p:spTree>
    <p:extLst>
      <p:ext uri="{BB962C8B-B14F-4D97-AF65-F5344CB8AC3E}">
        <p14:creationId xmlns:p14="http://schemas.microsoft.com/office/powerpoint/2010/main" val="4051855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We treated this area in 2016 using the cut stump treatment method.</a:t>
            </a:r>
            <a:endParaRPr lang="en-US" sz="40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5</a:t>
            </a:fld>
            <a:endParaRPr lang="en-US" altLang="en-US" dirty="0"/>
          </a:p>
        </p:txBody>
      </p:sp>
    </p:spTree>
    <p:extLst>
      <p:ext uri="{BB962C8B-B14F-4D97-AF65-F5344CB8AC3E}">
        <p14:creationId xmlns:p14="http://schemas.microsoft.com/office/powerpoint/2010/main" val="24442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In 2017 you can see significant impact with about 60% reduction in stand density using the cut</a:t>
            </a:r>
            <a:r>
              <a:rPr lang="en-US" sz="4000" baseline="0" dirty="0" smtClean="0"/>
              <a:t> stump treatment technique.</a:t>
            </a:r>
            <a:endParaRPr lang="en-US" sz="40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6</a:t>
            </a:fld>
            <a:endParaRPr lang="en-US" altLang="en-US" dirty="0"/>
          </a:p>
        </p:txBody>
      </p:sp>
    </p:spTree>
    <p:extLst>
      <p:ext uri="{BB962C8B-B14F-4D97-AF65-F5344CB8AC3E}">
        <p14:creationId xmlns:p14="http://schemas.microsoft.com/office/powerpoint/2010/main" val="189790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Not only was this a YFI candidate but we have a drainage pipe problem in this area too! We treated this area in 2016.</a:t>
            </a:r>
            <a:endParaRPr lang="en-US" sz="40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7</a:t>
            </a:fld>
            <a:endParaRPr lang="en-US" altLang="en-US" dirty="0"/>
          </a:p>
        </p:txBody>
      </p:sp>
    </p:spTree>
    <p:extLst>
      <p:ext uri="{BB962C8B-B14F-4D97-AF65-F5344CB8AC3E}">
        <p14:creationId xmlns:p14="http://schemas.microsoft.com/office/powerpoint/2010/main" val="4124249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Based on all glove applications done in 2016, this technique</a:t>
            </a:r>
            <a:r>
              <a:rPr lang="en-US" sz="4000" baseline="0" dirty="0" smtClean="0"/>
              <a:t> thins densities about 50-60%.</a:t>
            </a:r>
            <a:endParaRPr lang="en-US" sz="40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8</a:t>
            </a:fld>
            <a:endParaRPr lang="en-US" altLang="en-US" dirty="0"/>
          </a:p>
        </p:txBody>
      </p:sp>
    </p:spTree>
    <p:extLst>
      <p:ext uri="{BB962C8B-B14F-4D97-AF65-F5344CB8AC3E}">
        <p14:creationId xmlns:p14="http://schemas.microsoft.com/office/powerpoint/2010/main" val="1200766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smtClean="0"/>
              <a:t>We sprayed this with</a:t>
            </a:r>
            <a:r>
              <a:rPr lang="en-US" sz="4000" baseline="0" dirty="0" smtClean="0"/>
              <a:t> Rodeo September, 2016.</a:t>
            </a:r>
            <a:endParaRPr lang="en-US" sz="4000" dirty="0"/>
          </a:p>
        </p:txBody>
      </p:sp>
      <p:sp>
        <p:nvSpPr>
          <p:cNvPr id="4" name="Slide Number Placeholder 3"/>
          <p:cNvSpPr>
            <a:spLocks noGrp="1"/>
          </p:cNvSpPr>
          <p:nvPr>
            <p:ph type="sldNum" sz="quarter" idx="10"/>
          </p:nvPr>
        </p:nvSpPr>
        <p:spPr/>
        <p:txBody>
          <a:bodyPr/>
          <a:lstStyle/>
          <a:p>
            <a:fld id="{5E375DAE-6858-4010-85F3-FB84FB24C6A4}" type="slidenum">
              <a:rPr lang="en-US" altLang="en-US" smtClean="0"/>
              <a:pPr/>
              <a:t>9</a:t>
            </a:fld>
            <a:endParaRPr lang="en-US" altLang="en-US" dirty="0"/>
          </a:p>
        </p:txBody>
      </p:sp>
    </p:spTree>
    <p:extLst>
      <p:ext uri="{BB962C8B-B14F-4D97-AF65-F5344CB8AC3E}">
        <p14:creationId xmlns:p14="http://schemas.microsoft.com/office/powerpoint/2010/main" val="2817038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FBEA6D-2B3A-4867-9150-14B51DE995ED}" type="datetimeFigureOut">
              <a:rPr lang="en-US" smtClean="0"/>
              <a:t>6/23/2017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95B1FE-1AE4-46E6-81F2-DCE21A02ECB5}" type="slidenum">
              <a:rPr lang="en-US" smtClean="0"/>
              <a:t>‹#›</a:t>
            </a:fld>
            <a:endParaRPr lang="en-US" dirty="0"/>
          </a:p>
        </p:txBody>
      </p:sp>
    </p:spTree>
    <p:extLst>
      <p:ext uri="{BB962C8B-B14F-4D97-AF65-F5344CB8AC3E}">
        <p14:creationId xmlns:p14="http://schemas.microsoft.com/office/powerpoint/2010/main" val="1210399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03B9AFCC-052F-4979-ABC9-D3366988316A}" type="slidenum">
              <a:rPr lang="en-US" altLang="en-US" smtClean="0"/>
              <a:pPr/>
              <a:t>‹#›</a:t>
            </a:fld>
            <a:endParaRPr lang="en-US" altLang="en-US" dirty="0"/>
          </a:p>
        </p:txBody>
      </p:sp>
    </p:spTree>
    <p:extLst>
      <p:ext uri="{BB962C8B-B14F-4D97-AF65-F5344CB8AC3E}">
        <p14:creationId xmlns:p14="http://schemas.microsoft.com/office/powerpoint/2010/main" val="97056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4414C5E8-A430-4F03-BDAC-788E03AF9369}" type="slidenum">
              <a:rPr lang="en-US" altLang="en-US" smtClean="0"/>
              <a:pPr/>
              <a:t>‹#›</a:t>
            </a:fld>
            <a:endParaRPr lang="en-US" altLang="en-US" dirty="0"/>
          </a:p>
        </p:txBody>
      </p:sp>
    </p:spTree>
    <p:extLst>
      <p:ext uri="{BB962C8B-B14F-4D97-AF65-F5344CB8AC3E}">
        <p14:creationId xmlns:p14="http://schemas.microsoft.com/office/powerpoint/2010/main" val="199510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25BBBE45-ADAD-4CDB-8F3A-EB6CB6A88511}" type="slidenum">
              <a:rPr lang="en-US" altLang="en-US" smtClean="0"/>
              <a:pPr/>
              <a:t>‹#›</a:t>
            </a:fld>
            <a:endParaRPr lang="en-US" altLang="en-US" dirty="0"/>
          </a:p>
        </p:txBody>
      </p:sp>
    </p:spTree>
    <p:extLst>
      <p:ext uri="{BB962C8B-B14F-4D97-AF65-F5344CB8AC3E}">
        <p14:creationId xmlns:p14="http://schemas.microsoft.com/office/powerpoint/2010/main" val="133722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45C05C2D-5361-411B-B274-EC1181AF532A}" type="slidenum">
              <a:rPr lang="en-US" altLang="en-US" smtClean="0"/>
              <a:pPr/>
              <a:t>‹#›</a:t>
            </a:fld>
            <a:endParaRPr lang="en-US" altLang="en-US" dirty="0"/>
          </a:p>
        </p:txBody>
      </p:sp>
    </p:spTree>
    <p:extLst>
      <p:ext uri="{BB962C8B-B14F-4D97-AF65-F5344CB8AC3E}">
        <p14:creationId xmlns:p14="http://schemas.microsoft.com/office/powerpoint/2010/main" val="72655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004F3D16-1ADE-430E-8685-EEB905296356}" type="slidenum">
              <a:rPr lang="en-US" altLang="en-US" smtClean="0"/>
              <a:pPr/>
              <a:t>‹#›</a:t>
            </a:fld>
            <a:endParaRPr lang="en-US" altLang="en-US" dirty="0"/>
          </a:p>
        </p:txBody>
      </p:sp>
    </p:spTree>
    <p:extLst>
      <p:ext uri="{BB962C8B-B14F-4D97-AF65-F5344CB8AC3E}">
        <p14:creationId xmlns:p14="http://schemas.microsoft.com/office/powerpoint/2010/main" val="1272833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ltLang="en-US" dirty="0"/>
          </a:p>
        </p:txBody>
      </p:sp>
      <p:sp>
        <p:nvSpPr>
          <p:cNvPr id="8" name="Footer Placeholder 7"/>
          <p:cNvSpPr>
            <a:spLocks noGrp="1"/>
          </p:cNvSpPr>
          <p:nvPr>
            <p:ph type="ftr" sz="quarter" idx="11"/>
          </p:nvPr>
        </p:nvSpPr>
        <p:spPr/>
        <p:txBody>
          <a:bodyPr/>
          <a:lstStyle/>
          <a:p>
            <a:endParaRPr lang="en-US" altLang="en-US" dirty="0"/>
          </a:p>
        </p:txBody>
      </p:sp>
      <p:sp>
        <p:nvSpPr>
          <p:cNvPr id="9" name="Slide Number Placeholder 8"/>
          <p:cNvSpPr>
            <a:spLocks noGrp="1"/>
          </p:cNvSpPr>
          <p:nvPr>
            <p:ph type="sldNum" sz="quarter" idx="12"/>
          </p:nvPr>
        </p:nvSpPr>
        <p:spPr/>
        <p:txBody>
          <a:bodyPr/>
          <a:lstStyle/>
          <a:p>
            <a:fld id="{C00DA7E1-BA14-4017-B658-66B5506B61ED}" type="slidenum">
              <a:rPr lang="en-US" altLang="en-US" smtClean="0"/>
              <a:pPr/>
              <a:t>‹#›</a:t>
            </a:fld>
            <a:endParaRPr lang="en-US" altLang="en-US" dirty="0"/>
          </a:p>
        </p:txBody>
      </p:sp>
    </p:spTree>
    <p:extLst>
      <p:ext uri="{BB962C8B-B14F-4D97-AF65-F5344CB8AC3E}">
        <p14:creationId xmlns:p14="http://schemas.microsoft.com/office/powerpoint/2010/main" val="2052267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ltLang="en-US" dirty="0"/>
          </a:p>
        </p:txBody>
      </p:sp>
      <p:sp>
        <p:nvSpPr>
          <p:cNvPr id="4" name="Footer Placeholder 3"/>
          <p:cNvSpPr>
            <a:spLocks noGrp="1"/>
          </p:cNvSpPr>
          <p:nvPr>
            <p:ph type="ftr" sz="quarter" idx="11"/>
          </p:nvPr>
        </p:nvSpPr>
        <p:spPr/>
        <p:txBody>
          <a:bodyPr/>
          <a:lstStyle/>
          <a:p>
            <a:endParaRPr lang="en-US" altLang="en-US" dirty="0"/>
          </a:p>
        </p:txBody>
      </p:sp>
      <p:sp>
        <p:nvSpPr>
          <p:cNvPr id="5" name="Slide Number Placeholder 4"/>
          <p:cNvSpPr>
            <a:spLocks noGrp="1"/>
          </p:cNvSpPr>
          <p:nvPr>
            <p:ph type="sldNum" sz="quarter" idx="12"/>
          </p:nvPr>
        </p:nvSpPr>
        <p:spPr/>
        <p:txBody>
          <a:bodyPr/>
          <a:lstStyle/>
          <a:p>
            <a:fld id="{2553F2EC-A359-4925-AFD7-A6B7C82A589C}" type="slidenum">
              <a:rPr lang="en-US" altLang="en-US" smtClean="0"/>
              <a:pPr/>
              <a:t>‹#›</a:t>
            </a:fld>
            <a:endParaRPr lang="en-US" altLang="en-US" dirty="0"/>
          </a:p>
        </p:txBody>
      </p:sp>
    </p:spTree>
    <p:extLst>
      <p:ext uri="{BB962C8B-B14F-4D97-AF65-F5344CB8AC3E}">
        <p14:creationId xmlns:p14="http://schemas.microsoft.com/office/powerpoint/2010/main" val="368917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dirty="0"/>
          </a:p>
        </p:txBody>
      </p:sp>
      <p:sp>
        <p:nvSpPr>
          <p:cNvPr id="3" name="Footer Placeholder 2"/>
          <p:cNvSpPr>
            <a:spLocks noGrp="1"/>
          </p:cNvSpPr>
          <p:nvPr>
            <p:ph type="ftr" sz="quarter" idx="11"/>
          </p:nvPr>
        </p:nvSpPr>
        <p:spPr/>
        <p:txBody>
          <a:bodyPr/>
          <a:lstStyle/>
          <a:p>
            <a:endParaRPr lang="en-US" altLang="en-US" dirty="0"/>
          </a:p>
        </p:txBody>
      </p:sp>
      <p:sp>
        <p:nvSpPr>
          <p:cNvPr id="4" name="Slide Number Placeholder 3"/>
          <p:cNvSpPr>
            <a:spLocks noGrp="1"/>
          </p:cNvSpPr>
          <p:nvPr>
            <p:ph type="sldNum" sz="quarter" idx="12"/>
          </p:nvPr>
        </p:nvSpPr>
        <p:spPr/>
        <p:txBody>
          <a:bodyPr/>
          <a:lstStyle/>
          <a:p>
            <a:fld id="{E03B9FFB-E13C-4034-ACD2-45138C587A3F}" type="slidenum">
              <a:rPr lang="en-US" altLang="en-US" smtClean="0"/>
              <a:pPr/>
              <a:t>‹#›</a:t>
            </a:fld>
            <a:endParaRPr lang="en-US" altLang="en-US" dirty="0"/>
          </a:p>
        </p:txBody>
      </p:sp>
    </p:spTree>
    <p:extLst>
      <p:ext uri="{BB962C8B-B14F-4D97-AF65-F5344CB8AC3E}">
        <p14:creationId xmlns:p14="http://schemas.microsoft.com/office/powerpoint/2010/main" val="370271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359C25F5-66D9-4AEF-A73F-AF1987D825EB}" type="slidenum">
              <a:rPr lang="en-US" altLang="en-US" smtClean="0"/>
              <a:pPr/>
              <a:t>‹#›</a:t>
            </a:fld>
            <a:endParaRPr lang="en-US" altLang="en-US" dirty="0"/>
          </a:p>
        </p:txBody>
      </p:sp>
    </p:spTree>
    <p:extLst>
      <p:ext uri="{BB962C8B-B14F-4D97-AF65-F5344CB8AC3E}">
        <p14:creationId xmlns:p14="http://schemas.microsoft.com/office/powerpoint/2010/main" val="2272084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E9201D3B-1E48-46C7-A334-A6351D46D4E4}" type="slidenum">
              <a:rPr lang="en-US" altLang="en-US" smtClean="0"/>
              <a:pPr/>
              <a:t>‹#›</a:t>
            </a:fld>
            <a:endParaRPr lang="en-US" altLang="en-US" dirty="0"/>
          </a:p>
        </p:txBody>
      </p:sp>
    </p:spTree>
    <p:extLst>
      <p:ext uri="{BB962C8B-B14F-4D97-AF65-F5344CB8AC3E}">
        <p14:creationId xmlns:p14="http://schemas.microsoft.com/office/powerpoint/2010/main" val="2147675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2D20E-66F4-4DFF-A302-3EE1FCAA03E6}" type="slidenum">
              <a:rPr lang="en-US" altLang="en-US" smtClean="0"/>
              <a:pPr/>
              <a:t>‹#›</a:t>
            </a:fld>
            <a:endParaRPr lang="en-US" altLang="en-US" dirty="0"/>
          </a:p>
        </p:txBody>
      </p:sp>
    </p:spTree>
    <p:extLst>
      <p:ext uri="{BB962C8B-B14F-4D97-AF65-F5344CB8AC3E}">
        <p14:creationId xmlns:p14="http://schemas.microsoft.com/office/powerpoint/2010/main" val="3886337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sailjbg@gmail.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u="sng" dirty="0" smtClean="0"/>
              <a:t>Yellow Flag Iris Herbicide Treatment</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Lake Minnesuing</a:t>
            </a:r>
          </a:p>
          <a:p>
            <a:r>
              <a:rPr lang="en-US" dirty="0" smtClean="0"/>
              <a:t>Douglas County</a:t>
            </a:r>
            <a:endParaRPr lang="en-US" dirty="0"/>
          </a:p>
        </p:txBody>
      </p:sp>
      <p:sp>
        <p:nvSpPr>
          <p:cNvPr id="7" name="Footer Placeholder 6"/>
          <p:cNvSpPr>
            <a:spLocks noGrp="1"/>
          </p:cNvSpPr>
          <p:nvPr>
            <p:ph type="ftr" sz="quarter" idx="11"/>
          </p:nvPr>
        </p:nvSpPr>
        <p:spPr/>
        <p:txBody>
          <a:bodyPr/>
          <a:lstStyle/>
          <a:p>
            <a:r>
              <a:rPr lang="en-US" altLang="en-US" dirty="0" smtClean="0"/>
              <a:t>LMSD Annual Meeting 6-24-17</a:t>
            </a:r>
            <a:endParaRPr lang="en-US" alt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1</a:t>
            </a:fld>
            <a:endParaRPr lang="en-US" altLang="en-US" dirty="0"/>
          </a:p>
        </p:txBody>
      </p:sp>
      <p:sp>
        <p:nvSpPr>
          <p:cNvPr id="6" name="TextBox 5"/>
          <p:cNvSpPr txBox="1"/>
          <p:nvPr/>
        </p:nvSpPr>
        <p:spPr>
          <a:xfrm>
            <a:off x="4419600" y="5152030"/>
            <a:ext cx="4114800" cy="954107"/>
          </a:xfrm>
          <a:prstGeom prst="rect">
            <a:avLst/>
          </a:prstGeom>
          <a:noFill/>
        </p:spPr>
        <p:txBody>
          <a:bodyPr wrap="square" rtlCol="0">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Jim Giffin</a:t>
            </a:r>
          </a:p>
          <a:p>
            <a:r>
              <a:rPr lang="en-US" sz="1400" dirty="0" smtClean="0">
                <a:latin typeface="Verdana" panose="020B0604030504040204" pitchFamily="34" charset="0"/>
                <a:ea typeface="Verdana" panose="020B0604030504040204" pitchFamily="34" charset="0"/>
                <a:cs typeface="Verdana" panose="020B0604030504040204" pitchFamily="34" charset="0"/>
              </a:rPr>
              <a:t>Lake Minnesuing Association</a:t>
            </a:r>
          </a:p>
          <a:p>
            <a:r>
              <a:rPr lang="en-US" sz="1400" dirty="0" smtClean="0">
                <a:latin typeface="Verdana" panose="020B0604030504040204" pitchFamily="34" charset="0"/>
                <a:ea typeface="Verdana" panose="020B0604030504040204" pitchFamily="34" charset="0"/>
                <a:cs typeface="Verdana" panose="020B0604030504040204" pitchFamily="34" charset="0"/>
              </a:rPr>
              <a:t>Lake Minnesuing Sanitary District         	  sailjbg@gmail.com</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D:\Documents\Documents\LMSD Annual Meeting\IMG_1973 Coffee Pristine Cup.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1" y="3200400"/>
            <a:ext cx="3276599" cy="2343150"/>
          </a:xfrm>
          <a:prstGeom prst="rect">
            <a:avLst/>
          </a:prstGeom>
          <a:noFill/>
          <a:ln>
            <a:noFill/>
          </a:ln>
        </p:spPr>
      </p:pic>
    </p:spTree>
    <p:extLst>
      <p:ext uri="{BB962C8B-B14F-4D97-AF65-F5344CB8AC3E}">
        <p14:creationId xmlns:p14="http://schemas.microsoft.com/office/powerpoint/2010/main" val="963543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Spraying #1 Results</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10</a:t>
            </a:fld>
            <a:endParaRPr lang="en-US" altLang="en-US" dirty="0"/>
          </a:p>
        </p:txBody>
      </p:sp>
      <p:pic>
        <p:nvPicPr>
          <p:cNvPr id="20482" name="Picture 2" descr="D:\Documents\Documents\Wisconsin Lakes Conference\2017-6-16 NW Lakes Conference Support Onfo\IMG_0016 Howard 6-12-1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439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Spraying Candidate #2</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11</a:t>
            </a:fld>
            <a:endParaRPr lang="en-US" altLang="en-US" dirty="0"/>
          </a:p>
        </p:txBody>
      </p:sp>
      <p:pic>
        <p:nvPicPr>
          <p:cNvPr id="21506" name="Picture 2" descr="D:\Documents\Documents\Wisconsin Lakes Conference\2017-6-16 NW Lakes Conference Support Onfo\IMG_2934 N Side Minn Creek Spraying 9-8-16.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66294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33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Spraying #2 Results</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12</a:t>
            </a:fld>
            <a:endParaRPr lang="en-US" altLang="en-US" dirty="0"/>
          </a:p>
        </p:txBody>
      </p:sp>
      <p:pic>
        <p:nvPicPr>
          <p:cNvPr id="22530" name="Picture 2" descr="D:\Documents\Documents\Wisconsin Lakes Conference\2017-6-16 NW Lakes Conference Support Onfo\IMG_0019 N Side Minn Creek 6-12-1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358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 You Have Doubts of the Effectiveness?</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13</a:t>
            </a:fld>
            <a:endParaRPr lang="en-US" altLang="en-US" dirty="0"/>
          </a:p>
        </p:txBody>
      </p:sp>
      <p:pic>
        <p:nvPicPr>
          <p:cNvPr id="23554" name="Picture 2" descr="D:\Documents\Documents\Wisconsin Lakes Conference\2017-6-16 NW Lakes Conference Support Onfo\IMG_0018 S Side Minn Creek 6-12-1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31519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029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Spraying Candidate #3</a:t>
            </a:r>
            <a:br>
              <a:rPr lang="en-US" dirty="0" smtClean="0"/>
            </a:b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25BBBE45-ADAD-4CDB-8F3A-EB6CB6A88511}" type="slidenum">
              <a:rPr lang="en-US" altLang="en-US" smtClean="0"/>
              <a:pPr/>
              <a:t>14</a:t>
            </a:fld>
            <a:endParaRPr lang="en-US" altLang="en-US" dirty="0"/>
          </a:p>
        </p:txBody>
      </p:sp>
    </p:spTree>
    <p:extLst>
      <p:ext uri="{BB962C8B-B14F-4D97-AF65-F5344CB8AC3E}">
        <p14:creationId xmlns:p14="http://schemas.microsoft.com/office/powerpoint/2010/main" val="2612308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Spraying #3 Results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25BBBE45-ADAD-4CDB-8F3A-EB6CB6A88511}" type="slidenum">
              <a:rPr lang="en-US" altLang="en-US" smtClean="0"/>
              <a:pPr/>
              <a:t>15</a:t>
            </a:fld>
            <a:endParaRPr lang="en-US" altLang="en-US" dirty="0"/>
          </a:p>
        </p:txBody>
      </p:sp>
    </p:spTree>
    <p:extLst>
      <p:ext uri="{BB962C8B-B14F-4D97-AF65-F5344CB8AC3E}">
        <p14:creationId xmlns:p14="http://schemas.microsoft.com/office/powerpoint/2010/main" val="2053331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Spraying #3 Results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25BBBE45-ADAD-4CDB-8F3A-EB6CB6A88511}" type="slidenum">
              <a:rPr lang="en-US" altLang="en-US" smtClean="0"/>
              <a:pPr/>
              <a:t>16</a:t>
            </a:fld>
            <a:endParaRPr lang="en-US" altLang="en-US" dirty="0"/>
          </a:p>
        </p:txBody>
      </p:sp>
    </p:spTree>
    <p:extLst>
      <p:ext uri="{BB962C8B-B14F-4D97-AF65-F5344CB8AC3E}">
        <p14:creationId xmlns:p14="http://schemas.microsoft.com/office/powerpoint/2010/main" val="407062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Spraying #3 Results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Slide Number Placeholder 3"/>
          <p:cNvSpPr>
            <a:spLocks noGrp="1"/>
          </p:cNvSpPr>
          <p:nvPr>
            <p:ph type="sldNum" sz="quarter" idx="12"/>
          </p:nvPr>
        </p:nvSpPr>
        <p:spPr/>
        <p:txBody>
          <a:bodyPr/>
          <a:lstStyle/>
          <a:p>
            <a:fld id="{25BBBE45-ADAD-4CDB-8F3A-EB6CB6A88511}" type="slidenum">
              <a:rPr lang="en-US" altLang="en-US" smtClean="0"/>
              <a:pPr/>
              <a:t>17</a:t>
            </a:fld>
            <a:endParaRPr lang="en-US" altLang="en-US" dirty="0"/>
          </a:p>
        </p:txBody>
      </p:sp>
    </p:spTree>
    <p:extLst>
      <p:ext uri="{BB962C8B-B14F-4D97-AF65-F5344CB8AC3E}">
        <p14:creationId xmlns:p14="http://schemas.microsoft.com/office/powerpoint/2010/main" val="3002764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Spraying Candidate #4</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447800"/>
            <a:ext cx="6705600" cy="4929981"/>
          </a:xfrm>
        </p:spPr>
      </p:pic>
      <p:sp>
        <p:nvSpPr>
          <p:cNvPr id="4" name="Slide Number Placeholder 3"/>
          <p:cNvSpPr>
            <a:spLocks noGrp="1"/>
          </p:cNvSpPr>
          <p:nvPr>
            <p:ph type="sldNum" sz="quarter" idx="12"/>
          </p:nvPr>
        </p:nvSpPr>
        <p:spPr/>
        <p:txBody>
          <a:bodyPr/>
          <a:lstStyle/>
          <a:p>
            <a:fld id="{25BBBE45-ADAD-4CDB-8F3A-EB6CB6A88511}" type="slidenum">
              <a:rPr lang="en-US" altLang="en-US" smtClean="0"/>
              <a:pPr/>
              <a:t>18</a:t>
            </a:fld>
            <a:endParaRPr lang="en-US" altLang="en-US" dirty="0"/>
          </a:p>
        </p:txBody>
      </p:sp>
    </p:spTree>
    <p:extLst>
      <p:ext uri="{BB962C8B-B14F-4D97-AF65-F5344CB8AC3E}">
        <p14:creationId xmlns:p14="http://schemas.microsoft.com/office/powerpoint/2010/main" val="2639648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Spraying #4 Results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1" y="1600200"/>
            <a:ext cx="7467600" cy="4525963"/>
          </a:xfrm>
        </p:spPr>
      </p:pic>
      <p:sp>
        <p:nvSpPr>
          <p:cNvPr id="4" name="Slide Number Placeholder 3"/>
          <p:cNvSpPr>
            <a:spLocks noGrp="1"/>
          </p:cNvSpPr>
          <p:nvPr>
            <p:ph type="sldNum" sz="quarter" idx="12"/>
          </p:nvPr>
        </p:nvSpPr>
        <p:spPr/>
        <p:txBody>
          <a:bodyPr/>
          <a:lstStyle/>
          <a:p>
            <a:fld id="{25BBBE45-ADAD-4CDB-8F3A-EB6CB6A88511}" type="slidenum">
              <a:rPr lang="en-US" altLang="en-US" smtClean="0"/>
              <a:pPr/>
              <a:t>19</a:t>
            </a:fld>
            <a:endParaRPr lang="en-US" altLang="en-US" dirty="0"/>
          </a:p>
        </p:txBody>
      </p:sp>
    </p:spTree>
    <p:extLst>
      <p:ext uri="{BB962C8B-B14F-4D97-AF65-F5344CB8AC3E}">
        <p14:creationId xmlns:p14="http://schemas.microsoft.com/office/powerpoint/2010/main" val="289787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Yellow Flag Iris	</a:t>
            </a:r>
            <a:endParaRPr lang="en-US" dirty="0"/>
          </a:p>
        </p:txBody>
      </p:sp>
      <p:sp>
        <p:nvSpPr>
          <p:cNvPr id="3" name="Content Placeholder 2"/>
          <p:cNvSpPr>
            <a:spLocks noGrp="1"/>
          </p:cNvSpPr>
          <p:nvPr>
            <p:ph idx="1"/>
          </p:nvPr>
        </p:nvSpPr>
        <p:spPr/>
        <p:txBody>
          <a:bodyPr>
            <a:normAutofit lnSpcReduction="10000"/>
          </a:bodyPr>
          <a:lstStyle/>
          <a:p>
            <a:r>
              <a:rPr lang="en-US" dirty="0" smtClean="0"/>
              <a:t>Burst on the scene of our lake 5 or 6 years ago</a:t>
            </a:r>
          </a:p>
          <a:p>
            <a:r>
              <a:rPr lang="en-US" dirty="0" smtClean="0"/>
              <a:t>Plant is invasive and spreads rapidly</a:t>
            </a:r>
          </a:p>
          <a:p>
            <a:r>
              <a:rPr lang="en-US" dirty="0" smtClean="0"/>
              <a:t>Applied for &amp; received a 4 year Early Detection &amp; Response Grant in early 2015</a:t>
            </a:r>
          </a:p>
          <a:p>
            <a:r>
              <a:rPr lang="en-US" dirty="0" smtClean="0"/>
              <a:t>Cutting plants</a:t>
            </a:r>
          </a:p>
          <a:p>
            <a:r>
              <a:rPr lang="en-US" dirty="0" smtClean="0"/>
              <a:t>Digging plants</a:t>
            </a:r>
          </a:p>
          <a:p>
            <a:r>
              <a:rPr lang="en-US" dirty="0" smtClean="0"/>
              <a:t>Cutting seed pods</a:t>
            </a:r>
          </a:p>
          <a:p>
            <a:r>
              <a:rPr lang="en-US" dirty="0" smtClean="0"/>
              <a:t>Treated with herbicide in 2016</a:t>
            </a:r>
          </a:p>
          <a:p>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2</a:t>
            </a:fld>
            <a:endParaRPr lang="en-US" altLang="en-US" dirty="0"/>
          </a:p>
        </p:txBody>
      </p:sp>
    </p:spTree>
    <p:extLst>
      <p:ext uri="{BB962C8B-B14F-4D97-AF65-F5344CB8AC3E}">
        <p14:creationId xmlns:p14="http://schemas.microsoft.com/office/powerpoint/2010/main" val="24178739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Spraying With Care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371600"/>
            <a:ext cx="7010400" cy="4572000"/>
          </a:xfrm>
        </p:spPr>
      </p:pic>
      <p:sp>
        <p:nvSpPr>
          <p:cNvPr id="4" name="Slide Number Placeholder 3"/>
          <p:cNvSpPr>
            <a:spLocks noGrp="1"/>
          </p:cNvSpPr>
          <p:nvPr>
            <p:ph type="sldNum" sz="quarter" idx="12"/>
          </p:nvPr>
        </p:nvSpPr>
        <p:spPr/>
        <p:txBody>
          <a:bodyPr/>
          <a:lstStyle/>
          <a:p>
            <a:fld id="{25BBBE45-ADAD-4CDB-8F3A-EB6CB6A88511}" type="slidenum">
              <a:rPr lang="en-US" altLang="en-US" smtClean="0"/>
              <a:pPr/>
              <a:t>20</a:t>
            </a:fld>
            <a:endParaRPr lang="en-US" altLang="en-US" dirty="0"/>
          </a:p>
        </p:txBody>
      </p:sp>
    </p:spTree>
    <p:extLst>
      <p:ext uri="{BB962C8B-B14F-4D97-AF65-F5344CB8AC3E}">
        <p14:creationId xmlns:p14="http://schemas.microsoft.com/office/powerpoint/2010/main" val="2328673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Property Owner Participants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295400"/>
            <a:ext cx="6477000" cy="4876800"/>
          </a:xfrm>
        </p:spPr>
      </p:pic>
      <p:sp>
        <p:nvSpPr>
          <p:cNvPr id="4" name="Slide Number Placeholder 3"/>
          <p:cNvSpPr>
            <a:spLocks noGrp="1"/>
          </p:cNvSpPr>
          <p:nvPr>
            <p:ph type="sldNum" sz="quarter" idx="12"/>
          </p:nvPr>
        </p:nvSpPr>
        <p:spPr/>
        <p:txBody>
          <a:bodyPr/>
          <a:lstStyle/>
          <a:p>
            <a:fld id="{25BBBE45-ADAD-4CDB-8F3A-EB6CB6A88511}" type="slidenum">
              <a:rPr lang="en-US" altLang="en-US" smtClean="0"/>
              <a:pPr/>
              <a:t>21</a:t>
            </a:fld>
            <a:endParaRPr lang="en-US" altLang="en-US" dirty="0"/>
          </a:p>
        </p:txBody>
      </p:sp>
    </p:spTree>
    <p:extLst>
      <p:ext uri="{BB962C8B-B14F-4D97-AF65-F5344CB8AC3E}">
        <p14:creationId xmlns:p14="http://schemas.microsoft.com/office/powerpoint/2010/main" val="261575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Ahead in 2017</a:t>
            </a:r>
            <a:endParaRPr lang="en-US" dirty="0"/>
          </a:p>
        </p:txBody>
      </p:sp>
      <p:sp>
        <p:nvSpPr>
          <p:cNvPr id="3" name="Content Placeholder 2"/>
          <p:cNvSpPr>
            <a:spLocks noGrp="1"/>
          </p:cNvSpPr>
          <p:nvPr>
            <p:ph idx="1"/>
          </p:nvPr>
        </p:nvSpPr>
        <p:spPr/>
        <p:txBody>
          <a:bodyPr/>
          <a:lstStyle/>
          <a:p>
            <a:r>
              <a:rPr lang="en-US" dirty="0" smtClean="0"/>
              <a:t>Week of Monday 7-24-17 YFI work Week</a:t>
            </a:r>
          </a:p>
          <a:p>
            <a:r>
              <a:rPr lang="en-US" dirty="0" smtClean="0"/>
              <a:t>Need volunteers to cut plants and seed pods</a:t>
            </a:r>
          </a:p>
          <a:p>
            <a:r>
              <a:rPr lang="en-US" dirty="0" smtClean="0"/>
              <a:t>We will dig some small clumps</a:t>
            </a:r>
          </a:p>
          <a:p>
            <a:r>
              <a:rPr lang="en-US" dirty="0" smtClean="0"/>
              <a:t>Goal is the entire 7 mile shoreline</a:t>
            </a:r>
          </a:p>
          <a:p>
            <a:r>
              <a:rPr lang="en-US" dirty="0" smtClean="0"/>
              <a:t>Won’t happen without you</a:t>
            </a:r>
          </a:p>
          <a:p>
            <a:r>
              <a:rPr lang="en-US" dirty="0" smtClean="0"/>
              <a:t>Who will help?</a:t>
            </a:r>
          </a:p>
          <a:p>
            <a:r>
              <a:rPr lang="en-US" dirty="0" smtClean="0"/>
              <a:t>Email </a:t>
            </a:r>
            <a:r>
              <a:rPr lang="en-US" u="sng" dirty="0" smtClean="0">
                <a:solidFill>
                  <a:schemeClr val="accent1">
                    <a:lumMod val="75000"/>
                  </a:schemeClr>
                </a:solidFill>
              </a:rPr>
              <a:t>sailjbg@gmail.com</a:t>
            </a:r>
            <a:endParaRPr lang="en-US" u="sng"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22</a:t>
            </a:fld>
            <a:endParaRPr lang="en-US" altLang="en-US" dirty="0"/>
          </a:p>
        </p:txBody>
      </p:sp>
    </p:spTree>
    <p:extLst>
      <p:ext uri="{BB962C8B-B14F-4D97-AF65-F5344CB8AC3E}">
        <p14:creationId xmlns:p14="http://schemas.microsoft.com/office/powerpoint/2010/main" val="3651794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Yellow Flag Iris</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23</a:t>
            </a:fld>
            <a:endParaRPr lang="en-US" altLang="en-US" dirty="0"/>
          </a:p>
        </p:txBody>
      </p:sp>
      <p:pic>
        <p:nvPicPr>
          <p:cNvPr id="5" name="Content Placeholder 4" descr="http://www.nwcb.wa.gov/admin/WeedImages/yellowflagiris2.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20285" y="1600200"/>
            <a:ext cx="5903430" cy="4525963"/>
          </a:xfrm>
          <a:prstGeom prst="rect">
            <a:avLst/>
          </a:prstGeom>
          <a:noFill/>
          <a:ln>
            <a:noFill/>
          </a:ln>
        </p:spPr>
      </p:pic>
    </p:spTree>
    <p:extLst>
      <p:ext uri="{BB962C8B-B14F-4D97-AF65-F5344CB8AC3E}">
        <p14:creationId xmlns:p14="http://schemas.microsoft.com/office/powerpoint/2010/main" val="2401305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Ahead in 2017 - Spraying</a:t>
            </a:r>
            <a:endParaRPr lang="en-US" dirty="0"/>
          </a:p>
        </p:txBody>
      </p:sp>
      <p:sp>
        <p:nvSpPr>
          <p:cNvPr id="3" name="Content Placeholder 2"/>
          <p:cNvSpPr>
            <a:spLocks noGrp="1"/>
          </p:cNvSpPr>
          <p:nvPr>
            <p:ph idx="1"/>
          </p:nvPr>
        </p:nvSpPr>
        <p:spPr/>
        <p:txBody>
          <a:bodyPr/>
          <a:lstStyle/>
          <a:p>
            <a:r>
              <a:rPr lang="en-US" dirty="0" smtClean="0"/>
              <a:t>LMSD will again sponsor spraying of dense stands likely  in September</a:t>
            </a:r>
          </a:p>
          <a:p>
            <a:r>
              <a:rPr lang="en-US" dirty="0" smtClean="0"/>
              <a:t>LMSD will contact affected property owners for permission on 7 or 8 properties</a:t>
            </a:r>
          </a:p>
          <a:p>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24</a:t>
            </a:fld>
            <a:endParaRPr lang="en-US" altLang="en-US" dirty="0"/>
          </a:p>
        </p:txBody>
      </p:sp>
    </p:spTree>
    <p:extLst>
      <p:ext uri="{BB962C8B-B14F-4D97-AF65-F5344CB8AC3E}">
        <p14:creationId xmlns:p14="http://schemas.microsoft.com/office/powerpoint/2010/main" val="22522388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Moving Ahead Cut Stump/Glove </a:t>
            </a:r>
            <a:r>
              <a:rPr lang="en-US" dirty="0"/>
              <a:t>T</a:t>
            </a:r>
            <a:r>
              <a:rPr lang="en-US" dirty="0" smtClean="0"/>
              <a:t>reatments</a:t>
            </a:r>
            <a:endParaRPr lang="en-US" dirty="0"/>
          </a:p>
        </p:txBody>
      </p:sp>
      <p:sp>
        <p:nvSpPr>
          <p:cNvPr id="3" name="Content Placeholder 2"/>
          <p:cNvSpPr>
            <a:spLocks noGrp="1"/>
          </p:cNvSpPr>
          <p:nvPr>
            <p:ph idx="1"/>
          </p:nvPr>
        </p:nvSpPr>
        <p:spPr/>
        <p:txBody>
          <a:bodyPr/>
          <a:lstStyle/>
          <a:p>
            <a:r>
              <a:rPr lang="en-US" dirty="0" smtClean="0"/>
              <a:t>This is effective</a:t>
            </a:r>
          </a:p>
          <a:p>
            <a:r>
              <a:rPr lang="en-US" dirty="0" smtClean="0"/>
              <a:t>Process pinpoints the application</a:t>
            </a:r>
          </a:p>
          <a:p>
            <a:r>
              <a:rPr lang="en-US" dirty="0" smtClean="0"/>
              <a:t>Almost no collateral damage</a:t>
            </a:r>
          </a:p>
          <a:p>
            <a:r>
              <a:rPr lang="en-US" dirty="0" smtClean="0"/>
              <a:t>Much less shore disturbance than digging</a:t>
            </a:r>
          </a:p>
          <a:p>
            <a:r>
              <a:rPr lang="en-US" dirty="0" smtClean="0"/>
              <a:t>If you want help doing this let me know by email at </a:t>
            </a:r>
            <a:r>
              <a:rPr lang="en-US" dirty="0" smtClean="0">
                <a:hlinkClick r:id="rId3"/>
              </a:rPr>
              <a:t>sailjbg@gmail.com</a:t>
            </a:r>
            <a:endParaRPr lang="en-US" dirty="0" smtClean="0"/>
          </a:p>
          <a:p>
            <a:r>
              <a:rPr lang="en-US" dirty="0" smtClean="0"/>
              <a:t>We will need </a:t>
            </a:r>
            <a:r>
              <a:rPr lang="en-US" b="1" u="sng" dirty="0" smtClean="0"/>
              <a:t>volunteers</a:t>
            </a:r>
            <a:r>
              <a:rPr lang="en-US" dirty="0" smtClean="0"/>
              <a:t> to help</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25</a:t>
            </a:fld>
            <a:endParaRPr lang="en-US" altLang="en-US" dirty="0"/>
          </a:p>
        </p:txBody>
      </p:sp>
    </p:spTree>
    <p:extLst>
      <p:ext uri="{BB962C8B-B14F-4D97-AF65-F5344CB8AC3E}">
        <p14:creationId xmlns:p14="http://schemas.microsoft.com/office/powerpoint/2010/main" val="5875381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 On Our Own</a:t>
            </a:r>
            <a:endParaRPr lang="en-US" dirty="0"/>
          </a:p>
        </p:txBody>
      </p:sp>
      <p:sp>
        <p:nvSpPr>
          <p:cNvPr id="3" name="Content Placeholder 2"/>
          <p:cNvSpPr>
            <a:spLocks noGrp="1"/>
          </p:cNvSpPr>
          <p:nvPr>
            <p:ph idx="1"/>
          </p:nvPr>
        </p:nvSpPr>
        <p:spPr/>
        <p:txBody>
          <a:bodyPr/>
          <a:lstStyle/>
          <a:p>
            <a:r>
              <a:rPr lang="en-US" dirty="0" smtClean="0"/>
              <a:t>Grant ends in 2018</a:t>
            </a:r>
          </a:p>
          <a:p>
            <a:r>
              <a:rPr lang="en-US" dirty="0" smtClean="0"/>
              <a:t>Requires property owner action to sustain progress</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26</a:t>
            </a:fld>
            <a:endParaRPr lang="en-US" altLang="en-US" dirty="0"/>
          </a:p>
        </p:txBody>
      </p:sp>
    </p:spTree>
    <p:extLst>
      <p:ext uri="{BB962C8B-B14F-4D97-AF65-F5344CB8AC3E}">
        <p14:creationId xmlns:p14="http://schemas.microsoft.com/office/powerpoint/2010/main" val="18720969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u="sng" dirty="0" smtClean="0"/>
              <a:t>Yellow Flag Iris Herbicide Treatment</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Lake Minnesuing</a:t>
            </a:r>
          </a:p>
          <a:p>
            <a:r>
              <a:rPr lang="en-US" dirty="0" smtClean="0"/>
              <a:t>Douglas County</a:t>
            </a:r>
            <a:endParaRPr lang="en-US" dirty="0"/>
          </a:p>
        </p:txBody>
      </p:sp>
      <p:sp>
        <p:nvSpPr>
          <p:cNvPr id="7" name="Footer Placeholder 6"/>
          <p:cNvSpPr>
            <a:spLocks noGrp="1"/>
          </p:cNvSpPr>
          <p:nvPr>
            <p:ph type="ftr" sz="quarter" idx="11"/>
          </p:nvPr>
        </p:nvSpPr>
        <p:spPr/>
        <p:txBody>
          <a:bodyPr/>
          <a:lstStyle/>
          <a:p>
            <a:r>
              <a:rPr lang="en-US" altLang="en-US" dirty="0" smtClean="0"/>
              <a:t>LMSD Annual Meeting 6-24-17</a:t>
            </a:r>
            <a:endParaRPr lang="en-US" alt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27</a:t>
            </a:fld>
            <a:endParaRPr lang="en-US" altLang="en-US" dirty="0"/>
          </a:p>
        </p:txBody>
      </p:sp>
      <p:sp>
        <p:nvSpPr>
          <p:cNvPr id="6" name="TextBox 5"/>
          <p:cNvSpPr txBox="1"/>
          <p:nvPr/>
        </p:nvSpPr>
        <p:spPr>
          <a:xfrm>
            <a:off x="4419600" y="5152030"/>
            <a:ext cx="4114800" cy="954107"/>
          </a:xfrm>
          <a:prstGeom prst="rect">
            <a:avLst/>
          </a:prstGeom>
          <a:noFill/>
        </p:spPr>
        <p:txBody>
          <a:bodyPr wrap="square" rtlCol="0">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Jim Giffin</a:t>
            </a:r>
          </a:p>
          <a:p>
            <a:r>
              <a:rPr lang="en-US" sz="1400" dirty="0" smtClean="0">
                <a:latin typeface="Verdana" panose="020B0604030504040204" pitchFamily="34" charset="0"/>
                <a:ea typeface="Verdana" panose="020B0604030504040204" pitchFamily="34" charset="0"/>
                <a:cs typeface="Verdana" panose="020B0604030504040204" pitchFamily="34" charset="0"/>
              </a:rPr>
              <a:t>Lake Minnesuing Association</a:t>
            </a:r>
          </a:p>
          <a:p>
            <a:r>
              <a:rPr lang="en-US" sz="1400" dirty="0" smtClean="0">
                <a:latin typeface="Verdana" panose="020B0604030504040204" pitchFamily="34" charset="0"/>
                <a:ea typeface="Verdana" panose="020B0604030504040204" pitchFamily="34" charset="0"/>
                <a:cs typeface="Verdana" panose="020B0604030504040204" pitchFamily="34" charset="0"/>
              </a:rPr>
              <a:t>Lake Minnesuing Sanitary District         	  sailjbg@gmail.com</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D:\Documents\Documents\LMSD Annual Meeting\IMG_1973 Coffee Pristine Cup.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1" y="3200400"/>
            <a:ext cx="3276599" cy="2343150"/>
          </a:xfrm>
          <a:prstGeom prst="rect">
            <a:avLst/>
          </a:prstGeom>
          <a:noFill/>
          <a:ln>
            <a:noFill/>
          </a:ln>
        </p:spPr>
      </p:pic>
    </p:spTree>
    <p:extLst>
      <p:ext uri="{BB962C8B-B14F-4D97-AF65-F5344CB8AC3E}">
        <p14:creationId xmlns:p14="http://schemas.microsoft.com/office/powerpoint/2010/main" val="348682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Yellow Flag Iris</a:t>
            </a:r>
            <a:br>
              <a:rPr lang="en-US" dirty="0" smtClean="0"/>
            </a:b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3</a:t>
            </a:fld>
            <a:endParaRPr lang="en-US" altLang="en-US" dirty="0"/>
          </a:p>
        </p:txBody>
      </p:sp>
      <p:pic>
        <p:nvPicPr>
          <p:cNvPr id="5" name="Content Placeholder 4" descr="D:\Documents\Documents\LMSD Annual Meeting\IMG_1969 Yellow Iris at Water's Edge.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633292"/>
            <a:ext cx="7772400" cy="4459778"/>
          </a:xfrm>
          <a:prstGeom prst="rect">
            <a:avLst/>
          </a:prstGeom>
          <a:noFill/>
          <a:ln>
            <a:noFill/>
          </a:ln>
        </p:spPr>
      </p:pic>
    </p:spTree>
    <p:extLst>
      <p:ext uri="{BB962C8B-B14F-4D97-AF65-F5344CB8AC3E}">
        <p14:creationId xmlns:p14="http://schemas.microsoft.com/office/powerpoint/2010/main" val="385815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Herbicide Treatment</a:t>
            </a:r>
            <a:endParaRPr lang="en-US" dirty="0"/>
          </a:p>
        </p:txBody>
      </p:sp>
      <p:sp>
        <p:nvSpPr>
          <p:cNvPr id="3" name="Content Placeholder 2"/>
          <p:cNvSpPr>
            <a:spLocks noGrp="1"/>
          </p:cNvSpPr>
          <p:nvPr>
            <p:ph idx="1"/>
          </p:nvPr>
        </p:nvSpPr>
        <p:spPr/>
        <p:txBody>
          <a:bodyPr/>
          <a:lstStyle/>
          <a:p>
            <a:r>
              <a:rPr lang="en-US" dirty="0" smtClean="0"/>
              <a:t>2016 DNR Pesticide Application Permit</a:t>
            </a:r>
          </a:p>
          <a:p>
            <a:r>
              <a:rPr lang="en-US" dirty="0" smtClean="0"/>
              <a:t>Spraying – 8 densely populated properties – some of the worst on the lake</a:t>
            </a:r>
          </a:p>
          <a:p>
            <a:r>
              <a:rPr lang="en-US" dirty="0" smtClean="0"/>
              <a:t>Cut Stump Treatment – 2 properties</a:t>
            </a:r>
          </a:p>
          <a:p>
            <a:r>
              <a:rPr lang="en-US" dirty="0" smtClean="0"/>
              <a:t>Glove Wipe </a:t>
            </a:r>
            <a:r>
              <a:rPr lang="en-US" dirty="0"/>
              <a:t>T</a:t>
            </a:r>
            <a:r>
              <a:rPr lang="en-US" dirty="0" smtClean="0"/>
              <a:t>reatment – 10 properties</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4</a:t>
            </a:fld>
            <a:endParaRPr lang="en-US" altLang="en-US" dirty="0"/>
          </a:p>
        </p:txBody>
      </p:sp>
    </p:spTree>
    <p:extLst>
      <p:ext uri="{BB962C8B-B14F-4D97-AF65-F5344CB8AC3E}">
        <p14:creationId xmlns:p14="http://schemas.microsoft.com/office/powerpoint/2010/main" val="2185482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 Stump Candidate #1</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5</a:t>
            </a:fld>
            <a:endParaRPr lang="en-US" altLang="en-US" dirty="0"/>
          </a:p>
        </p:txBody>
      </p:sp>
      <p:pic>
        <p:nvPicPr>
          <p:cNvPr id="16386" name="Picture 2" descr="D:\Documents\Documents\Wisconsin Lakes Conference\2017-6-16 NW Lakes Conference Support Onfo\P6220389 Veraska Shore N of Dock 6-22-1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751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 Stump #1 Results</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6</a:t>
            </a:fld>
            <a:endParaRPr lang="en-US" altLang="en-US" dirty="0"/>
          </a:p>
        </p:txBody>
      </p:sp>
      <p:pic>
        <p:nvPicPr>
          <p:cNvPr id="17411" name="Picture 3" descr="D:\Documents\Documents\Wisconsin Lakes Conference\2017-6-16 NW Lakes Conference Support Onfo\P6120907 Veraska Shore N of Dock 6-12-1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2155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Glove Treatment Candidate #1</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7</a:t>
            </a:fld>
            <a:endParaRPr lang="en-US" altLang="en-US" dirty="0"/>
          </a:p>
        </p:txBody>
      </p:sp>
      <p:pic>
        <p:nvPicPr>
          <p:cNvPr id="18434" name="Picture 2" descr="D:\Documents\Documents\Wisconsin Lakes Conference\2017-6-16 NW Lakes Conference Support Onfo\P6220375 MA Drain Pipe 6-22-1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156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Glove </a:t>
            </a:r>
            <a:r>
              <a:rPr lang="en-US" dirty="0" smtClean="0"/>
              <a:t>Treatment</a:t>
            </a:r>
            <a:r>
              <a:rPr lang="en-US" dirty="0" smtClean="0"/>
              <a:t> </a:t>
            </a:r>
            <a:r>
              <a:rPr lang="en-US" dirty="0" smtClean="0"/>
              <a:t>#1 Results</a:t>
            </a:r>
            <a:endParaRPr lang="en-US" dirty="0"/>
          </a:p>
        </p:txBody>
      </p:sp>
      <p:sp>
        <p:nvSpPr>
          <p:cNvPr id="3" name="Content Placeholder 2"/>
          <p:cNvSpPr>
            <a:spLocks noGrp="1"/>
          </p:cNvSpPr>
          <p:nvPr>
            <p:ph idx="1"/>
          </p:nvPr>
        </p:nvSpPr>
        <p:spPr>
          <a:xfrm>
            <a:off x="457200" y="2362200"/>
            <a:ext cx="8229600" cy="3763963"/>
          </a:xfrm>
        </p:spPr>
        <p:txBody>
          <a:bodyPr>
            <a:normAutofit/>
          </a:bodyPr>
          <a:lstStyle/>
          <a:p>
            <a:r>
              <a:rPr lang="en-US" sz="5400" dirty="0" smtClean="0"/>
              <a:t>The Stand is Gone 6-12-17!</a:t>
            </a:r>
            <a:endParaRPr lang="en-US" sz="5400"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8</a:t>
            </a:fld>
            <a:endParaRPr lang="en-US" altLang="en-US" dirty="0"/>
          </a:p>
        </p:txBody>
      </p:sp>
    </p:spTree>
    <p:extLst>
      <p:ext uri="{BB962C8B-B14F-4D97-AF65-F5344CB8AC3E}">
        <p14:creationId xmlns:p14="http://schemas.microsoft.com/office/powerpoint/2010/main" val="4250472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Spraying Candidate #1</a:t>
            </a:r>
            <a:endParaRPr lang="en-US" dirty="0"/>
          </a:p>
        </p:txBody>
      </p:sp>
      <p:sp>
        <p:nvSpPr>
          <p:cNvPr id="4" name="Slide Number Placeholder 3"/>
          <p:cNvSpPr>
            <a:spLocks noGrp="1"/>
          </p:cNvSpPr>
          <p:nvPr>
            <p:ph type="sldNum" sz="quarter" idx="12"/>
          </p:nvPr>
        </p:nvSpPr>
        <p:spPr/>
        <p:txBody>
          <a:bodyPr/>
          <a:lstStyle/>
          <a:p>
            <a:fld id="{25BBBE45-ADAD-4CDB-8F3A-EB6CB6A88511}" type="slidenum">
              <a:rPr lang="en-US" altLang="en-US" smtClean="0"/>
              <a:pPr/>
              <a:t>9</a:t>
            </a:fld>
            <a:endParaRPr lang="en-US" altLang="en-US" dirty="0"/>
          </a:p>
        </p:txBody>
      </p:sp>
      <p:pic>
        <p:nvPicPr>
          <p:cNvPr id="19458" name="Picture 2" descr="D:\Documents\Documents\Wisconsin Lakes Conference\2017-6-16 NW Lakes Conference Support Onfo\P7150582 Howard 7-15-1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2102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6768</TotalTime>
  <Words>830</Words>
  <Application>Microsoft Office PowerPoint</Application>
  <PresentationFormat>On-screen Show (4:3)</PresentationFormat>
  <Paragraphs>143</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 Yellow Flag Iris Herbicide Treatment </vt:lpstr>
      <vt:lpstr>Yellow Flag Iris </vt:lpstr>
      <vt:lpstr>Yellow Flag Iris </vt:lpstr>
      <vt:lpstr>Herbicide Treatment</vt:lpstr>
      <vt:lpstr>Cut Stump Candidate #1</vt:lpstr>
      <vt:lpstr>Cut Stump #1 Results</vt:lpstr>
      <vt:lpstr>Glove Treatment Candidate #1</vt:lpstr>
      <vt:lpstr>Glove Treatment #1 Results</vt:lpstr>
      <vt:lpstr>Spraying Candidate #1</vt:lpstr>
      <vt:lpstr>Spraying #1 Results</vt:lpstr>
      <vt:lpstr>Spraying Candidate #2</vt:lpstr>
      <vt:lpstr>Spraying #2 Results</vt:lpstr>
      <vt:lpstr>Do You Have Doubts of the Effectiveness?</vt:lpstr>
      <vt:lpstr>Spraying Candidate #3 </vt:lpstr>
      <vt:lpstr>Spraying #3 Results</vt:lpstr>
      <vt:lpstr>Spraying #3 Results</vt:lpstr>
      <vt:lpstr>Spraying #3 Results</vt:lpstr>
      <vt:lpstr>Spraying Candidate #4</vt:lpstr>
      <vt:lpstr>Spraying #4 Results</vt:lpstr>
      <vt:lpstr>Spraying With Care</vt:lpstr>
      <vt:lpstr>Property Owner Participants</vt:lpstr>
      <vt:lpstr>Moving Ahead in 2017</vt:lpstr>
      <vt:lpstr>Yellow Flag Iris</vt:lpstr>
      <vt:lpstr>Moving Ahead in 2017 - Spraying</vt:lpstr>
      <vt:lpstr>Moving Ahead Cut Stump/Glove Treatments</vt:lpstr>
      <vt:lpstr>Stand On Our Own</vt:lpstr>
      <vt:lpstr> Yellow Flag Iris Herbicide Treatment </vt:lpstr>
    </vt:vector>
  </TitlesOfParts>
  <Company>Wisconsin DNR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Healthy Lakes: Funding for Lakeshore Best Practices</dc:title>
  <dc:creator>Toshner, Pamela J</dc:creator>
  <cp:lastModifiedBy>James B. Giffin</cp:lastModifiedBy>
  <cp:revision>393</cp:revision>
  <cp:lastPrinted>2017-06-22T23:27:00Z</cp:lastPrinted>
  <dcterms:created xsi:type="dcterms:W3CDTF">2014-10-27T18:39:23Z</dcterms:created>
  <dcterms:modified xsi:type="dcterms:W3CDTF">2017-06-23T20:29:08Z</dcterms:modified>
</cp:coreProperties>
</file>