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96" r:id="rId1"/>
  </p:sldMasterIdLst>
  <p:notesMasterIdLst>
    <p:notesMasterId r:id="rId20"/>
  </p:notesMasterIdLst>
  <p:sldIdLst>
    <p:sldId id="256" r:id="rId2"/>
    <p:sldId id="261" r:id="rId3"/>
    <p:sldId id="262" r:id="rId4"/>
    <p:sldId id="263" r:id="rId5"/>
    <p:sldId id="259" r:id="rId6"/>
    <p:sldId id="260" r:id="rId7"/>
    <p:sldId id="264" r:id="rId8"/>
    <p:sldId id="274" r:id="rId9"/>
    <p:sldId id="265" r:id="rId10"/>
    <p:sldId id="266" r:id="rId11"/>
    <p:sldId id="267" r:id="rId12"/>
    <p:sldId id="268" r:id="rId13"/>
    <p:sldId id="269" r:id="rId14"/>
    <p:sldId id="270" r:id="rId15"/>
    <p:sldId id="271" r:id="rId16"/>
    <p:sldId id="272" r:id="rId17"/>
    <p:sldId id="273"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37"/>
    <p:restoredTop sz="94595"/>
  </p:normalViewPr>
  <p:slideViewPr>
    <p:cSldViewPr snapToGrid="0" snapToObjects="1">
      <p:cViewPr>
        <p:scale>
          <a:sx n="97" d="100"/>
          <a:sy n="97" d="100"/>
        </p:scale>
        <p:origin x="-115" y="-115"/>
      </p:cViewPr>
      <p:guideLst>
        <p:guide orient="horz" pos="2160"/>
        <p:guide pos="3840"/>
      </p:guideLst>
    </p:cSldViewPr>
  </p:slideViewPr>
  <p:notesTextViewPr>
    <p:cViewPr>
      <p:scale>
        <a:sx n="1" d="1"/>
        <a:sy n="1" d="1"/>
      </p:scale>
      <p:origin x="0" y="0"/>
    </p:cViewPr>
  </p:notesTextViewPr>
  <p:notesViewPr>
    <p:cSldViewPr snapToGrid="0" snapToObjects="1">
      <p:cViewPr>
        <p:scale>
          <a:sx n="187" d="100"/>
          <a:sy n="187" d="100"/>
        </p:scale>
        <p:origin x="536" y="-25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3F48F-115C-E54E-9BDD-2AC157D292A3}" type="datetimeFigureOut">
              <a:rPr lang="en-US" smtClean="0"/>
              <a:t>8/22/2016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57A81-B740-6946-96A6-8D56559BF75A}" type="slidenum">
              <a:rPr lang="en-US" smtClean="0"/>
              <a:t>‹#›</a:t>
            </a:fld>
            <a:endParaRPr lang="en-US" dirty="0"/>
          </a:p>
        </p:txBody>
      </p:sp>
    </p:spTree>
    <p:extLst>
      <p:ext uri="{BB962C8B-B14F-4D97-AF65-F5344CB8AC3E}">
        <p14:creationId xmlns:p14="http://schemas.microsoft.com/office/powerpoint/2010/main" val="95658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F57A81-B740-6946-96A6-8D56559BF75A}" type="slidenum">
              <a:rPr lang="en-US" smtClean="0"/>
              <a:t>2</a:t>
            </a:fld>
            <a:endParaRPr lang="en-US" dirty="0"/>
          </a:p>
        </p:txBody>
      </p:sp>
    </p:spTree>
    <p:extLst>
      <p:ext uri="{BB962C8B-B14F-4D97-AF65-F5344CB8AC3E}">
        <p14:creationId xmlns:p14="http://schemas.microsoft.com/office/powerpoint/2010/main" val="116793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bullet:  Big Blake Lake is defined as a drainage lake, or a lake with an inlet and an outlet.  Drainage lakes receive most of their water from the surrounding watershed in the form of stream drainage, have a prominent inlet and outlet that move water through the system, and commonly have high nutrient levels due to inputs from the watershed.  </a:t>
            </a:r>
          </a:p>
          <a:p>
            <a:endParaRPr lang="en-US" dirty="0"/>
          </a:p>
          <a:p>
            <a:r>
              <a:rPr lang="en-US" dirty="0" smtClean="0"/>
              <a:t>5</a:t>
            </a:r>
            <a:r>
              <a:rPr lang="en-US" baseline="30000" dirty="0" smtClean="0"/>
              <a:t>th</a:t>
            </a:r>
            <a:r>
              <a:rPr lang="en-US" dirty="0" smtClean="0"/>
              <a:t> bullet: </a:t>
            </a:r>
            <a:r>
              <a:rPr lang="en-US" dirty="0"/>
              <a:t>The residence time is the average amount of time water remains in a body of water. </a:t>
            </a:r>
          </a:p>
        </p:txBody>
      </p:sp>
      <p:sp>
        <p:nvSpPr>
          <p:cNvPr id="4" name="Slide Number Placeholder 3"/>
          <p:cNvSpPr>
            <a:spLocks noGrp="1"/>
          </p:cNvSpPr>
          <p:nvPr>
            <p:ph type="sldNum" sz="quarter" idx="10"/>
          </p:nvPr>
        </p:nvSpPr>
        <p:spPr/>
        <p:txBody>
          <a:bodyPr/>
          <a:lstStyle/>
          <a:p>
            <a:fld id="{91F57A81-B740-6946-96A6-8D56559BF75A}" type="slidenum">
              <a:rPr lang="en-US" smtClean="0"/>
              <a:t>3</a:t>
            </a:fld>
            <a:endParaRPr lang="en-US" dirty="0"/>
          </a:p>
        </p:txBody>
      </p:sp>
    </p:spTree>
    <p:extLst>
      <p:ext uri="{BB962C8B-B14F-4D97-AF65-F5344CB8AC3E}">
        <p14:creationId xmlns:p14="http://schemas.microsoft.com/office/powerpoint/2010/main" val="2100788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F57A81-B740-6946-96A6-8D56559BF75A}" type="slidenum">
              <a:rPr lang="en-US" smtClean="0"/>
              <a:t>4</a:t>
            </a:fld>
            <a:endParaRPr lang="en-US" dirty="0"/>
          </a:p>
        </p:txBody>
      </p:sp>
    </p:spTree>
    <p:extLst>
      <p:ext uri="{BB962C8B-B14F-4D97-AF65-F5344CB8AC3E}">
        <p14:creationId xmlns:p14="http://schemas.microsoft.com/office/powerpoint/2010/main" val="20696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Wisconsin lakes, rivers, and streams are managed to determine if their conditions are meeting state and federal water quality standards.  Water samples are collected through monitoring studies and results are compared to guidelines designed to evaluate conditions as compared to state standards.  General assessments place waters in four different categories: poor, fair, good, and excellent.  The results of assessments can be used to determine which actions will ensure that water quality standards are being met (anti-degradation, maintenance, or restoration).</a:t>
            </a:r>
          </a:p>
          <a:p>
            <a:endParaRPr lang="en-US" dirty="0" smtClean="0"/>
          </a:p>
          <a:p>
            <a:r>
              <a:rPr lang="en-US" dirty="0" smtClean="0"/>
              <a:t>If a waterbody does not meet water quality standards, it is placed on Wisconsin’s Impaired Waters List under the Federal Clean Water Act, Section 303(d).  Every two years, the State of Wisconsin is required to submit list updates to the United States Environmental Protection Agency for approval.</a:t>
            </a:r>
          </a:p>
          <a:p>
            <a:endParaRPr lang="en-US" dirty="0" smtClean="0"/>
          </a:p>
          <a:p>
            <a:r>
              <a:rPr lang="en-US" dirty="0" smtClean="0"/>
              <a:t>Waterbodies can be listed as impaired based on pollutants such as total phosphorus, total suspended solids, and metals.  Wisconsin waters are each assigned four uses (fish and aquatic life, recreation, public health and welfare, and wildlife) that carry with them a set of goals.</a:t>
            </a:r>
          </a:p>
          <a:p>
            <a:endParaRPr lang="en-US" dirty="0"/>
          </a:p>
        </p:txBody>
      </p:sp>
      <p:sp>
        <p:nvSpPr>
          <p:cNvPr id="4" name="Slide Number Placeholder 3"/>
          <p:cNvSpPr>
            <a:spLocks noGrp="1"/>
          </p:cNvSpPr>
          <p:nvPr>
            <p:ph type="sldNum" sz="quarter" idx="10"/>
          </p:nvPr>
        </p:nvSpPr>
        <p:spPr/>
        <p:txBody>
          <a:bodyPr/>
          <a:lstStyle/>
          <a:p>
            <a:fld id="{91F57A81-B740-6946-96A6-8D56559BF75A}" type="slidenum">
              <a:rPr lang="en-US" smtClean="0"/>
              <a:t>5</a:t>
            </a:fld>
            <a:endParaRPr lang="en-US" dirty="0"/>
          </a:p>
        </p:txBody>
      </p:sp>
    </p:spTree>
    <p:extLst>
      <p:ext uri="{BB962C8B-B14F-4D97-AF65-F5344CB8AC3E}">
        <p14:creationId xmlns:p14="http://schemas.microsoft.com/office/powerpoint/2010/main" val="1526317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smtClean="0"/>
              <a:t>Vision:</a:t>
            </a:r>
            <a:r>
              <a:rPr lang="en-US" b="1" i="1" dirty="0" smtClean="0"/>
              <a:t>  an overall statement for what you want Big Blake Lake to look like</a:t>
            </a:r>
            <a:endParaRPr lang="en-US" dirty="0" smtClean="0"/>
          </a:p>
          <a:p>
            <a:endParaRPr lang="en-US" dirty="0" smtClean="0"/>
          </a:p>
          <a:p>
            <a:r>
              <a:rPr lang="en-US" b="1" i="1" u="sng" dirty="0" smtClean="0"/>
              <a:t>Guiding Principles:</a:t>
            </a:r>
            <a:r>
              <a:rPr lang="en-US" b="1" i="1" dirty="0" smtClean="0"/>
              <a:t> provide guidance on how the lake management plan will be implemented</a:t>
            </a:r>
            <a:endParaRPr lang="en-US" dirty="0" smtClean="0"/>
          </a:p>
          <a:p>
            <a:endParaRPr lang="en-US" dirty="0"/>
          </a:p>
        </p:txBody>
      </p:sp>
      <p:sp>
        <p:nvSpPr>
          <p:cNvPr id="4" name="Slide Number Placeholder 3"/>
          <p:cNvSpPr>
            <a:spLocks noGrp="1"/>
          </p:cNvSpPr>
          <p:nvPr>
            <p:ph type="sldNum" sz="quarter" idx="10"/>
          </p:nvPr>
        </p:nvSpPr>
        <p:spPr/>
        <p:txBody>
          <a:bodyPr/>
          <a:lstStyle/>
          <a:p>
            <a:fld id="{91F57A81-B740-6946-96A6-8D56559BF75A}" type="slidenum">
              <a:rPr lang="en-US" smtClean="0"/>
              <a:t>7</a:t>
            </a:fld>
            <a:endParaRPr lang="en-US" dirty="0"/>
          </a:p>
        </p:txBody>
      </p:sp>
    </p:spTree>
    <p:extLst>
      <p:ext uri="{BB962C8B-B14F-4D97-AF65-F5344CB8AC3E}">
        <p14:creationId xmlns:p14="http://schemas.microsoft.com/office/powerpoint/2010/main" val="1326724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B93EBF-6359-5D41-B6A2-7916B185DCAB}" type="datetimeFigureOut">
              <a:rPr lang="en-US" smtClean="0"/>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EBFE2-BAED-E046-BAAE-80ADA229ED0E}" type="slidenum">
              <a:rPr lang="en-US" smtClean="0"/>
              <a:t>‹#›</a:t>
            </a:fld>
            <a:endParaRPr lang="en-US" dirty="0"/>
          </a:p>
        </p:txBody>
      </p:sp>
    </p:spTree>
    <p:extLst>
      <p:ext uri="{BB962C8B-B14F-4D97-AF65-F5344CB8AC3E}">
        <p14:creationId xmlns:p14="http://schemas.microsoft.com/office/powerpoint/2010/main" val="184404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93EBF-6359-5D41-B6A2-7916B185DCAB}" type="datetimeFigureOut">
              <a:rPr lang="en-US" smtClean="0"/>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EBFE2-BAED-E046-BAAE-80ADA229ED0E}" type="slidenum">
              <a:rPr lang="en-US" smtClean="0"/>
              <a:t>‹#›</a:t>
            </a:fld>
            <a:endParaRPr lang="en-US" dirty="0"/>
          </a:p>
        </p:txBody>
      </p:sp>
    </p:spTree>
    <p:extLst>
      <p:ext uri="{BB962C8B-B14F-4D97-AF65-F5344CB8AC3E}">
        <p14:creationId xmlns:p14="http://schemas.microsoft.com/office/powerpoint/2010/main" val="40674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93EBF-6359-5D41-B6A2-7916B185DCAB}" type="datetimeFigureOut">
              <a:rPr lang="en-US" smtClean="0"/>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EBFE2-BAED-E046-BAAE-80ADA229ED0E}"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15253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93EBF-6359-5D41-B6A2-7916B185DCAB}" type="datetimeFigureOut">
              <a:rPr lang="en-US" smtClean="0"/>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EBFE2-BAED-E046-BAAE-80ADA229ED0E}" type="slidenum">
              <a:rPr lang="en-US" smtClean="0"/>
              <a:t>‹#›</a:t>
            </a:fld>
            <a:endParaRPr lang="en-US" dirty="0"/>
          </a:p>
        </p:txBody>
      </p:sp>
    </p:spTree>
    <p:extLst>
      <p:ext uri="{BB962C8B-B14F-4D97-AF65-F5344CB8AC3E}">
        <p14:creationId xmlns:p14="http://schemas.microsoft.com/office/powerpoint/2010/main" val="1805820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93EBF-6359-5D41-B6A2-7916B185DCAB}" type="datetimeFigureOut">
              <a:rPr lang="en-US" smtClean="0"/>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EBFE2-BAED-E046-BAAE-80ADA229ED0E}"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432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93EBF-6359-5D41-B6A2-7916B185DCAB}" type="datetimeFigureOut">
              <a:rPr lang="en-US" smtClean="0"/>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EBFE2-BAED-E046-BAAE-80ADA229ED0E}" type="slidenum">
              <a:rPr lang="en-US" smtClean="0"/>
              <a:t>‹#›</a:t>
            </a:fld>
            <a:endParaRPr lang="en-US" dirty="0"/>
          </a:p>
        </p:txBody>
      </p:sp>
    </p:spTree>
    <p:extLst>
      <p:ext uri="{BB962C8B-B14F-4D97-AF65-F5344CB8AC3E}">
        <p14:creationId xmlns:p14="http://schemas.microsoft.com/office/powerpoint/2010/main" val="1916831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B93EBF-6359-5D41-B6A2-7916B185DCAB}" type="datetimeFigureOut">
              <a:rPr lang="en-US" smtClean="0"/>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EBFE2-BAED-E046-BAAE-80ADA229ED0E}" type="slidenum">
              <a:rPr lang="en-US" smtClean="0"/>
              <a:t>‹#›</a:t>
            </a:fld>
            <a:endParaRPr lang="en-US" dirty="0"/>
          </a:p>
        </p:txBody>
      </p:sp>
    </p:spTree>
    <p:extLst>
      <p:ext uri="{BB962C8B-B14F-4D97-AF65-F5344CB8AC3E}">
        <p14:creationId xmlns:p14="http://schemas.microsoft.com/office/powerpoint/2010/main" val="1791554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B93EBF-6359-5D41-B6A2-7916B185DCAB}" type="datetimeFigureOut">
              <a:rPr lang="en-US" smtClean="0"/>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EBFE2-BAED-E046-BAAE-80ADA229ED0E}" type="slidenum">
              <a:rPr lang="en-US" smtClean="0"/>
              <a:t>‹#›</a:t>
            </a:fld>
            <a:endParaRPr lang="en-US" dirty="0"/>
          </a:p>
        </p:txBody>
      </p:sp>
    </p:spTree>
    <p:extLst>
      <p:ext uri="{BB962C8B-B14F-4D97-AF65-F5344CB8AC3E}">
        <p14:creationId xmlns:p14="http://schemas.microsoft.com/office/powerpoint/2010/main" val="79083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B93EBF-6359-5D41-B6A2-7916B185DCAB}" type="datetimeFigureOut">
              <a:rPr lang="en-US" smtClean="0"/>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EBFE2-BAED-E046-BAAE-80ADA229ED0E}" type="slidenum">
              <a:rPr lang="en-US" smtClean="0"/>
              <a:t>‹#›</a:t>
            </a:fld>
            <a:endParaRPr lang="en-US" dirty="0"/>
          </a:p>
        </p:txBody>
      </p:sp>
    </p:spTree>
    <p:extLst>
      <p:ext uri="{BB962C8B-B14F-4D97-AF65-F5344CB8AC3E}">
        <p14:creationId xmlns:p14="http://schemas.microsoft.com/office/powerpoint/2010/main" val="36101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93EBF-6359-5D41-B6A2-7916B185DCAB}" type="datetimeFigureOut">
              <a:rPr lang="en-US" smtClean="0"/>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EBFE2-BAED-E046-BAAE-80ADA229ED0E}" type="slidenum">
              <a:rPr lang="en-US" smtClean="0"/>
              <a:t>‹#›</a:t>
            </a:fld>
            <a:endParaRPr lang="en-US" dirty="0"/>
          </a:p>
        </p:txBody>
      </p:sp>
    </p:spTree>
    <p:extLst>
      <p:ext uri="{BB962C8B-B14F-4D97-AF65-F5344CB8AC3E}">
        <p14:creationId xmlns:p14="http://schemas.microsoft.com/office/powerpoint/2010/main" val="85801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B93EBF-6359-5D41-B6A2-7916B185DCAB}" type="datetimeFigureOut">
              <a:rPr lang="en-US" smtClean="0"/>
              <a:t>8/22/2016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EBFE2-BAED-E046-BAAE-80ADA229ED0E}" type="slidenum">
              <a:rPr lang="en-US" smtClean="0"/>
              <a:t>‹#›</a:t>
            </a:fld>
            <a:endParaRPr lang="en-US" dirty="0"/>
          </a:p>
        </p:txBody>
      </p:sp>
    </p:spTree>
    <p:extLst>
      <p:ext uri="{BB962C8B-B14F-4D97-AF65-F5344CB8AC3E}">
        <p14:creationId xmlns:p14="http://schemas.microsoft.com/office/powerpoint/2010/main" val="37929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B93EBF-6359-5D41-B6A2-7916B185DCAB}" type="datetimeFigureOut">
              <a:rPr lang="en-US" smtClean="0"/>
              <a:t>8/22/2016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EBFE2-BAED-E046-BAAE-80ADA229ED0E}" type="slidenum">
              <a:rPr lang="en-US" smtClean="0"/>
              <a:t>‹#›</a:t>
            </a:fld>
            <a:endParaRPr lang="en-US" dirty="0"/>
          </a:p>
        </p:txBody>
      </p:sp>
    </p:spTree>
    <p:extLst>
      <p:ext uri="{BB962C8B-B14F-4D97-AF65-F5344CB8AC3E}">
        <p14:creationId xmlns:p14="http://schemas.microsoft.com/office/powerpoint/2010/main" val="114627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B93EBF-6359-5D41-B6A2-7916B185DCAB}" type="datetimeFigureOut">
              <a:rPr lang="en-US" smtClean="0"/>
              <a:t>8/22/2016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EBFE2-BAED-E046-BAAE-80ADA229ED0E}" type="slidenum">
              <a:rPr lang="en-US" smtClean="0"/>
              <a:t>‹#›</a:t>
            </a:fld>
            <a:endParaRPr lang="en-US" dirty="0"/>
          </a:p>
        </p:txBody>
      </p:sp>
    </p:spTree>
    <p:extLst>
      <p:ext uri="{BB962C8B-B14F-4D97-AF65-F5344CB8AC3E}">
        <p14:creationId xmlns:p14="http://schemas.microsoft.com/office/powerpoint/2010/main" val="35254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93EBF-6359-5D41-B6A2-7916B185DCAB}" type="datetimeFigureOut">
              <a:rPr lang="en-US" smtClean="0"/>
              <a:t>8/22/2016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EBFE2-BAED-E046-BAAE-80ADA229ED0E}" type="slidenum">
              <a:rPr lang="en-US" smtClean="0"/>
              <a:t>‹#›</a:t>
            </a:fld>
            <a:endParaRPr lang="en-US" dirty="0"/>
          </a:p>
        </p:txBody>
      </p:sp>
    </p:spTree>
    <p:extLst>
      <p:ext uri="{BB962C8B-B14F-4D97-AF65-F5344CB8AC3E}">
        <p14:creationId xmlns:p14="http://schemas.microsoft.com/office/powerpoint/2010/main" val="36137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93EBF-6359-5D41-B6A2-7916B185DCAB}" type="datetimeFigureOut">
              <a:rPr lang="en-US" smtClean="0"/>
              <a:t>8/22/2016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EBFE2-BAED-E046-BAAE-80ADA229ED0E}" type="slidenum">
              <a:rPr lang="en-US" smtClean="0"/>
              <a:t>‹#›</a:t>
            </a:fld>
            <a:endParaRPr lang="en-US" dirty="0"/>
          </a:p>
        </p:txBody>
      </p:sp>
    </p:spTree>
    <p:extLst>
      <p:ext uri="{BB962C8B-B14F-4D97-AF65-F5344CB8AC3E}">
        <p14:creationId xmlns:p14="http://schemas.microsoft.com/office/powerpoint/2010/main" val="54326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93EBF-6359-5D41-B6A2-7916B185DCAB}" type="datetimeFigureOut">
              <a:rPr lang="en-US" smtClean="0"/>
              <a:t>8/22/2016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EBFE2-BAED-E046-BAAE-80ADA229ED0E}" type="slidenum">
              <a:rPr lang="en-US" smtClean="0"/>
              <a:t>‹#›</a:t>
            </a:fld>
            <a:endParaRPr lang="en-US" dirty="0"/>
          </a:p>
        </p:txBody>
      </p:sp>
    </p:spTree>
    <p:extLst>
      <p:ext uri="{BB962C8B-B14F-4D97-AF65-F5344CB8AC3E}">
        <p14:creationId xmlns:p14="http://schemas.microsoft.com/office/powerpoint/2010/main" val="172202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B93EBF-6359-5D41-B6A2-7916B185DCAB}" type="datetimeFigureOut">
              <a:rPr lang="en-US" smtClean="0"/>
              <a:t>8/22/2016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4FEBFE2-BAED-E046-BAAE-80ADA229ED0E}" type="slidenum">
              <a:rPr lang="en-US" smtClean="0"/>
              <a:t>‹#›</a:t>
            </a:fld>
            <a:endParaRPr lang="en-US" dirty="0"/>
          </a:p>
        </p:txBody>
      </p:sp>
    </p:spTree>
    <p:extLst>
      <p:ext uri="{BB962C8B-B14F-4D97-AF65-F5344CB8AC3E}">
        <p14:creationId xmlns:p14="http://schemas.microsoft.com/office/powerpoint/2010/main" val="2077411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dnr.wi.gov/water/waterDetail.aspx?key=1655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smtClean="0">
                <a:latin typeface="Goudy Old Style" charset="0"/>
                <a:ea typeface="Goudy Old Style" charset="0"/>
                <a:cs typeface="Goudy Old Style" charset="0"/>
              </a:rPr>
              <a:t>Big Blake Lake: 2016 Lake Management Plan Overview</a:t>
            </a:r>
            <a:endParaRPr lang="en-US" sz="4800" b="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507067" y="4050833"/>
            <a:ext cx="7766936" cy="1448819"/>
          </a:xfrm>
        </p:spPr>
        <p:txBody>
          <a:bodyPr>
            <a:normAutofit/>
          </a:bodyPr>
          <a:lstStyle/>
          <a:p>
            <a:r>
              <a:rPr lang="en-US" i="1" dirty="0" smtClean="0">
                <a:latin typeface="Goudy Old Style" charset="0"/>
                <a:ea typeface="Goudy Old Style" charset="0"/>
                <a:cs typeface="Goudy Old Style" charset="0"/>
              </a:rPr>
              <a:t>Prepared and presented by:</a:t>
            </a:r>
          </a:p>
          <a:p>
            <a:r>
              <a:rPr lang="en-US" i="1" dirty="0" smtClean="0">
                <a:latin typeface="Goudy Old Style" charset="0"/>
                <a:ea typeface="Goudy Old Style" charset="0"/>
                <a:cs typeface="Goudy Old Style" charset="0"/>
              </a:rPr>
              <a:t> </a:t>
            </a:r>
            <a:r>
              <a:rPr lang="en-US" i="1" dirty="0">
                <a:latin typeface="Goudy Old Style" charset="0"/>
                <a:ea typeface="Goudy Old Style" charset="0"/>
                <a:cs typeface="Goudy Old Style" charset="0"/>
              </a:rPr>
              <a:t>Shelley Rodriguez</a:t>
            </a:r>
            <a:r>
              <a:rPr lang="en-US" dirty="0"/>
              <a:t>, </a:t>
            </a:r>
            <a:r>
              <a:rPr lang="en-US" i="1" dirty="0" smtClean="0">
                <a:latin typeface="Goudy Old Style" charset="0"/>
                <a:ea typeface="Goudy Old Style" charset="0"/>
                <a:cs typeface="Goudy Old Style" charset="0"/>
              </a:rPr>
              <a:t>Commissioner</a:t>
            </a:r>
            <a:r>
              <a:rPr lang="en-US" dirty="0"/>
              <a:t/>
            </a:r>
            <a:br>
              <a:rPr lang="en-US" dirty="0"/>
            </a:br>
            <a:r>
              <a:rPr lang="en-US" dirty="0"/>
              <a:t>Big Blake Lake Protection and Rehabilitation </a:t>
            </a:r>
            <a:r>
              <a:rPr lang="en-US" dirty="0" smtClean="0"/>
              <a:t>District</a:t>
            </a:r>
          </a:p>
          <a:p>
            <a:r>
              <a:rPr lang="en-US" dirty="0" smtClean="0">
                <a:effectLst/>
              </a:rPr>
              <a:t>August 20, 2016 </a:t>
            </a:r>
            <a:endParaRPr lang="en-US" dirty="0"/>
          </a:p>
        </p:txBody>
      </p:sp>
    </p:spTree>
    <p:extLst>
      <p:ext uri="{BB962C8B-B14F-4D97-AF65-F5344CB8AC3E}">
        <p14:creationId xmlns:p14="http://schemas.microsoft.com/office/powerpoint/2010/main" val="2129396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Goal 1: </a:t>
            </a:r>
            <a:r>
              <a:rPr lang="en-US" sz="3100" dirty="0" smtClean="0"/>
              <a:t>Reduce nuisance algae and plant growth by reducing watershed and internal sources of phosphorus</a:t>
            </a:r>
            <a:r>
              <a:rPr lang="en-US" dirty="0" smtClean="0"/>
              <a:t/>
            </a:r>
            <a:br>
              <a:rPr lang="en-US" dirty="0" smtClean="0"/>
            </a:br>
            <a:endParaRPr lang="en-US" dirty="0"/>
          </a:p>
        </p:txBody>
      </p:sp>
      <p:sp>
        <p:nvSpPr>
          <p:cNvPr id="4" name="Content Placeholder 3"/>
          <p:cNvSpPr>
            <a:spLocks noGrp="1"/>
          </p:cNvSpPr>
          <p:nvPr>
            <p:ph sz="half" idx="1"/>
          </p:nvPr>
        </p:nvSpPr>
        <p:spPr/>
        <p:txBody>
          <a:bodyPr>
            <a:noAutofit/>
          </a:bodyPr>
          <a:lstStyle/>
          <a:p>
            <a:r>
              <a:rPr lang="en-US" sz="2000" b="1" dirty="0"/>
              <a:t>Objective 1.  </a:t>
            </a:r>
            <a:r>
              <a:rPr lang="en-US" sz="2000" dirty="0"/>
              <a:t>Support harvesting of curly leaf pondweed to remove nutrients from Big Blake Lake</a:t>
            </a:r>
            <a:r>
              <a:rPr lang="en-US" sz="2000" b="1" dirty="0"/>
              <a:t> </a:t>
            </a:r>
            <a:r>
              <a:rPr lang="en-US" sz="2000" dirty="0" smtClean="0">
                <a:effectLst/>
              </a:rPr>
              <a:t> </a:t>
            </a:r>
          </a:p>
          <a:p>
            <a:r>
              <a:rPr lang="en-US" sz="2000" b="1" dirty="0"/>
              <a:t>Objective 2.  </a:t>
            </a:r>
            <a:r>
              <a:rPr lang="en-US" sz="2000" dirty="0"/>
              <a:t>Install at least 10 shoreline native plantings/restorations, diversion practices, rock infiltration practices or rain gardens per year</a:t>
            </a:r>
            <a:r>
              <a:rPr lang="en-US" sz="2000" dirty="0" smtClean="0">
                <a:effectLst/>
              </a:rPr>
              <a:t> </a:t>
            </a:r>
          </a:p>
          <a:p>
            <a:r>
              <a:rPr lang="en-US" sz="2000" b="1" dirty="0"/>
              <a:t>Objective 3.  </a:t>
            </a:r>
            <a:r>
              <a:rPr lang="en-US" sz="2000" dirty="0"/>
              <a:t>Evaluate the purchase of highly erodible/ecologically sensitive land if option arises</a:t>
            </a:r>
            <a:r>
              <a:rPr lang="en-US" sz="2000" dirty="0" smtClean="0">
                <a:effectLst/>
              </a:rPr>
              <a:t> </a:t>
            </a:r>
            <a:endParaRPr lang="en-US" sz="2000" dirty="0"/>
          </a:p>
        </p:txBody>
      </p:sp>
      <p:sp>
        <p:nvSpPr>
          <p:cNvPr id="5" name="Content Placeholder 4"/>
          <p:cNvSpPr>
            <a:spLocks noGrp="1"/>
          </p:cNvSpPr>
          <p:nvPr>
            <p:ph sz="half" idx="2"/>
          </p:nvPr>
        </p:nvSpPr>
        <p:spPr/>
        <p:txBody>
          <a:bodyPr>
            <a:noAutofit/>
          </a:bodyPr>
          <a:lstStyle/>
          <a:p>
            <a:r>
              <a:rPr lang="en-US" sz="2000" b="1" dirty="0"/>
              <a:t>Objective 4.  </a:t>
            </a:r>
            <a:r>
              <a:rPr lang="en-US" sz="2000" dirty="0"/>
              <a:t>Engage the agricultural community as a partner in reducing watershed runoff</a:t>
            </a:r>
          </a:p>
          <a:p>
            <a:r>
              <a:rPr lang="en-US" sz="2000" b="1" dirty="0"/>
              <a:t>Objective 5.  </a:t>
            </a:r>
            <a:r>
              <a:rPr lang="en-US" sz="2000" dirty="0"/>
              <a:t>Ensure that stakeholders understand the relationship between boat traffic and phosphorus release from the sediment</a:t>
            </a:r>
            <a:r>
              <a:rPr lang="en-US" sz="2000" dirty="0" smtClean="0">
                <a:effectLst/>
              </a:rPr>
              <a:t> </a:t>
            </a:r>
          </a:p>
          <a:p>
            <a:r>
              <a:rPr lang="en-US" sz="2000" b="1" dirty="0"/>
              <a:t>Objective 6.  </a:t>
            </a:r>
            <a:r>
              <a:rPr lang="en-US" sz="2000" dirty="0"/>
              <a:t>Upgrade non-compliant septic systems by engaging and educating 100% of shoreline property owners</a:t>
            </a:r>
            <a:r>
              <a:rPr lang="en-US" sz="2000" dirty="0" smtClean="0">
                <a:effectLst/>
              </a:rPr>
              <a:t> </a:t>
            </a:r>
            <a:endParaRPr lang="en-US" sz="2000" dirty="0"/>
          </a:p>
        </p:txBody>
      </p:sp>
    </p:spTree>
    <p:extLst>
      <p:ext uri="{BB962C8B-B14F-4D97-AF65-F5344CB8AC3E}">
        <p14:creationId xmlns:p14="http://schemas.microsoft.com/office/powerpoint/2010/main" val="935996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Goal 2: </a:t>
            </a:r>
            <a:r>
              <a:rPr lang="en-US" sz="3100" b="1" dirty="0" smtClean="0"/>
              <a:t> </a:t>
            </a:r>
            <a:r>
              <a:rPr lang="en-US" sz="3100" dirty="0" smtClean="0"/>
              <a:t>Reduce curly-leaf pondweed coverage and density to restore reasonable uses of the lake while promoting the recovery of the beneficial native plant community and protecting sensitive areas from disturbances</a:t>
            </a:r>
            <a:r>
              <a:rPr lang="en-US" dirty="0" smtClean="0"/>
              <a:t/>
            </a:r>
            <a:br>
              <a:rPr lang="en-US" dirty="0" smtClean="0"/>
            </a:br>
            <a:endParaRPr lang="en-US" dirty="0"/>
          </a:p>
        </p:txBody>
      </p:sp>
      <p:sp>
        <p:nvSpPr>
          <p:cNvPr id="3" name="Content Placeholder 2"/>
          <p:cNvSpPr>
            <a:spLocks noGrp="1"/>
          </p:cNvSpPr>
          <p:nvPr>
            <p:ph idx="1"/>
          </p:nvPr>
        </p:nvSpPr>
        <p:spPr>
          <a:xfrm>
            <a:off x="818736" y="3065562"/>
            <a:ext cx="8596668" cy="3880773"/>
          </a:xfrm>
        </p:spPr>
        <p:txBody>
          <a:bodyPr>
            <a:normAutofit/>
          </a:bodyPr>
          <a:lstStyle/>
          <a:p>
            <a:r>
              <a:rPr lang="en-US" sz="2000" b="1" dirty="0"/>
              <a:t>Objective 1.  </a:t>
            </a:r>
            <a:r>
              <a:rPr lang="en-US" sz="2000" dirty="0"/>
              <a:t>Ensure that the timing and location of harvesting is appropriate </a:t>
            </a:r>
            <a:endParaRPr lang="en-US" sz="2000" dirty="0" smtClean="0"/>
          </a:p>
          <a:p>
            <a:r>
              <a:rPr lang="en-US" sz="2000" b="1" dirty="0"/>
              <a:t>Objective 2.  </a:t>
            </a:r>
            <a:r>
              <a:rPr lang="en-US" sz="2000" dirty="0"/>
              <a:t>Allow individual riparian owners to manually remove vegetation if adequate navigational opportunities are not provided with the harvester</a:t>
            </a:r>
          </a:p>
          <a:p>
            <a:r>
              <a:rPr lang="en-US" sz="2000" b="1" dirty="0"/>
              <a:t>Objective 3.  </a:t>
            </a:r>
            <a:r>
              <a:rPr lang="en-US" sz="2000" dirty="0"/>
              <a:t>Monitor the success of the harvesting program</a:t>
            </a:r>
          </a:p>
          <a:p>
            <a:r>
              <a:rPr lang="en-US" sz="2000" b="1" dirty="0"/>
              <a:t>Objective 4.  </a:t>
            </a:r>
            <a:r>
              <a:rPr lang="en-US" sz="2000" dirty="0"/>
              <a:t>Plant control will prevent harm to important fish spawning and nursery habitat and prevent direct removal or indirect harm to wild rice</a:t>
            </a:r>
          </a:p>
          <a:p>
            <a:endParaRPr lang="en-US" sz="2000" dirty="0"/>
          </a:p>
        </p:txBody>
      </p:sp>
    </p:spTree>
    <p:extLst>
      <p:ext uri="{BB962C8B-B14F-4D97-AF65-F5344CB8AC3E}">
        <p14:creationId xmlns:p14="http://schemas.microsoft.com/office/powerpoint/2010/main" val="1615423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Goal 3: </a:t>
            </a:r>
            <a:r>
              <a:rPr lang="en-US" sz="2800" dirty="0" smtClean="0"/>
              <a:t>Provide information and education with the intent of changing stakeholder behaviors to protect Big Blake Lake</a:t>
            </a:r>
            <a:br>
              <a:rPr lang="en-US" sz="2800" dirty="0" smtClean="0"/>
            </a:br>
            <a:endParaRPr lang="en-US" sz="2800" dirty="0"/>
          </a:p>
        </p:txBody>
      </p:sp>
      <p:sp>
        <p:nvSpPr>
          <p:cNvPr id="3" name="Content Placeholder 2"/>
          <p:cNvSpPr>
            <a:spLocks noGrp="1"/>
          </p:cNvSpPr>
          <p:nvPr>
            <p:ph idx="1"/>
          </p:nvPr>
        </p:nvSpPr>
        <p:spPr/>
        <p:txBody>
          <a:bodyPr>
            <a:normAutofit/>
          </a:bodyPr>
          <a:lstStyle/>
          <a:p>
            <a:r>
              <a:rPr lang="en-US" sz="2400" b="1" dirty="0"/>
              <a:t>Objective 1.  </a:t>
            </a:r>
            <a:r>
              <a:rPr lang="en-US" sz="2400" dirty="0"/>
              <a:t>Use existing channels to deliver at least one focused educational message per year to meet the goals of this plan</a:t>
            </a:r>
            <a:r>
              <a:rPr lang="en-US" sz="2400" dirty="0" smtClean="0">
                <a:effectLst/>
              </a:rPr>
              <a:t> </a:t>
            </a:r>
          </a:p>
          <a:p>
            <a:r>
              <a:rPr lang="en-US" sz="2400" b="1" dirty="0"/>
              <a:t>Objective 2.  </a:t>
            </a:r>
            <a:r>
              <a:rPr lang="en-US" sz="2400" dirty="0"/>
              <a:t>Explore new and innovative methods to provide information and education</a:t>
            </a:r>
            <a:r>
              <a:rPr lang="en-US" sz="2400" dirty="0" smtClean="0">
                <a:effectLst/>
              </a:rPr>
              <a:t> </a:t>
            </a:r>
            <a:endParaRPr lang="en-US" sz="2400" dirty="0"/>
          </a:p>
        </p:txBody>
      </p:sp>
    </p:spTree>
    <p:extLst>
      <p:ext uri="{BB962C8B-B14F-4D97-AF65-F5344CB8AC3E}">
        <p14:creationId xmlns:p14="http://schemas.microsoft.com/office/powerpoint/2010/main" val="1503560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Goal 4: </a:t>
            </a:r>
            <a:r>
              <a:rPr lang="en-US" sz="2800" dirty="0" smtClean="0"/>
              <a:t>Prevent the introduction of new invasive species and eradicate newly introduced invasive species</a:t>
            </a:r>
            <a:endParaRPr lang="en-US" sz="2800" dirty="0"/>
          </a:p>
        </p:txBody>
      </p:sp>
      <p:sp>
        <p:nvSpPr>
          <p:cNvPr id="3" name="Content Placeholder 2"/>
          <p:cNvSpPr>
            <a:spLocks noGrp="1"/>
          </p:cNvSpPr>
          <p:nvPr>
            <p:ph idx="1"/>
          </p:nvPr>
        </p:nvSpPr>
        <p:spPr>
          <a:xfrm>
            <a:off x="677334" y="2425632"/>
            <a:ext cx="8596668" cy="3880773"/>
          </a:xfrm>
        </p:spPr>
        <p:txBody>
          <a:bodyPr>
            <a:normAutofit/>
          </a:bodyPr>
          <a:lstStyle/>
          <a:p>
            <a:r>
              <a:rPr lang="en-US" sz="2400" b="1" dirty="0"/>
              <a:t>Objective 1.  </a:t>
            </a:r>
            <a:r>
              <a:rPr lang="en-US" sz="2400" dirty="0"/>
              <a:t>Ensure that lake residents and users understand the steps necessary to prevent invasive species</a:t>
            </a:r>
            <a:r>
              <a:rPr lang="en-US" sz="2400" dirty="0" smtClean="0">
                <a:effectLst/>
              </a:rPr>
              <a:t> </a:t>
            </a:r>
          </a:p>
          <a:p>
            <a:r>
              <a:rPr lang="en-US" sz="2400" b="1" dirty="0"/>
              <a:t>Objective 2.  </a:t>
            </a:r>
            <a:r>
              <a:rPr lang="en-US" sz="2400" dirty="0"/>
              <a:t>Implement an annual monitoring program to quickly identify the introduction of new invasive species</a:t>
            </a:r>
            <a:r>
              <a:rPr lang="en-US" sz="2400" dirty="0" smtClean="0">
                <a:effectLst/>
              </a:rPr>
              <a:t> </a:t>
            </a:r>
            <a:endParaRPr lang="en-US" sz="2400" dirty="0"/>
          </a:p>
        </p:txBody>
      </p:sp>
    </p:spTree>
    <p:extLst>
      <p:ext uri="{BB962C8B-B14F-4D97-AF65-F5344CB8AC3E}">
        <p14:creationId xmlns:p14="http://schemas.microsoft.com/office/powerpoint/2010/main" val="376425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90746"/>
            <a:ext cx="8596668" cy="1320800"/>
          </a:xfrm>
        </p:spPr>
        <p:txBody>
          <a:bodyPr>
            <a:normAutofit fontScale="90000"/>
          </a:bodyPr>
          <a:lstStyle/>
          <a:p>
            <a:r>
              <a:rPr lang="en-US" sz="4400" b="1" dirty="0" smtClean="0"/>
              <a:t>Goal 5: </a:t>
            </a:r>
            <a:r>
              <a:rPr lang="en-US" sz="3100" dirty="0" smtClean="0"/>
              <a:t>Evaluate the progress of lake management efforts and needs through monitoring </a:t>
            </a:r>
            <a:r>
              <a:rPr lang="en-US" sz="4000" dirty="0" smtClean="0"/>
              <a:t/>
            </a:r>
            <a:br>
              <a:rPr lang="en-US" sz="4000" dirty="0" smtClean="0"/>
            </a:br>
            <a:endParaRPr lang="en-US" sz="4000" dirty="0"/>
          </a:p>
        </p:txBody>
      </p:sp>
      <p:sp>
        <p:nvSpPr>
          <p:cNvPr id="3" name="Content Placeholder 2"/>
          <p:cNvSpPr>
            <a:spLocks noGrp="1"/>
          </p:cNvSpPr>
          <p:nvPr>
            <p:ph idx="1"/>
          </p:nvPr>
        </p:nvSpPr>
        <p:spPr/>
        <p:txBody>
          <a:bodyPr>
            <a:normAutofit/>
          </a:bodyPr>
          <a:lstStyle/>
          <a:p>
            <a:r>
              <a:rPr lang="en-US" sz="2800" b="1" dirty="0"/>
              <a:t>Objective 1.  </a:t>
            </a:r>
            <a:r>
              <a:rPr lang="en-US" sz="2800" dirty="0"/>
              <a:t>Continue current data collection efforts to evaluate progress</a:t>
            </a:r>
            <a:r>
              <a:rPr lang="en-US" sz="2800" dirty="0" smtClean="0">
                <a:effectLst/>
              </a:rPr>
              <a:t> </a:t>
            </a:r>
          </a:p>
          <a:p>
            <a:r>
              <a:rPr lang="en-US" sz="2800" b="1" dirty="0"/>
              <a:t>Objective 2.  </a:t>
            </a:r>
            <a:r>
              <a:rPr lang="en-US" sz="2800" dirty="0"/>
              <a:t>Expand data collection efforts depending on needs</a:t>
            </a:r>
            <a:r>
              <a:rPr lang="en-US" sz="2800" dirty="0" smtClean="0">
                <a:effectLst/>
              </a:rPr>
              <a:t> </a:t>
            </a:r>
            <a:endParaRPr lang="en-US" sz="2800" dirty="0"/>
          </a:p>
        </p:txBody>
      </p:sp>
    </p:spTree>
    <p:extLst>
      <p:ext uri="{BB962C8B-B14F-4D97-AF65-F5344CB8AC3E}">
        <p14:creationId xmlns:p14="http://schemas.microsoft.com/office/powerpoint/2010/main" val="510770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Goal 6:  </a:t>
            </a:r>
            <a:r>
              <a:rPr lang="en-US" sz="3100" dirty="0" smtClean="0"/>
              <a:t>Protect, maintain, and enhance fish and wildlife habitat</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2800" b="1" dirty="0"/>
              <a:t>Objective 1.  </a:t>
            </a:r>
            <a:r>
              <a:rPr lang="en-US" sz="2800" dirty="0"/>
              <a:t>Maintain and enhance desirable populations of game fish in Big Blake Lake by installing 5 habitat improvements such as fish sticks</a:t>
            </a:r>
            <a:r>
              <a:rPr lang="en-US" sz="2800" dirty="0" smtClean="0">
                <a:effectLst/>
              </a:rPr>
              <a:t> </a:t>
            </a:r>
          </a:p>
          <a:p>
            <a:r>
              <a:rPr lang="en-US" sz="2800" b="1" dirty="0"/>
              <a:t>Objective 2.  </a:t>
            </a:r>
            <a:r>
              <a:rPr lang="en-US" sz="2800" dirty="0"/>
              <a:t>Restore 10 developed shorelines to more native habitats per year</a:t>
            </a:r>
            <a:r>
              <a:rPr lang="en-US" sz="2800" dirty="0" smtClean="0">
                <a:effectLst/>
              </a:rPr>
              <a:t> </a:t>
            </a:r>
            <a:endParaRPr lang="en-US" sz="2800" dirty="0"/>
          </a:p>
        </p:txBody>
      </p:sp>
    </p:spTree>
    <p:extLst>
      <p:ext uri="{BB962C8B-B14F-4D97-AF65-F5344CB8AC3E}">
        <p14:creationId xmlns:p14="http://schemas.microsoft.com/office/powerpoint/2010/main" val="710503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Goal 7: </a:t>
            </a:r>
            <a:r>
              <a:rPr lang="en-US" dirty="0" smtClean="0"/>
              <a:t>Sustain the implementation of the plan </a:t>
            </a:r>
            <a:br>
              <a:rPr lang="en-US" dirty="0" smtClean="0"/>
            </a:br>
            <a:endParaRPr lang="en-US" dirty="0"/>
          </a:p>
        </p:txBody>
      </p:sp>
      <p:sp>
        <p:nvSpPr>
          <p:cNvPr id="3" name="Content Placeholder 2"/>
          <p:cNvSpPr>
            <a:spLocks noGrp="1"/>
          </p:cNvSpPr>
          <p:nvPr>
            <p:ph idx="1"/>
          </p:nvPr>
        </p:nvSpPr>
        <p:spPr>
          <a:xfrm>
            <a:off x="677334" y="2160589"/>
            <a:ext cx="8596668" cy="4332976"/>
          </a:xfrm>
        </p:spPr>
        <p:txBody>
          <a:bodyPr>
            <a:normAutofit fontScale="85000" lnSpcReduction="20000"/>
          </a:bodyPr>
          <a:lstStyle/>
          <a:p>
            <a:pPr marL="0" lvl="0" indent="0">
              <a:lnSpc>
                <a:spcPct val="100000"/>
              </a:lnSpc>
              <a:spcBef>
                <a:spcPts val="0"/>
              </a:spcBef>
              <a:buNone/>
            </a:pPr>
            <a:r>
              <a:rPr lang="en-US" sz="2600" b="1" dirty="0" smtClean="0"/>
              <a:t>Objective </a:t>
            </a:r>
            <a:r>
              <a:rPr lang="en-US" sz="2600" b="1" dirty="0"/>
              <a:t>1.  </a:t>
            </a:r>
            <a:r>
              <a:rPr lang="en-US" sz="2600" dirty="0"/>
              <a:t>Form teams to ensure that the goals of the plan are met</a:t>
            </a:r>
            <a:r>
              <a:rPr lang="en-US" sz="2600" dirty="0" smtClean="0">
                <a:effectLst/>
              </a:rPr>
              <a:t> </a:t>
            </a:r>
          </a:p>
          <a:p>
            <a:pPr>
              <a:buSzPts val="2800"/>
              <a:buFont typeface="Arial" charset="0"/>
              <a:buChar char="•"/>
            </a:pPr>
            <a:r>
              <a:rPr lang="en-US" sz="2600" i="1" dirty="0">
                <a:solidFill>
                  <a:srgbClr val="000000"/>
                </a:solidFill>
                <a:latin typeface="Calibri" charset="0"/>
              </a:rPr>
              <a:t>Water quality (land </a:t>
            </a:r>
            <a:r>
              <a:rPr lang="en-US" sz="2600" i="1" dirty="0" smtClean="0">
                <a:solidFill>
                  <a:srgbClr val="000000"/>
                </a:solidFill>
                <a:latin typeface="Calibri" charset="0"/>
              </a:rPr>
              <a:t>acquisition </a:t>
            </a:r>
            <a:r>
              <a:rPr lang="en-US" sz="2600" i="1" dirty="0">
                <a:solidFill>
                  <a:srgbClr val="000000"/>
                </a:solidFill>
                <a:latin typeface="Calibri" charset="0"/>
              </a:rPr>
              <a:t>and healthy lakes </a:t>
            </a:r>
            <a:r>
              <a:rPr lang="en-US" sz="2600" i="1" dirty="0" smtClean="0">
                <a:solidFill>
                  <a:srgbClr val="000000"/>
                </a:solidFill>
                <a:latin typeface="Calibri" charset="0"/>
              </a:rPr>
              <a:t>sub teams), </a:t>
            </a:r>
            <a:r>
              <a:rPr lang="en-US" sz="2600" i="1" dirty="0">
                <a:solidFill>
                  <a:srgbClr val="000000"/>
                </a:solidFill>
                <a:latin typeface="Calibri" charset="0"/>
              </a:rPr>
              <a:t>fish and wildlife, information and education, aquatic invasive species and aquatic plans teams</a:t>
            </a:r>
          </a:p>
          <a:p>
            <a:pPr marL="0" lvl="0" indent="0">
              <a:lnSpc>
                <a:spcPct val="100000"/>
              </a:lnSpc>
              <a:spcBef>
                <a:spcPts val="0"/>
              </a:spcBef>
              <a:buNone/>
            </a:pPr>
            <a:endParaRPr lang="en-US" sz="2600" dirty="0" smtClean="0">
              <a:effectLst/>
            </a:endParaRPr>
          </a:p>
          <a:p>
            <a:pPr marL="0" indent="0">
              <a:lnSpc>
                <a:spcPct val="100000"/>
              </a:lnSpc>
              <a:spcBef>
                <a:spcPts val="0"/>
              </a:spcBef>
              <a:buNone/>
            </a:pPr>
            <a:r>
              <a:rPr lang="en-US" sz="2600" b="1" dirty="0"/>
              <a:t>Objective 2.  </a:t>
            </a:r>
            <a:r>
              <a:rPr lang="en-US" sz="2600" dirty="0"/>
              <a:t>Continue to seek funding to implement the Big Blake Lake Management </a:t>
            </a:r>
            <a:r>
              <a:rPr lang="en-US" sz="2600" dirty="0" smtClean="0"/>
              <a:t>Plan</a:t>
            </a:r>
          </a:p>
          <a:p>
            <a:r>
              <a:rPr lang="en-US" sz="2600" b="0" i="1" u="none" strike="noStrike" baseline="0" dirty="0" smtClean="0">
                <a:solidFill>
                  <a:srgbClr val="000000"/>
                </a:solidFill>
                <a:latin typeface="Calibri" charset="0"/>
              </a:rPr>
              <a:t>Apply for WDNR Lake Planning, Lake Protection, and Aquatic Invasive Species Grants </a:t>
            </a:r>
            <a:r>
              <a:rPr lang="en-US" sz="2600" b="0" i="0" u="none" strike="noStrike" baseline="0" dirty="0" smtClean="0">
                <a:solidFill>
                  <a:srgbClr val="000000"/>
                </a:solidFill>
                <a:latin typeface="Symbol" charset="2"/>
              </a:rPr>
              <a:t>	</a:t>
            </a:r>
          </a:p>
          <a:p>
            <a:r>
              <a:rPr lang="en-US" sz="2600" b="0" i="1" u="none" strike="noStrike" baseline="0" dirty="0" smtClean="0">
                <a:solidFill>
                  <a:srgbClr val="000000"/>
                </a:solidFill>
                <a:latin typeface="Calibri" charset="0"/>
              </a:rPr>
              <a:t>Leverage current partner efforts to strengthen grant applications</a:t>
            </a:r>
            <a:r>
              <a:rPr lang="en-US" sz="2600" b="0" i="0" u="none" strike="noStrike" baseline="0" dirty="0" smtClean="0">
                <a:solidFill>
                  <a:srgbClr val="000000"/>
                </a:solidFill>
                <a:latin typeface="Symbol" charset="2"/>
              </a:rPr>
              <a:t>	</a:t>
            </a:r>
          </a:p>
          <a:p>
            <a:pPr>
              <a:spcBef>
                <a:spcPts val="400"/>
              </a:spcBef>
            </a:pPr>
            <a:r>
              <a:rPr lang="en-US" sz="2600" b="0" i="1" u="none" strike="noStrike" baseline="0" dirty="0" smtClean="0">
                <a:solidFill>
                  <a:srgbClr val="000000"/>
                </a:solidFill>
                <a:latin typeface="Calibri" charset="0"/>
              </a:rPr>
              <a:t>Identify additional funding sources and partners to expand opportunities for action </a:t>
            </a:r>
            <a:r>
              <a:rPr lang="en-US" sz="2600" b="0" i="0" u="none" strike="noStrike" baseline="0" dirty="0" smtClean="0">
                <a:solidFill>
                  <a:srgbClr val="000000"/>
                </a:solidFill>
                <a:latin typeface="Symbol" charset="2"/>
              </a:rPr>
              <a:t>	</a:t>
            </a:r>
          </a:p>
          <a:p>
            <a:pPr marL="0" lvl="0" indent="0">
              <a:lnSpc>
                <a:spcPct val="100000"/>
              </a:lnSpc>
              <a:spcBef>
                <a:spcPts val="0"/>
              </a:spcBef>
              <a:buNone/>
            </a:pPr>
            <a:endParaRPr lang="en-US" sz="2000" dirty="0"/>
          </a:p>
        </p:txBody>
      </p:sp>
    </p:spTree>
    <p:extLst>
      <p:ext uri="{BB962C8B-B14F-4D97-AF65-F5344CB8AC3E}">
        <p14:creationId xmlns:p14="http://schemas.microsoft.com/office/powerpoint/2010/main" val="1933920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and sub-team volunteers</a:t>
            </a:r>
            <a:endParaRPr lang="en-US" dirty="0"/>
          </a:p>
        </p:txBody>
      </p:sp>
      <p:sp>
        <p:nvSpPr>
          <p:cNvPr id="3" name="Content Placeholder 2"/>
          <p:cNvSpPr>
            <a:spLocks noGrp="1"/>
          </p:cNvSpPr>
          <p:nvPr>
            <p:ph idx="1"/>
          </p:nvPr>
        </p:nvSpPr>
        <p:spPr>
          <a:xfrm>
            <a:off x="2267322" y="2625509"/>
            <a:ext cx="6028539" cy="3880773"/>
          </a:xfrm>
        </p:spPr>
        <p:txBody>
          <a:bodyPr>
            <a:normAutofit/>
          </a:bodyPr>
          <a:lstStyle/>
          <a:p>
            <a:r>
              <a:rPr lang="en-US" sz="2800" b="1" dirty="0" smtClean="0"/>
              <a:t>Water quality team</a:t>
            </a:r>
          </a:p>
          <a:p>
            <a:pPr lvl="1">
              <a:buFont typeface="Wingdings" charset="2"/>
              <a:buChar char="§"/>
            </a:pPr>
            <a:r>
              <a:rPr lang="en-US" sz="2000" dirty="0" smtClean="0"/>
              <a:t>Land acquisition sub team</a:t>
            </a:r>
          </a:p>
          <a:p>
            <a:pPr lvl="1">
              <a:buFont typeface="Wingdings" charset="2"/>
              <a:buChar char="§"/>
            </a:pPr>
            <a:r>
              <a:rPr lang="en-US" sz="2000" dirty="0" smtClean="0"/>
              <a:t>Healthy Lakes sub team</a:t>
            </a:r>
          </a:p>
          <a:p>
            <a:r>
              <a:rPr lang="en-US" sz="2800" b="1" dirty="0" smtClean="0"/>
              <a:t>Fish and wildlife team</a:t>
            </a:r>
          </a:p>
          <a:p>
            <a:r>
              <a:rPr lang="en-US" sz="2800" b="1" dirty="0" smtClean="0"/>
              <a:t>Information and education team</a:t>
            </a:r>
          </a:p>
          <a:p>
            <a:r>
              <a:rPr lang="en-US" sz="2800" b="1" dirty="0" smtClean="0"/>
              <a:t>Aquatic invasive species team</a:t>
            </a:r>
          </a:p>
          <a:p>
            <a:r>
              <a:rPr lang="en-US" sz="2800" b="1" dirty="0" smtClean="0"/>
              <a:t>Aquatic plans team</a:t>
            </a:r>
            <a:endParaRPr lang="en-US" sz="2800" b="1" dirty="0"/>
          </a:p>
        </p:txBody>
      </p:sp>
      <p:sp>
        <p:nvSpPr>
          <p:cNvPr id="6" name="TextBox 5"/>
          <p:cNvSpPr txBox="1"/>
          <p:nvPr/>
        </p:nvSpPr>
        <p:spPr>
          <a:xfrm>
            <a:off x="743322" y="1453346"/>
            <a:ext cx="9390463" cy="1077218"/>
          </a:xfrm>
          <a:prstGeom prst="rect">
            <a:avLst/>
          </a:prstGeom>
          <a:noFill/>
        </p:spPr>
        <p:txBody>
          <a:bodyPr wrap="square" rtlCol="0">
            <a:spAutoFit/>
          </a:bodyPr>
          <a:lstStyle/>
          <a:p>
            <a:r>
              <a:rPr lang="en-US" sz="2400" dirty="0" smtClean="0"/>
              <a:t>Our Plan cannot become a reality without </a:t>
            </a:r>
            <a:r>
              <a:rPr lang="en-US" sz="2400" b="1" dirty="0" smtClean="0">
                <a:latin typeface="Arial Rounded MT Bold" charset="0"/>
                <a:ea typeface="Arial Rounded MT Bold" charset="0"/>
                <a:cs typeface="Arial Rounded MT Bold" charset="0"/>
              </a:rPr>
              <a:t>YOU</a:t>
            </a:r>
            <a:r>
              <a:rPr lang="en-US" sz="3600" dirty="0" smtClean="0"/>
              <a:t>!</a:t>
            </a:r>
            <a:r>
              <a:rPr lang="en-US" sz="2400" dirty="0" smtClean="0"/>
              <a:t>  </a:t>
            </a:r>
          </a:p>
          <a:p>
            <a:r>
              <a:rPr lang="en-US" sz="2800" b="1" dirty="0" smtClean="0"/>
              <a:t>Volunteers</a:t>
            </a:r>
            <a:r>
              <a:rPr lang="en-US" sz="2800" b="1" dirty="0"/>
              <a:t> </a:t>
            </a:r>
            <a:r>
              <a:rPr lang="en-US" sz="2400" dirty="0" smtClean="0"/>
              <a:t>for the following teams/committees are needed!</a:t>
            </a:r>
          </a:p>
        </p:txBody>
      </p:sp>
    </p:spTree>
    <p:extLst>
      <p:ext uri="{BB962C8B-B14F-4D97-AF65-F5344CB8AC3E}">
        <p14:creationId xmlns:p14="http://schemas.microsoft.com/office/powerpoint/2010/main" val="1804466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5479" y="2861317"/>
            <a:ext cx="5698434" cy="1107996"/>
          </a:xfrm>
          <a:prstGeom prst="rect">
            <a:avLst/>
          </a:prstGeom>
          <a:noFill/>
        </p:spPr>
        <p:txBody>
          <a:bodyPr wrap="square" lIns="91440" tIns="45720" rIns="91440" bIns="45720">
            <a:spAutoFit/>
          </a:bodyPr>
          <a:lstStyle/>
          <a:p>
            <a:pPr algn="ctr"/>
            <a:r>
              <a:rPr lang="en-US" sz="6600" b="1" dirty="0" smtClean="0">
                <a:ln w="6600">
                  <a:solidFill>
                    <a:schemeClr val="accent2"/>
                  </a:solidFill>
                  <a:prstDash val="solid"/>
                </a:ln>
                <a:solidFill>
                  <a:srgbClr val="FFFFFF"/>
                </a:solidFill>
                <a:effectLst>
                  <a:outerShdw dist="38100" dir="2700000" algn="tl" rotWithShape="0">
                    <a:schemeClr val="accent2"/>
                  </a:outerShdw>
                </a:effectLst>
              </a:rPr>
              <a:t>? Questions ?</a:t>
            </a:r>
            <a:endParaRPr lang="en-US" sz="6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08555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Management Plan Committee</a:t>
            </a:r>
            <a:endParaRPr lang="en-US" dirty="0"/>
          </a:p>
        </p:txBody>
      </p:sp>
      <p:sp>
        <p:nvSpPr>
          <p:cNvPr id="3" name="Content Placeholder 2"/>
          <p:cNvSpPr>
            <a:spLocks noGrp="1"/>
          </p:cNvSpPr>
          <p:nvPr>
            <p:ph idx="1"/>
          </p:nvPr>
        </p:nvSpPr>
        <p:spPr>
          <a:xfrm>
            <a:off x="677333" y="1930400"/>
            <a:ext cx="9088835" cy="3880773"/>
          </a:xfrm>
        </p:spPr>
        <p:txBody>
          <a:bodyPr>
            <a:normAutofit/>
          </a:bodyPr>
          <a:lstStyle/>
          <a:p>
            <a:pPr marL="0" indent="0">
              <a:buNone/>
            </a:pPr>
            <a:r>
              <a:rPr lang="en-US" sz="2800" dirty="0" smtClean="0">
                <a:latin typeface="Goudy Old Style" charset="0"/>
                <a:ea typeface="Goudy Old Style" charset="0"/>
                <a:cs typeface="Goudy Old Style" charset="0"/>
              </a:rPr>
              <a:t>A special thank you to the </a:t>
            </a:r>
            <a:r>
              <a:rPr lang="en-US" sz="2800" dirty="0">
                <a:latin typeface="Goudy Old Style" charset="0"/>
                <a:ea typeface="Goudy Old Style" charset="0"/>
                <a:cs typeface="Goudy Old Style" charset="0"/>
              </a:rPr>
              <a:t>following B</a:t>
            </a:r>
            <a:r>
              <a:rPr lang="en-US" sz="2800" dirty="0" smtClean="0">
                <a:latin typeface="Goudy Old Style" charset="0"/>
                <a:ea typeface="Goudy Old Style" charset="0"/>
                <a:cs typeface="Goudy Old Style" charset="0"/>
              </a:rPr>
              <a:t>lake Lake Management Committee volunteers for </a:t>
            </a:r>
            <a:r>
              <a:rPr lang="en-US" sz="2800" dirty="0">
                <a:latin typeface="Goudy Old Style" charset="0"/>
                <a:ea typeface="Goudy Old Style" charset="0"/>
                <a:cs typeface="Goudy Old Style" charset="0"/>
              </a:rPr>
              <a:t>their contributions to this </a:t>
            </a:r>
            <a:r>
              <a:rPr lang="en-US" sz="2800" dirty="0" smtClean="0">
                <a:latin typeface="Goudy Old Style" charset="0"/>
                <a:ea typeface="Goudy Old Style" charset="0"/>
                <a:cs typeface="Goudy Old Style" charset="0"/>
              </a:rPr>
              <a:t>project. </a:t>
            </a:r>
          </a:p>
          <a:p>
            <a:pPr marL="0" indent="0">
              <a:buNone/>
            </a:pPr>
            <a:r>
              <a:rPr lang="en-US" b="1" dirty="0"/>
              <a:t/>
            </a:r>
            <a:br>
              <a:rPr lang="en-US" b="1" dirty="0"/>
            </a:br>
            <a:r>
              <a:rPr lang="en-US" b="1" dirty="0"/>
              <a:t/>
            </a:r>
            <a:br>
              <a:rPr lang="en-US" b="1"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09030489"/>
              </p:ext>
            </p:extLst>
          </p:nvPr>
        </p:nvGraphicFramePr>
        <p:xfrm>
          <a:off x="1325215" y="3131929"/>
          <a:ext cx="7513984" cy="2858052"/>
        </p:xfrm>
        <a:graphic>
          <a:graphicData uri="http://schemas.openxmlformats.org/drawingml/2006/table">
            <a:tbl>
              <a:tblPr firstRow="1" bandRow="1">
                <a:tableStyleId>{5C22544A-7EE6-4342-B048-85BDC9FD1C3A}</a:tableStyleId>
              </a:tblPr>
              <a:tblGrid>
                <a:gridCol w="3756992"/>
                <a:gridCol w="3756992"/>
              </a:tblGrid>
              <a:tr h="476342">
                <a:tc gridSpan="2">
                  <a:txBody>
                    <a:bodyPr/>
                    <a:lstStyle/>
                    <a:p>
                      <a:pPr algn="ctr"/>
                      <a:r>
                        <a:rPr lang="en-US" dirty="0" smtClean="0"/>
                        <a:t>Big Blake Lake –</a:t>
                      </a:r>
                      <a:r>
                        <a:rPr lang="en-US" baseline="0" dirty="0" smtClean="0"/>
                        <a:t> Lake Management Plan Committee</a:t>
                      </a:r>
                      <a:endParaRPr lang="en-US" dirty="0"/>
                    </a:p>
                  </a:txBody>
                  <a:tcPr/>
                </a:tc>
                <a:tc hMerge="1">
                  <a:txBody>
                    <a:bodyPr/>
                    <a:lstStyle/>
                    <a:p>
                      <a:endParaRPr lang="en-US" dirty="0"/>
                    </a:p>
                  </a:txBody>
                  <a:tcPr/>
                </a:tc>
              </a:tr>
              <a:tr h="476342">
                <a:tc>
                  <a:txBody>
                    <a:bodyPr/>
                    <a:lstStyle/>
                    <a:p>
                      <a:pPr algn="ctr"/>
                      <a:r>
                        <a:rPr lang="en-US" dirty="0" smtClean="0"/>
                        <a:t>John Belisle</a:t>
                      </a:r>
                    </a:p>
                  </a:txBody>
                  <a:tcPr/>
                </a:tc>
                <a:tc>
                  <a:txBody>
                    <a:bodyPr/>
                    <a:lstStyle/>
                    <a:p>
                      <a:pPr algn="ctr"/>
                      <a:r>
                        <a:rPr lang="en-US" dirty="0" smtClean="0"/>
                        <a:t>Sue Budd</a:t>
                      </a:r>
                      <a:endParaRPr lang="en-US" dirty="0"/>
                    </a:p>
                  </a:txBody>
                  <a:tcPr/>
                </a:tc>
              </a:tr>
              <a:tr h="476342">
                <a:tc>
                  <a:txBody>
                    <a:bodyPr/>
                    <a:lstStyle/>
                    <a:p>
                      <a:pPr algn="ctr"/>
                      <a:r>
                        <a:rPr lang="en-US" dirty="0" smtClean="0"/>
                        <a:t>Don</a:t>
                      </a:r>
                      <a:r>
                        <a:rPr lang="en-US" baseline="0" dirty="0" smtClean="0"/>
                        <a:t> Craft</a:t>
                      </a:r>
                      <a:endParaRPr lang="en-US" dirty="0"/>
                    </a:p>
                  </a:txBody>
                  <a:tcPr/>
                </a:tc>
                <a:tc>
                  <a:txBody>
                    <a:bodyPr/>
                    <a:lstStyle/>
                    <a:p>
                      <a:pPr algn="ctr"/>
                      <a:r>
                        <a:rPr lang="en-US" dirty="0" smtClean="0"/>
                        <a:t>Peggy Lauritsen</a:t>
                      </a:r>
                      <a:endParaRPr lang="en-US" dirty="0"/>
                    </a:p>
                  </a:txBody>
                  <a:tcPr/>
                </a:tc>
              </a:tr>
              <a:tr h="476342">
                <a:tc>
                  <a:txBody>
                    <a:bodyPr/>
                    <a:lstStyle/>
                    <a:p>
                      <a:pPr algn="ctr"/>
                      <a:r>
                        <a:rPr lang="en-US" dirty="0" smtClean="0"/>
                        <a:t>Jim Maxwell</a:t>
                      </a:r>
                      <a:endParaRPr lang="en-US" dirty="0"/>
                    </a:p>
                  </a:txBody>
                  <a:tcPr/>
                </a:tc>
                <a:tc>
                  <a:txBody>
                    <a:bodyPr/>
                    <a:lstStyle/>
                    <a:p>
                      <a:pPr algn="ctr"/>
                      <a:r>
                        <a:rPr lang="en-US" dirty="0" smtClean="0"/>
                        <a:t>Jim Mitchell</a:t>
                      </a:r>
                      <a:endParaRPr lang="en-US" dirty="0"/>
                    </a:p>
                  </a:txBody>
                  <a:tcPr/>
                </a:tc>
              </a:tr>
              <a:tr h="476342">
                <a:tc>
                  <a:txBody>
                    <a:bodyPr/>
                    <a:lstStyle/>
                    <a:p>
                      <a:pPr algn="ctr"/>
                      <a:r>
                        <a:rPr lang="en-US" dirty="0" smtClean="0"/>
                        <a:t>Sam Rivers</a:t>
                      </a:r>
                      <a:endParaRPr lang="en-US" dirty="0"/>
                    </a:p>
                  </a:txBody>
                  <a:tcPr/>
                </a:tc>
                <a:tc>
                  <a:txBody>
                    <a:bodyPr/>
                    <a:lstStyle/>
                    <a:p>
                      <a:pPr algn="ctr"/>
                      <a:r>
                        <a:rPr lang="en-US" dirty="0" smtClean="0"/>
                        <a:t>Mike Rogge</a:t>
                      </a:r>
                      <a:endParaRPr lang="en-US" dirty="0"/>
                    </a:p>
                  </a:txBody>
                  <a:tcPr/>
                </a:tc>
              </a:tr>
              <a:tr h="476342">
                <a:tc>
                  <a:txBody>
                    <a:bodyPr/>
                    <a:lstStyle/>
                    <a:p>
                      <a:pPr algn="ctr"/>
                      <a:r>
                        <a:rPr lang="en-US" dirty="0" smtClean="0"/>
                        <a:t>Gerry Smith</a:t>
                      </a:r>
                      <a:endParaRPr lang="en-US" dirty="0"/>
                    </a:p>
                  </a:txBody>
                  <a:tcPr/>
                </a:tc>
                <a:tc>
                  <a:txBody>
                    <a:bodyPr/>
                    <a:lstStyle/>
                    <a:p>
                      <a:pPr algn="ctr"/>
                      <a:r>
                        <a:rPr lang="en-US" dirty="0" smtClean="0"/>
                        <a:t>Roxanne Smith</a:t>
                      </a:r>
                      <a:endParaRPr lang="en-US" dirty="0"/>
                    </a:p>
                  </a:txBody>
                  <a:tcPr/>
                </a:tc>
              </a:tr>
            </a:tbl>
          </a:graphicData>
        </a:graphic>
      </p:graphicFrame>
    </p:spTree>
    <p:extLst>
      <p:ext uri="{BB962C8B-B14F-4D97-AF65-F5344CB8AC3E}">
        <p14:creationId xmlns:p14="http://schemas.microsoft.com/office/powerpoint/2010/main" val="1644505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 Blake Lake at at Glance</a:t>
            </a:r>
            <a:endParaRPr lang="en-US" dirty="0"/>
          </a:p>
        </p:txBody>
      </p:sp>
      <p:sp>
        <p:nvSpPr>
          <p:cNvPr id="5" name="Content Placeholder 4"/>
          <p:cNvSpPr>
            <a:spLocks noGrp="1"/>
          </p:cNvSpPr>
          <p:nvPr>
            <p:ph sz="half" idx="1"/>
          </p:nvPr>
        </p:nvSpPr>
        <p:spPr>
          <a:xfrm>
            <a:off x="677334" y="1330101"/>
            <a:ext cx="6717379" cy="5058674"/>
          </a:xfrm>
        </p:spPr>
        <p:txBody>
          <a:bodyPr>
            <a:noAutofit/>
          </a:bodyPr>
          <a:lstStyle/>
          <a:p>
            <a:r>
              <a:rPr lang="en-US" sz="1600" dirty="0"/>
              <a:t>Big Blake Lake is a 208 acre lake located in the Town of Georgetown in Polk County, Wisconsin, approximately 80 miles northeast of the Twin Cities metropolitan area. </a:t>
            </a:r>
            <a:endParaRPr lang="en-US" sz="1600" dirty="0" smtClean="0"/>
          </a:p>
          <a:p>
            <a:r>
              <a:rPr lang="en-US" sz="1600" dirty="0" smtClean="0"/>
              <a:t>The </a:t>
            </a:r>
            <a:r>
              <a:rPr lang="en-US" sz="1600" dirty="0"/>
              <a:t>main inlet for Big Blake Lake is a channel flowing directly from Little Blake </a:t>
            </a:r>
            <a:r>
              <a:rPr lang="en-US" sz="1600" dirty="0" smtClean="0"/>
              <a:t>Lake. Big </a:t>
            </a:r>
            <a:r>
              <a:rPr lang="en-US" sz="1600" dirty="0"/>
              <a:t>Blake Lake </a:t>
            </a:r>
            <a:r>
              <a:rPr lang="en-US" sz="1600" dirty="0" smtClean="0"/>
              <a:t>also receives </a:t>
            </a:r>
            <a:r>
              <a:rPr lang="en-US" sz="1600" dirty="0"/>
              <a:t>water from an inlet located on the north side of the lake.  This tributary flows from Lost Lake and is called Lost Creek.  The lake’s outlet is located on the northwest side of Big Blake Lake and flows to the Apple River via Fox Creek.  </a:t>
            </a:r>
          </a:p>
          <a:p>
            <a:r>
              <a:rPr lang="en-US" sz="1600" dirty="0" smtClean="0"/>
              <a:t>Big </a:t>
            </a:r>
            <a:r>
              <a:rPr lang="en-US" sz="1600" dirty="0"/>
              <a:t>Blake Lake is defined as a </a:t>
            </a:r>
            <a:r>
              <a:rPr lang="en-US" sz="1600" b="1" dirty="0"/>
              <a:t>drainage lake</a:t>
            </a:r>
            <a:r>
              <a:rPr lang="en-US" sz="1600" dirty="0"/>
              <a:t>, or a lake with an inlet and an outlet. </a:t>
            </a:r>
            <a:endParaRPr lang="en-US" sz="1600" b="1" dirty="0"/>
          </a:p>
          <a:p>
            <a:r>
              <a:rPr lang="en-US" sz="1600" dirty="0" smtClean="0"/>
              <a:t>The </a:t>
            </a:r>
            <a:r>
              <a:rPr lang="en-US" sz="1600" b="1" dirty="0"/>
              <a:t>residence time </a:t>
            </a:r>
            <a:r>
              <a:rPr lang="en-US" sz="1600" dirty="0"/>
              <a:t>for Big Blake Lake is 0.10 year, meaning that water is replaced approximately every 36 days.</a:t>
            </a:r>
          </a:p>
          <a:p>
            <a:r>
              <a:rPr lang="en-US" sz="1600" dirty="0" smtClean="0"/>
              <a:t>The </a:t>
            </a:r>
            <a:r>
              <a:rPr lang="en-US" sz="1600" dirty="0"/>
              <a:t>Big Blake Lake Protection and Rehabilitation District was formed in 1976 in response to concerns about algae blooms and aquatic plant problems.  </a:t>
            </a:r>
            <a:endParaRPr lang="en-US" sz="1600" dirty="0" smtClean="0"/>
          </a:p>
          <a:p>
            <a:r>
              <a:rPr lang="en-US" sz="1600" dirty="0" smtClean="0"/>
              <a:t>The </a:t>
            </a:r>
            <a:r>
              <a:rPr lang="en-US" sz="1600" dirty="0"/>
              <a:t>District includes two hundred twenty-two residences.  </a:t>
            </a:r>
          </a:p>
        </p:txBody>
      </p:sp>
      <p:pic>
        <p:nvPicPr>
          <p:cNvPr id="6" name="Content Placeholder 5"/>
          <p:cNvPicPr>
            <a:picLocks noGrp="1"/>
          </p:cNvPicPr>
          <p:nvPr>
            <p:ph sz="half" idx="2"/>
          </p:nvPr>
        </p:nvPicPr>
        <p:blipFill rotWithShape="1">
          <a:blip r:embed="rId3" cstate="print">
            <a:extLst>
              <a:ext uri="{28A0092B-C50C-407E-A947-70E740481C1C}">
                <a14:useLocalDpi xmlns:a14="http://schemas.microsoft.com/office/drawing/2010/main" val="0"/>
              </a:ext>
            </a:extLst>
          </a:blip>
          <a:srcRect l="4215" t="833" b="1545"/>
          <a:stretch/>
        </p:blipFill>
        <p:spPr bwMode="auto">
          <a:xfrm>
            <a:off x="7910259" y="1246551"/>
            <a:ext cx="3072042" cy="39782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658718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 Blake Lake Characteristics</a:t>
            </a:r>
            <a:endParaRPr lang="en-US" dirty="0"/>
          </a:p>
        </p:txBody>
      </p:sp>
      <p:sp>
        <p:nvSpPr>
          <p:cNvPr id="5" name="Content Placeholder 4"/>
          <p:cNvSpPr>
            <a:spLocks noGrp="1"/>
          </p:cNvSpPr>
          <p:nvPr>
            <p:ph sz="half" idx="1"/>
          </p:nvPr>
        </p:nvSpPr>
        <p:spPr>
          <a:xfrm>
            <a:off x="791633" y="1458708"/>
            <a:ext cx="4184035" cy="4986778"/>
          </a:xfrm>
        </p:spPr>
        <p:txBody>
          <a:bodyPr>
            <a:normAutofit fontScale="92500" lnSpcReduction="20000"/>
          </a:bodyPr>
          <a:lstStyle/>
          <a:p>
            <a:pPr marL="0" indent="0">
              <a:spcBef>
                <a:spcPts val="0"/>
              </a:spcBef>
              <a:buNone/>
            </a:pPr>
            <a:r>
              <a:rPr lang="en-US" sz="2200" dirty="0" smtClean="0"/>
              <a:t>A</a:t>
            </a:r>
            <a:r>
              <a:rPr lang="en-US" sz="2200" b="1" dirty="0" smtClean="0"/>
              <a:t>rea</a:t>
            </a:r>
            <a:r>
              <a:rPr lang="en-US" sz="2200" b="1" dirty="0"/>
              <a:t>: </a:t>
            </a:r>
            <a:r>
              <a:rPr lang="en-US" sz="2200" dirty="0"/>
              <a:t>208 </a:t>
            </a:r>
            <a:r>
              <a:rPr lang="en-US" sz="2200" dirty="0" smtClean="0"/>
              <a:t>Acres</a:t>
            </a:r>
          </a:p>
          <a:p>
            <a:pPr marL="0" indent="0">
              <a:spcBef>
                <a:spcPts val="0"/>
              </a:spcBef>
              <a:buNone/>
            </a:pPr>
            <a:r>
              <a:rPr lang="en-US" sz="2200" dirty="0"/>
              <a:t/>
            </a:r>
            <a:br>
              <a:rPr lang="en-US" sz="2200" dirty="0"/>
            </a:br>
            <a:r>
              <a:rPr lang="en-US" sz="2200" b="1" dirty="0"/>
              <a:t>Maximum depth</a:t>
            </a:r>
            <a:r>
              <a:rPr lang="en-US" sz="2200" dirty="0"/>
              <a:t>: 14 </a:t>
            </a:r>
            <a:r>
              <a:rPr lang="en-US" sz="2200" dirty="0" smtClean="0"/>
              <a:t>feet</a:t>
            </a:r>
          </a:p>
          <a:p>
            <a:pPr marL="0" indent="0">
              <a:spcBef>
                <a:spcPts val="0"/>
              </a:spcBef>
              <a:buNone/>
            </a:pPr>
            <a:r>
              <a:rPr lang="en-US" sz="2200" dirty="0"/>
              <a:t/>
            </a:r>
            <a:br>
              <a:rPr lang="en-US" sz="2200" dirty="0"/>
            </a:br>
            <a:r>
              <a:rPr lang="en-US" sz="2200" b="1" dirty="0"/>
              <a:t>Mean depth</a:t>
            </a:r>
            <a:r>
              <a:rPr lang="en-US" sz="2200" dirty="0"/>
              <a:t>: 9 </a:t>
            </a:r>
            <a:r>
              <a:rPr lang="en-US" sz="2200" dirty="0" smtClean="0"/>
              <a:t>feet</a:t>
            </a:r>
          </a:p>
          <a:p>
            <a:pPr marL="0" indent="0">
              <a:spcBef>
                <a:spcPts val="0"/>
              </a:spcBef>
              <a:buNone/>
            </a:pPr>
            <a:r>
              <a:rPr lang="en-US" sz="2200" dirty="0"/>
              <a:t/>
            </a:r>
            <a:br>
              <a:rPr lang="en-US" sz="2200" dirty="0"/>
            </a:br>
            <a:r>
              <a:rPr lang="en-US" sz="2200" b="1" dirty="0"/>
              <a:t>Bottom: </a:t>
            </a:r>
            <a:r>
              <a:rPr lang="en-US" sz="2200" dirty="0"/>
              <a:t>55% sand, 0% gravel, 0% rock, and 45% </a:t>
            </a:r>
            <a:r>
              <a:rPr lang="en-US" sz="2200" dirty="0" smtClean="0"/>
              <a:t>muck</a:t>
            </a:r>
          </a:p>
          <a:p>
            <a:pPr marL="0" indent="0">
              <a:spcBef>
                <a:spcPts val="0"/>
              </a:spcBef>
              <a:buNone/>
            </a:pPr>
            <a:r>
              <a:rPr lang="en-US" sz="2200" dirty="0"/>
              <a:t/>
            </a:r>
            <a:br>
              <a:rPr lang="en-US" sz="2200" dirty="0"/>
            </a:br>
            <a:r>
              <a:rPr lang="en-US" sz="2200" b="1" dirty="0"/>
              <a:t>Total shoreline: </a:t>
            </a:r>
            <a:r>
              <a:rPr lang="en-US" sz="2200" dirty="0"/>
              <a:t>6.65 </a:t>
            </a:r>
            <a:r>
              <a:rPr lang="en-US" sz="2200" dirty="0" smtClean="0"/>
              <a:t>miles</a:t>
            </a:r>
          </a:p>
          <a:p>
            <a:pPr marL="0" indent="0">
              <a:spcBef>
                <a:spcPts val="0"/>
              </a:spcBef>
              <a:buNone/>
            </a:pPr>
            <a:r>
              <a:rPr lang="en-US" sz="2200" dirty="0"/>
              <a:t/>
            </a:r>
            <a:br>
              <a:rPr lang="en-US" sz="2200" dirty="0"/>
            </a:br>
            <a:r>
              <a:rPr lang="en-US" sz="2200" b="1" dirty="0"/>
              <a:t>Invasive species</a:t>
            </a:r>
            <a:r>
              <a:rPr lang="en-US" sz="2200" dirty="0"/>
              <a:t>: Curly-leaf pondweed, Chinese mystery snail, and banded mystery </a:t>
            </a:r>
            <a:r>
              <a:rPr lang="en-US" sz="2200" dirty="0" smtClean="0"/>
              <a:t>snail</a:t>
            </a:r>
          </a:p>
          <a:p>
            <a:pPr marL="0" indent="0">
              <a:spcBef>
                <a:spcPts val="0"/>
              </a:spcBef>
              <a:buNone/>
            </a:pPr>
            <a:r>
              <a:rPr lang="en-US" sz="2200" dirty="0"/>
              <a:t/>
            </a:r>
            <a:br>
              <a:rPr lang="en-US" sz="2200" dirty="0"/>
            </a:br>
            <a:r>
              <a:rPr lang="en-US" sz="2200" b="1" dirty="0"/>
              <a:t>Fish: </a:t>
            </a:r>
            <a:r>
              <a:rPr lang="en-US" sz="2200" dirty="0"/>
              <a:t>Musky, panfish, largemouth bass, northern pike, and </a:t>
            </a:r>
            <a:r>
              <a:rPr lang="en-US" sz="2200" dirty="0" smtClean="0"/>
              <a:t>walleye</a:t>
            </a:r>
          </a:p>
          <a:p>
            <a:pPr marL="0" indent="0">
              <a:spcBef>
                <a:spcPts val="0"/>
              </a:spcBef>
              <a:buNone/>
            </a:pPr>
            <a:r>
              <a:rPr lang="en-US" sz="2200" dirty="0"/>
              <a:t/>
            </a:r>
            <a:br>
              <a:rPr lang="en-US" sz="2200" dirty="0"/>
            </a:br>
            <a:r>
              <a:rPr lang="en-US" sz="2200" b="1" dirty="0"/>
              <a:t>Boat landings</a:t>
            </a:r>
            <a:r>
              <a:rPr lang="en-US" sz="2200" dirty="0"/>
              <a:t>: 2</a:t>
            </a:r>
            <a:r>
              <a:rPr lang="en-US" dirty="0"/>
              <a:t/>
            </a:r>
            <a:br>
              <a:rPr lang="en-US" dirty="0"/>
            </a:br>
            <a:endParaRPr lang="en-US" dirty="0"/>
          </a:p>
        </p:txBody>
      </p:sp>
      <p:pic>
        <p:nvPicPr>
          <p:cNvPr id="7" name="Content Placeholder 6"/>
          <p:cNvPicPr>
            <a:picLocks noGrp="1"/>
          </p:cNvPicPr>
          <p:nvPr>
            <p:ph sz="half" idx="2"/>
          </p:nvPr>
        </p:nvPicPr>
        <p:blipFill>
          <a:blip r:embed="rId3" cstate="print"/>
          <a:stretch>
            <a:fillRect/>
          </a:stretch>
        </p:blipFill>
        <p:spPr bwMode="auto">
          <a:xfrm>
            <a:off x="5400609" y="1696763"/>
            <a:ext cx="4184650" cy="3189602"/>
          </a:xfrm>
          <a:prstGeom prst="rect">
            <a:avLst/>
          </a:prstGeom>
          <a:ln w="190500" cap="sq">
            <a:solidFill>
              <a:srgbClr val="C8C6BD"/>
            </a:solidFill>
            <a:prstDash val="solid"/>
            <a:miter lim="800000"/>
          </a:ln>
          <a:effectLst>
            <a:outerShdw blurRad="254000" algn="bl" rotWithShape="0">
              <a:srgbClr val="000000">
                <a:alpha val="43000"/>
              </a:srgbClr>
            </a:outerShdw>
            <a:reflection blurRad="6350" stA="50000" endA="300" endPos="90000" dist="50800" dir="5400000" sy="-100000" algn="bl" rotWithShape="0"/>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25746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Impaired Waters </a:t>
            </a:r>
            <a:endParaRPr lang="en-US" dirty="0"/>
          </a:p>
        </p:txBody>
      </p:sp>
      <p:sp>
        <p:nvSpPr>
          <p:cNvPr id="5" name="Content Placeholder 4"/>
          <p:cNvSpPr>
            <a:spLocks noGrp="1"/>
          </p:cNvSpPr>
          <p:nvPr>
            <p:ph idx="1"/>
          </p:nvPr>
        </p:nvSpPr>
        <p:spPr>
          <a:xfrm>
            <a:off x="677334" y="1376313"/>
            <a:ext cx="8596668" cy="5279011"/>
          </a:xfrm>
        </p:spPr>
        <p:txBody>
          <a:bodyPr>
            <a:normAutofit/>
          </a:bodyPr>
          <a:lstStyle/>
          <a:p>
            <a:pPr marL="0" indent="0">
              <a:buNone/>
            </a:pPr>
            <a:r>
              <a:rPr lang="en-US" sz="2000" dirty="0" smtClean="0"/>
              <a:t>Big </a:t>
            </a:r>
            <a:r>
              <a:rPr lang="en-US" sz="2000" dirty="0"/>
              <a:t>Blake Lake was assessed during the 2016 listing cycle and proposed for listing for the pollutant total phosphorus and the impairment of excess algal growth.  The general condition is suspected </a:t>
            </a:r>
            <a:r>
              <a:rPr lang="en-US" sz="2000" dirty="0" smtClean="0"/>
              <a:t>poor.</a:t>
            </a:r>
          </a:p>
          <a:p>
            <a:pPr marL="0" indent="0">
              <a:buNone/>
            </a:pPr>
            <a:endParaRPr lang="en-US" sz="900" dirty="0"/>
          </a:p>
          <a:p>
            <a:r>
              <a:rPr lang="en-US" sz="2400" b="1" dirty="0"/>
              <a:t>Total phosphorus </a:t>
            </a:r>
            <a:r>
              <a:rPr lang="en-US" sz="2000" dirty="0"/>
              <a:t>sample data exceeded the 2016 Wisconsin’s Consolidated Assessment and Listing Methodology (WisCALM) listing thresholds for recreational use (40 µg/L) </a:t>
            </a:r>
            <a:r>
              <a:rPr lang="en-US" sz="2000" b="1" u="sng" dirty="0"/>
              <a:t>but not </a:t>
            </a:r>
            <a:r>
              <a:rPr lang="en-US" sz="2000" dirty="0"/>
              <a:t>for fish and aquatic life use (100 µg/L). </a:t>
            </a:r>
            <a:endParaRPr lang="en-US" sz="2000" dirty="0" smtClean="0"/>
          </a:p>
          <a:p>
            <a:r>
              <a:rPr lang="en-US" sz="2400" dirty="0" smtClean="0"/>
              <a:t> </a:t>
            </a:r>
            <a:r>
              <a:rPr lang="en-US" sz="2400" b="1" dirty="0"/>
              <a:t>Chlorophyll </a:t>
            </a:r>
            <a:r>
              <a:rPr lang="en-US" sz="2000" dirty="0"/>
              <a:t>sample data exceeded the 2016 WisCALM listing thresholds for recreational use (30% of days in the sampling season have nuisance algal blooms with chlorophyll values greater than 20 µg/L) </a:t>
            </a:r>
            <a:r>
              <a:rPr lang="en-US" sz="2000" b="1" u="sng" dirty="0"/>
              <a:t>and </a:t>
            </a:r>
            <a:r>
              <a:rPr lang="en-US" sz="2000" dirty="0"/>
              <a:t>fish and aquatic life use (60 µg/L).  </a:t>
            </a:r>
            <a:endParaRPr lang="en-US" sz="900" dirty="0" smtClean="0"/>
          </a:p>
          <a:p>
            <a:pPr marL="0" indent="0">
              <a:buNone/>
            </a:pPr>
            <a:r>
              <a:rPr lang="en-US" sz="1400" dirty="0" smtClean="0"/>
              <a:t>Listing </a:t>
            </a:r>
            <a:r>
              <a:rPr lang="en-US" sz="1400" dirty="0"/>
              <a:t>thresholds can be found in: Wisconsin 2014 Consolidated Assessment and Listing Methodology (WisCALM) Clean Water Act Section 305(b), 314, and 303(d) Integrated Reporting, Wisconsin Department of Natural Resources, September 2013</a:t>
            </a:r>
          </a:p>
          <a:p>
            <a:r>
              <a:rPr lang="en-US" u="sng" dirty="0">
                <a:hlinkClick r:id="rId3"/>
              </a:rPr>
              <a:t>http://dnr.wi.gov/water/waterDetail.aspx?key=16558</a:t>
            </a:r>
            <a:r>
              <a:rPr lang="en-US" dirty="0"/>
              <a:t>  </a:t>
            </a:r>
          </a:p>
          <a:p>
            <a:endParaRPr lang="en-US" dirty="0"/>
          </a:p>
        </p:txBody>
      </p:sp>
    </p:spTree>
    <p:extLst>
      <p:ext uri="{BB962C8B-B14F-4D97-AF65-F5344CB8AC3E}">
        <p14:creationId xmlns:p14="http://schemas.microsoft.com/office/powerpoint/2010/main" val="1895824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Phosphorus? </a:t>
            </a:r>
            <a:br>
              <a:rPr lang="en-US" dirty="0" smtClean="0"/>
            </a:br>
            <a:r>
              <a:rPr lang="en-US" dirty="0" smtClean="0"/>
              <a:t>Where does it come from?</a:t>
            </a:r>
            <a:endParaRPr lang="en-US" dirty="0"/>
          </a:p>
        </p:txBody>
      </p:sp>
      <p:sp>
        <p:nvSpPr>
          <p:cNvPr id="5" name="Content Placeholder 4"/>
          <p:cNvSpPr>
            <a:spLocks noGrp="1"/>
          </p:cNvSpPr>
          <p:nvPr>
            <p:ph idx="1"/>
          </p:nvPr>
        </p:nvSpPr>
        <p:spPr/>
        <p:txBody>
          <a:bodyPr>
            <a:normAutofit/>
          </a:bodyPr>
          <a:lstStyle/>
          <a:p>
            <a:r>
              <a:rPr lang="en-US" dirty="0" smtClean="0"/>
              <a:t>Phosphorus </a:t>
            </a:r>
            <a:r>
              <a:rPr lang="en-US" dirty="0"/>
              <a:t>is </a:t>
            </a:r>
            <a:r>
              <a:rPr lang="en-US" b="1" dirty="0" smtClean="0"/>
              <a:t>necessary </a:t>
            </a:r>
            <a:r>
              <a:rPr lang="en-US" b="1" dirty="0"/>
              <a:t>for plant and algae growth. </a:t>
            </a:r>
            <a:endParaRPr lang="en-US" b="1" dirty="0" smtClean="0"/>
          </a:p>
          <a:p>
            <a:r>
              <a:rPr lang="en-US" b="1" dirty="0" smtClean="0"/>
              <a:t>Excessive </a:t>
            </a:r>
            <a:r>
              <a:rPr lang="en-US" b="1" dirty="0"/>
              <a:t>amounts </a:t>
            </a:r>
            <a:r>
              <a:rPr lang="en-US" dirty="0"/>
              <a:t>can lead to an overabundance of growth which can </a:t>
            </a:r>
            <a:r>
              <a:rPr lang="en-US" b="1" dirty="0"/>
              <a:t>decrease water clarity </a:t>
            </a:r>
            <a:r>
              <a:rPr lang="en-US" dirty="0"/>
              <a:t>and lead to </a:t>
            </a:r>
            <a:r>
              <a:rPr lang="en-US" b="1" dirty="0"/>
              <a:t>nutrient pollution </a:t>
            </a:r>
            <a:r>
              <a:rPr lang="en-US" dirty="0"/>
              <a:t>in lakes.  </a:t>
            </a:r>
            <a:endParaRPr lang="en-US" dirty="0" smtClean="0"/>
          </a:p>
          <a:p>
            <a:r>
              <a:rPr lang="en-US" dirty="0" smtClean="0"/>
              <a:t>When lakes </a:t>
            </a:r>
            <a:r>
              <a:rPr lang="en-US" dirty="0"/>
              <a:t>lose oxygen in the winter or when the hypolimnion becomes anoxic in the summer, these particles dissolve and phosphorus is redistributed throughout the water column with </a:t>
            </a:r>
            <a:r>
              <a:rPr lang="en-US" b="1" dirty="0"/>
              <a:t>strong wind action or turnover events</a:t>
            </a:r>
            <a:r>
              <a:rPr lang="en-US" dirty="0"/>
              <a:t>. </a:t>
            </a:r>
          </a:p>
        </p:txBody>
      </p:sp>
      <p:graphicFrame>
        <p:nvGraphicFramePr>
          <p:cNvPr id="6" name="Table 5"/>
          <p:cNvGraphicFramePr>
            <a:graphicFrameLocks noGrp="1"/>
          </p:cNvGraphicFramePr>
          <p:nvPr>
            <p:extLst>
              <p:ext uri="{D42A27DB-BD31-4B8C-83A1-F6EECF244321}">
                <p14:modId xmlns:p14="http://schemas.microsoft.com/office/powerpoint/2010/main" val="1219936593"/>
              </p:ext>
            </p:extLst>
          </p:nvPr>
        </p:nvGraphicFramePr>
        <p:xfrm>
          <a:off x="1006376" y="4257067"/>
          <a:ext cx="8128000" cy="1877060"/>
        </p:xfrm>
        <a:graphic>
          <a:graphicData uri="http://schemas.openxmlformats.org/drawingml/2006/table">
            <a:tbl>
              <a:tblPr firstRow="1" bandRow="1">
                <a:tableStyleId>{BC89EF96-8CEA-46FF-86C4-4CE0E7609802}</a:tableStyleId>
              </a:tblPr>
              <a:tblGrid>
                <a:gridCol w="4064000"/>
                <a:gridCol w="4064000"/>
              </a:tblGrid>
              <a:tr h="370840">
                <a:tc gridSpan="2">
                  <a:txBody>
                    <a:bodyPr/>
                    <a:lstStyle/>
                    <a:p>
                      <a:r>
                        <a:rPr lang="en-US" dirty="0" smtClean="0"/>
                        <a:t>How does Phosphorus get into the lake?</a:t>
                      </a:r>
                      <a:endParaRPr lang="en-US" dirty="0"/>
                    </a:p>
                  </a:txBody>
                  <a:tcPr/>
                </a:tc>
                <a:tc hMerge="1">
                  <a:txBody>
                    <a:bodyPr/>
                    <a:lstStyle/>
                    <a:p>
                      <a:endParaRPr lang="en-US" dirty="0"/>
                    </a:p>
                  </a:txBody>
                  <a:tcPr/>
                </a:tc>
              </a:tr>
              <a:tr h="370840">
                <a:tc>
                  <a:txBody>
                    <a:bodyPr/>
                    <a:lstStyle/>
                    <a:p>
                      <a:pPr marL="285750" indent="-285750">
                        <a:buFont typeface="Arial" charset="0"/>
                        <a:buChar char="•"/>
                      </a:pPr>
                      <a:r>
                        <a:rPr lang="en-US" sz="1600" dirty="0" smtClean="0"/>
                        <a:t>Naturally in soil and rocks</a:t>
                      </a:r>
                      <a:endParaRPr lang="en-US" sz="1600" dirty="0"/>
                    </a:p>
                  </a:txBody>
                  <a:tcPr/>
                </a:tc>
                <a:tc>
                  <a:txBody>
                    <a:bodyPr/>
                    <a:lstStyle/>
                    <a:p>
                      <a:pPr marL="285750" indent="-285750">
                        <a:buFont typeface="Arial" charset="0"/>
                        <a:buChar char="•"/>
                      </a:pPr>
                      <a:r>
                        <a:rPr lang="en-US" sz="1600" dirty="0" smtClean="0"/>
                        <a:t>Release from</a:t>
                      </a:r>
                      <a:r>
                        <a:rPr lang="en-US" sz="1600" baseline="0" dirty="0" smtClean="0"/>
                        <a:t> lake bottom sediments</a:t>
                      </a:r>
                      <a:endParaRPr lang="en-US" sz="1600" dirty="0"/>
                    </a:p>
                  </a:txBody>
                  <a:tcPr/>
                </a:tc>
              </a:tr>
              <a:tr h="370840">
                <a:tc>
                  <a:txBody>
                    <a:bodyPr/>
                    <a:lstStyle/>
                    <a:p>
                      <a:pPr marL="285750" indent="-285750">
                        <a:buFont typeface="Arial" charset="0"/>
                        <a:buChar char="•"/>
                      </a:pPr>
                      <a:r>
                        <a:rPr lang="en-US" sz="1600" dirty="0" smtClean="0"/>
                        <a:t>Atmosphere in form of dust</a:t>
                      </a:r>
                      <a:endParaRPr lang="en-US" sz="1600" dirty="0"/>
                    </a:p>
                  </a:txBody>
                  <a:tcPr/>
                </a:tc>
                <a:tc rowSpan="2">
                  <a:txBody>
                    <a:bodyPr/>
                    <a:lstStyle/>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dirty="0" smtClean="0"/>
                        <a:t>Fertilizer</a:t>
                      </a:r>
                      <a:r>
                        <a:rPr lang="en-US" sz="1600" baseline="0" dirty="0" smtClean="0"/>
                        <a:t> runoff both urban and agricultural</a:t>
                      </a:r>
                      <a:endParaRPr lang="en-US" sz="1600" dirty="0" smtClean="0"/>
                    </a:p>
                  </a:txBody>
                  <a:tcPr/>
                </a:tc>
              </a:tr>
              <a:tr h="185420">
                <a:tc rowSpan="2">
                  <a:txBody>
                    <a:bodyPr/>
                    <a:lstStyle/>
                    <a:p>
                      <a:pPr marL="285750" indent="-285750">
                        <a:buFont typeface="Arial" charset="0"/>
                        <a:buChar char="•"/>
                      </a:pPr>
                      <a:r>
                        <a:rPr lang="en-US" sz="1600" dirty="0" smtClean="0"/>
                        <a:t>Groundwater</a:t>
                      </a:r>
                      <a:endParaRPr lang="en-US" sz="1600" dirty="0"/>
                    </a:p>
                  </a:txBody>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r>
              <a:tr h="185420">
                <a:tc vMerge="1">
                  <a:txBody>
                    <a:bodyPr/>
                    <a:lstStyle/>
                    <a:p>
                      <a:endParaRPr lang="en-US"/>
                    </a:p>
                  </a:txBody>
                  <a:tcPr/>
                </a:tc>
                <a:tc rowSpan="2">
                  <a:txBody>
                    <a:bodyPr/>
                    <a:lstStyle/>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b="1" dirty="0" smtClean="0"/>
                        <a:t>Watershed drainage</a:t>
                      </a:r>
                    </a:p>
                  </a:txBody>
                  <a:tcPr>
                    <a:solidFill>
                      <a:schemeClr val="accent1">
                        <a:lumMod val="20000"/>
                        <a:lumOff val="80000"/>
                      </a:schemeClr>
                    </a:solidFill>
                  </a:tcPr>
                </a:tc>
              </a:tr>
              <a:tr h="370840">
                <a:tc>
                  <a:txBody>
                    <a:bodyPr/>
                    <a:lstStyle/>
                    <a:p>
                      <a:pPr marL="285750" indent="-285750">
                        <a:buFont typeface="Arial" charset="0"/>
                        <a:buChar char="•"/>
                      </a:pPr>
                      <a:r>
                        <a:rPr lang="en-US" sz="1600" dirty="0" smtClean="0"/>
                        <a:t>Soil erosion</a:t>
                      </a:r>
                      <a:endParaRPr lang="en-US" sz="1600" dirty="0"/>
                    </a:p>
                  </a:txBody>
                  <a:tcPr>
                    <a:no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Tree>
    <p:extLst>
      <p:ext uri="{BB962C8B-B14F-4D97-AF65-F5344CB8AC3E}">
        <p14:creationId xmlns:p14="http://schemas.microsoft.com/office/powerpoint/2010/main" val="422602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087" y="1065076"/>
            <a:ext cx="8958469" cy="1320800"/>
          </a:xfrm>
        </p:spPr>
        <p:txBody>
          <a:bodyPr>
            <a:noAutofit/>
          </a:bodyPr>
          <a:lstStyle/>
          <a:p>
            <a:r>
              <a:rPr lang="en-US" sz="4400" b="1" dirty="0" smtClean="0"/>
              <a:t>Big Blake Lake Management Plan: </a:t>
            </a:r>
            <a:r>
              <a:rPr lang="en-US" b="1" dirty="0" smtClean="0"/>
              <a:t/>
            </a:r>
            <a:br>
              <a:rPr lang="en-US" b="1" dirty="0" smtClean="0"/>
            </a:br>
            <a:endParaRPr lang="en-US" sz="3200" b="1" i="1" dirty="0">
              <a:latin typeface="Goudy Old Style" charset="0"/>
              <a:ea typeface="Goudy Old Style" charset="0"/>
              <a:cs typeface="Goudy Old Style" charset="0"/>
            </a:endParaRPr>
          </a:p>
        </p:txBody>
      </p:sp>
      <p:sp>
        <p:nvSpPr>
          <p:cNvPr id="3" name="Content Placeholder 2"/>
          <p:cNvSpPr>
            <a:spLocks noGrp="1"/>
          </p:cNvSpPr>
          <p:nvPr>
            <p:ph idx="1"/>
          </p:nvPr>
        </p:nvSpPr>
        <p:spPr>
          <a:xfrm>
            <a:off x="677334" y="2160589"/>
            <a:ext cx="10467744" cy="3880773"/>
          </a:xfrm>
        </p:spPr>
        <p:txBody>
          <a:bodyPr>
            <a:normAutofit/>
          </a:bodyPr>
          <a:lstStyle/>
          <a:p>
            <a:pPr marL="0" indent="0">
              <a:buNone/>
            </a:pPr>
            <a:r>
              <a:rPr lang="en-US" sz="4000" b="1" i="1" dirty="0" smtClean="0">
                <a:latin typeface="Goudy Old Style" charset="0"/>
                <a:ea typeface="Goudy Old Style" charset="0"/>
                <a:cs typeface="Goudy Old Style" charset="0"/>
              </a:rPr>
              <a:t>Vision</a:t>
            </a:r>
            <a:endParaRPr lang="en-US" sz="4000" dirty="0" smtClean="0">
              <a:latin typeface="Goudy Old Style" charset="0"/>
              <a:ea typeface="Goudy Old Style" charset="0"/>
              <a:cs typeface="Goudy Old Style" charset="0"/>
            </a:endParaRPr>
          </a:p>
          <a:p>
            <a:r>
              <a:rPr lang="en-US" sz="3600" i="1" dirty="0" smtClean="0">
                <a:latin typeface="Goudy Old Style" charset="0"/>
                <a:ea typeface="Goudy Old Style" charset="0"/>
                <a:cs typeface="Goudy Old Style" charset="0"/>
              </a:rPr>
              <a:t>Big Blake Lake is a sustainable, healthy environment for people, recreation, wildlife, and native</a:t>
            </a:r>
            <a:r>
              <a:rPr lang="en-US" sz="3600" i="1" dirty="0">
                <a:latin typeface="Goudy Old Style" charset="0"/>
                <a:ea typeface="Goudy Old Style" charset="0"/>
                <a:cs typeface="Goudy Old Style" charset="0"/>
              </a:rPr>
              <a:t> </a:t>
            </a:r>
            <a:r>
              <a:rPr lang="en-US" sz="3600" i="1" dirty="0" smtClean="0">
                <a:latin typeface="Goudy Old Style" charset="0"/>
                <a:ea typeface="Goudy Old Style" charset="0"/>
                <a:cs typeface="Goudy Old Style" charset="0"/>
              </a:rPr>
              <a:t>plants. Engaged and informed stakeholders protect the lake and its watershed.</a:t>
            </a:r>
          </a:p>
          <a:p>
            <a:pPr marL="0" indent="0">
              <a:buNone/>
            </a:pPr>
            <a:endParaRPr lang="en-US" sz="1200" dirty="0" smtClean="0"/>
          </a:p>
          <a:p>
            <a:endParaRPr lang="en-US" sz="1100" dirty="0"/>
          </a:p>
        </p:txBody>
      </p:sp>
    </p:spTree>
    <p:extLst>
      <p:ext uri="{BB962C8B-B14F-4D97-AF65-F5344CB8AC3E}">
        <p14:creationId xmlns:p14="http://schemas.microsoft.com/office/powerpoint/2010/main" val="944195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4643"/>
          </a:xfrm>
        </p:spPr>
        <p:txBody>
          <a:bodyPr>
            <a:normAutofit fontScale="90000"/>
          </a:bodyPr>
          <a:lstStyle/>
          <a:p>
            <a:pPr>
              <a:spcBef>
                <a:spcPts val="1000"/>
              </a:spcBef>
            </a:pPr>
            <a:r>
              <a:rPr lang="en-US" sz="4000" dirty="0" smtClean="0"/>
              <a:t>Big Blake Lake Management Plan</a:t>
            </a:r>
            <a:r>
              <a:rPr lang="en-US" dirty="0" smtClean="0"/>
              <a:t/>
            </a:r>
            <a:br>
              <a:rPr lang="en-US" dirty="0" smtClean="0"/>
            </a:br>
            <a:endParaRPr lang="en-US" sz="2800" b="1" i="1" dirty="0">
              <a:latin typeface="Goudy Old Style" charset="0"/>
              <a:ea typeface="Goudy Old Style" charset="0"/>
              <a:cs typeface="Goudy Old Style" charset="0"/>
            </a:endParaRPr>
          </a:p>
        </p:txBody>
      </p:sp>
      <p:sp>
        <p:nvSpPr>
          <p:cNvPr id="3" name="Content Placeholder 2"/>
          <p:cNvSpPr>
            <a:spLocks noGrp="1"/>
          </p:cNvSpPr>
          <p:nvPr>
            <p:ph idx="1"/>
          </p:nvPr>
        </p:nvSpPr>
        <p:spPr>
          <a:xfrm>
            <a:off x="677334" y="1311965"/>
            <a:ext cx="9261796" cy="4876800"/>
          </a:xfrm>
        </p:spPr>
        <p:txBody>
          <a:bodyPr>
            <a:normAutofit fontScale="92500"/>
          </a:bodyPr>
          <a:lstStyle/>
          <a:p>
            <a:pPr marL="0" indent="0">
              <a:buNone/>
            </a:pPr>
            <a:endParaRPr lang="en-US" sz="1300" b="1" i="1" dirty="0" smtClean="0">
              <a:latin typeface="Goudy Old Style" charset="0"/>
              <a:ea typeface="Goudy Old Style" charset="0"/>
              <a:cs typeface="Goudy Old Style" charset="0"/>
            </a:endParaRPr>
          </a:p>
          <a:p>
            <a:pPr marL="0" indent="0">
              <a:buNone/>
            </a:pPr>
            <a:r>
              <a:rPr lang="en-US" sz="4000" b="1" i="1" dirty="0" smtClean="0">
                <a:latin typeface="Goudy Old Style" charset="0"/>
                <a:ea typeface="Goudy Old Style" charset="0"/>
                <a:cs typeface="Goudy Old Style" charset="0"/>
              </a:rPr>
              <a:t>Guiding Principles</a:t>
            </a:r>
            <a:endParaRPr lang="en-US" sz="800" b="1" i="1" dirty="0" smtClean="0">
              <a:latin typeface="Goudy Old Style" charset="0"/>
              <a:ea typeface="Goudy Old Style" charset="0"/>
              <a:cs typeface="Goudy Old Style" charset="0"/>
            </a:endParaRPr>
          </a:p>
          <a:p>
            <a:r>
              <a:rPr lang="en-US" sz="2600" i="1" dirty="0" smtClean="0">
                <a:latin typeface="Goudy Old Style" charset="0"/>
                <a:ea typeface="Goudy Old Style" charset="0"/>
                <a:cs typeface="Goudy Old Style" charset="0"/>
              </a:rPr>
              <a:t>Lake management decisions are data driven and evidence-based to incorporate </a:t>
            </a:r>
            <a:br>
              <a:rPr lang="en-US" sz="2600" i="1" dirty="0" smtClean="0">
                <a:latin typeface="Goudy Old Style" charset="0"/>
                <a:ea typeface="Goudy Old Style" charset="0"/>
                <a:cs typeface="Goudy Old Style" charset="0"/>
              </a:rPr>
            </a:br>
            <a:r>
              <a:rPr lang="en-US" sz="2600" i="1" dirty="0" smtClean="0">
                <a:latin typeface="Goudy Old Style" charset="0"/>
                <a:ea typeface="Goudy Old Style" charset="0"/>
                <a:cs typeface="Goudy Old Style" charset="0"/>
              </a:rPr>
              <a:t>analysis of past, present, and future data and are implemented in a manner that will limit unintended negative environmental impacts.</a:t>
            </a:r>
          </a:p>
          <a:p>
            <a:r>
              <a:rPr lang="en-US" sz="2600" i="1" dirty="0" smtClean="0">
                <a:latin typeface="Goudy Old Style" charset="0"/>
                <a:ea typeface="Goudy Old Style" charset="0"/>
                <a:cs typeface="Goudy Old Style" charset="0"/>
              </a:rPr>
              <a:t>Member education, engagement, and neighbor-to-neighbor communications for all </a:t>
            </a:r>
            <a:br>
              <a:rPr lang="en-US" sz="2600" i="1" dirty="0" smtClean="0">
                <a:latin typeface="Goudy Old Style" charset="0"/>
                <a:ea typeface="Goudy Old Style" charset="0"/>
                <a:cs typeface="Goudy Old Style" charset="0"/>
              </a:rPr>
            </a:br>
            <a:r>
              <a:rPr lang="en-US" sz="2600" i="1" dirty="0" smtClean="0">
                <a:latin typeface="Goudy Old Style" charset="0"/>
                <a:ea typeface="Goudy Old Style" charset="0"/>
                <a:cs typeface="Goudy Old Style" charset="0"/>
              </a:rPr>
              <a:t>generations are important to meet the vision of and manage the future of Big Blake Lake.</a:t>
            </a:r>
          </a:p>
          <a:p>
            <a:r>
              <a:rPr lang="en-US" sz="2600" i="1" dirty="0" smtClean="0">
                <a:latin typeface="Goudy Old Style" charset="0"/>
                <a:ea typeface="Goudy Old Style" charset="0"/>
                <a:cs typeface="Goudy Old Style" charset="0"/>
              </a:rPr>
              <a:t>Clear and concise multi-channel communications to members express the ever evolving nature of lake management and the complexity of issues.</a:t>
            </a:r>
          </a:p>
          <a:p>
            <a:endParaRPr lang="en-US" dirty="0"/>
          </a:p>
        </p:txBody>
      </p:sp>
    </p:spTree>
    <p:extLst>
      <p:ext uri="{BB962C8B-B14F-4D97-AF65-F5344CB8AC3E}">
        <p14:creationId xmlns:p14="http://schemas.microsoft.com/office/powerpoint/2010/main" val="1370911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Plan Goals</a:t>
            </a:r>
            <a:endParaRPr lang="en-US" dirty="0"/>
          </a:p>
        </p:txBody>
      </p:sp>
      <p:sp>
        <p:nvSpPr>
          <p:cNvPr id="3" name="Content Placeholder 2"/>
          <p:cNvSpPr>
            <a:spLocks noGrp="1"/>
          </p:cNvSpPr>
          <p:nvPr>
            <p:ph idx="1"/>
          </p:nvPr>
        </p:nvSpPr>
        <p:spPr>
          <a:xfrm>
            <a:off x="838200" y="1583886"/>
            <a:ext cx="10515600" cy="5014877"/>
          </a:xfrm>
        </p:spPr>
        <p:txBody>
          <a:bodyPr>
            <a:normAutofit fontScale="25000" lnSpcReduction="20000"/>
          </a:bodyPr>
          <a:lstStyle/>
          <a:p>
            <a:pPr marL="0" indent="0">
              <a:lnSpc>
                <a:spcPct val="120000"/>
              </a:lnSpc>
              <a:spcBef>
                <a:spcPts val="0"/>
              </a:spcBef>
              <a:buNone/>
            </a:pPr>
            <a:r>
              <a:rPr lang="en-US" sz="7200" b="1" dirty="0" smtClean="0">
                <a:latin typeface="Arial Rounded MT Bold" charset="0"/>
                <a:ea typeface="Arial Rounded MT Bold" charset="0"/>
                <a:cs typeface="Arial Rounded MT Bold" charset="0"/>
              </a:rPr>
              <a:t>Goal </a:t>
            </a:r>
            <a:r>
              <a:rPr lang="en-US" sz="7200" b="1" dirty="0">
                <a:latin typeface="Arial Rounded MT Bold" charset="0"/>
                <a:ea typeface="Arial Rounded MT Bold" charset="0"/>
                <a:cs typeface="Arial Rounded MT Bold" charset="0"/>
              </a:rPr>
              <a:t>1: </a:t>
            </a:r>
            <a:r>
              <a:rPr lang="en-US" sz="7200" dirty="0">
                <a:latin typeface="Avenir Book" charset="0"/>
                <a:ea typeface="Avenir Book" charset="0"/>
                <a:cs typeface="Avenir Book" charset="0"/>
              </a:rPr>
              <a:t>Reduce nuisance algae and plant growth by reducing watershed and internal sources of phosphorus</a:t>
            </a:r>
          </a:p>
          <a:p>
            <a:pPr marL="0" indent="0">
              <a:lnSpc>
                <a:spcPct val="120000"/>
              </a:lnSpc>
              <a:buNone/>
            </a:pPr>
            <a:r>
              <a:rPr lang="en-US" sz="7200" b="1" dirty="0">
                <a:latin typeface="Arial Rounded MT Bold" charset="0"/>
                <a:ea typeface="Arial Rounded MT Bold" charset="0"/>
                <a:cs typeface="Arial Rounded MT Bold" charset="0"/>
              </a:rPr>
              <a:t>Goal 2:  </a:t>
            </a:r>
            <a:r>
              <a:rPr lang="en-US" sz="7200" dirty="0">
                <a:latin typeface="Avenir Book" charset="0"/>
                <a:ea typeface="Avenir Book" charset="0"/>
                <a:cs typeface="Avenir Book" charset="0"/>
              </a:rPr>
              <a:t>Reduce curly-leaf pondweed coverage and density to restore reasonable uses of the lake while promoting the recovery of the beneficial native plant community and protecting sensitive areas from disturbances</a:t>
            </a:r>
          </a:p>
          <a:p>
            <a:pPr marL="0" indent="0">
              <a:lnSpc>
                <a:spcPct val="120000"/>
              </a:lnSpc>
              <a:buNone/>
            </a:pPr>
            <a:r>
              <a:rPr lang="en-US" sz="7200" b="1" dirty="0">
                <a:latin typeface="Arial Rounded MT Bold" charset="0"/>
                <a:ea typeface="Arial Rounded MT Bold" charset="0"/>
                <a:cs typeface="Arial Rounded MT Bold" charset="0"/>
              </a:rPr>
              <a:t>Goal 3: </a:t>
            </a:r>
            <a:r>
              <a:rPr lang="en-US" sz="7200" dirty="0">
                <a:latin typeface="Avenir Book" charset="0"/>
                <a:ea typeface="Avenir Book" charset="0"/>
                <a:cs typeface="Avenir Book" charset="0"/>
              </a:rPr>
              <a:t>Provide information and education with the intent of changing stakeholder behaviors to protect Big Blake Lake</a:t>
            </a:r>
          </a:p>
          <a:p>
            <a:pPr marL="0" indent="0">
              <a:lnSpc>
                <a:spcPct val="120000"/>
              </a:lnSpc>
              <a:buNone/>
            </a:pPr>
            <a:r>
              <a:rPr lang="en-US" sz="7200" b="1" dirty="0">
                <a:latin typeface="Arial Rounded MT Bold" charset="0"/>
                <a:ea typeface="Arial Rounded MT Bold" charset="0"/>
                <a:cs typeface="Arial Rounded MT Bold" charset="0"/>
              </a:rPr>
              <a:t>Goal 4: </a:t>
            </a:r>
            <a:r>
              <a:rPr lang="en-US" sz="7200" dirty="0">
                <a:latin typeface="Avenir Book" charset="0"/>
                <a:ea typeface="Avenir Book" charset="0"/>
                <a:cs typeface="Avenir Book" charset="0"/>
              </a:rPr>
              <a:t>Prevent the introduction of new invasive species and eradicate newly introduced invasive species  </a:t>
            </a:r>
          </a:p>
          <a:p>
            <a:pPr marL="0" indent="0">
              <a:lnSpc>
                <a:spcPct val="170000"/>
              </a:lnSpc>
              <a:buNone/>
            </a:pPr>
            <a:r>
              <a:rPr lang="en-US" sz="7200" b="1" dirty="0">
                <a:latin typeface="Arial Rounded MT Bold" charset="0"/>
                <a:ea typeface="Arial Rounded MT Bold" charset="0"/>
                <a:cs typeface="Arial Rounded MT Bold" charset="0"/>
              </a:rPr>
              <a:t>Goal 5: </a:t>
            </a:r>
            <a:r>
              <a:rPr lang="en-US" sz="7200" dirty="0">
                <a:latin typeface="Avenir Book" charset="0"/>
                <a:ea typeface="Avenir Book" charset="0"/>
                <a:cs typeface="Avenir Book" charset="0"/>
              </a:rPr>
              <a:t>Evaluate the progress of lake management efforts and needs through monitoring </a:t>
            </a:r>
            <a:endParaRPr lang="en-US" sz="7200" dirty="0" smtClean="0">
              <a:latin typeface="Avenir Book" charset="0"/>
              <a:ea typeface="Avenir Book" charset="0"/>
              <a:cs typeface="Avenir Book" charset="0"/>
            </a:endParaRPr>
          </a:p>
          <a:p>
            <a:pPr marL="0" indent="0">
              <a:lnSpc>
                <a:spcPct val="170000"/>
              </a:lnSpc>
              <a:buNone/>
            </a:pPr>
            <a:r>
              <a:rPr lang="en-US" sz="7200" b="1" dirty="0">
                <a:latin typeface="Arial Rounded MT Bold" charset="0"/>
                <a:ea typeface="Arial Rounded MT Bold" charset="0"/>
                <a:cs typeface="Arial Rounded MT Bold" charset="0"/>
              </a:rPr>
              <a:t>Goal 6:  </a:t>
            </a:r>
            <a:r>
              <a:rPr lang="en-US" sz="7200" dirty="0">
                <a:latin typeface="Avenir Book" charset="0"/>
                <a:ea typeface="Avenir Book" charset="0"/>
                <a:cs typeface="Avenir Book" charset="0"/>
              </a:rPr>
              <a:t>Protect, maintain, and enhance fish and wildlife </a:t>
            </a:r>
            <a:r>
              <a:rPr lang="en-US" sz="7200" dirty="0" smtClean="0">
                <a:latin typeface="Avenir Book" charset="0"/>
                <a:ea typeface="Avenir Book" charset="0"/>
                <a:cs typeface="Avenir Book" charset="0"/>
              </a:rPr>
              <a:t>habitat</a:t>
            </a:r>
          </a:p>
          <a:p>
            <a:pPr marL="0" indent="0">
              <a:lnSpc>
                <a:spcPct val="170000"/>
              </a:lnSpc>
              <a:buNone/>
            </a:pPr>
            <a:r>
              <a:rPr lang="en-US" sz="7200" b="1" dirty="0">
                <a:latin typeface="Arial Rounded MT Bold" charset="0"/>
                <a:ea typeface="Arial Rounded MT Bold" charset="0"/>
                <a:cs typeface="Arial Rounded MT Bold" charset="0"/>
              </a:rPr>
              <a:t>Goal 7: </a:t>
            </a:r>
            <a:r>
              <a:rPr lang="en-US" sz="7200" dirty="0">
                <a:latin typeface="Avenir Book" charset="0"/>
                <a:ea typeface="Avenir Book" charset="0"/>
                <a:cs typeface="Avenir Book" charset="0"/>
              </a:rPr>
              <a:t>Sustain the implementation of the plan </a:t>
            </a:r>
          </a:p>
          <a:p>
            <a:pPr marL="0" indent="0">
              <a:buNone/>
            </a:pPr>
            <a:endParaRPr lang="en-US" b="1" u="sng" dirty="0" smtClean="0">
              <a:latin typeface="Avenir Book" charset="0"/>
              <a:ea typeface="Avenir Book" charset="0"/>
              <a:cs typeface="Avenir Book" charset="0"/>
            </a:endParaRPr>
          </a:p>
          <a:p>
            <a:pPr marL="0" indent="0">
              <a:buNone/>
            </a:pPr>
            <a:endParaRPr lang="en-US" b="1" u="sng"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26374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27944</TotalTime>
  <Words>1520</Words>
  <Application>Microsoft Office PowerPoint</Application>
  <PresentationFormat>Custom</PresentationFormat>
  <Paragraphs>131</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Big Blake Lake: 2016 Lake Management Plan Overview</vt:lpstr>
      <vt:lpstr>Lake Management Plan Committee</vt:lpstr>
      <vt:lpstr>Big Blake Lake at at Glance</vt:lpstr>
      <vt:lpstr>Big Blake Lake Characteristics</vt:lpstr>
      <vt:lpstr>Impaired Waters </vt:lpstr>
      <vt:lpstr>What is Phosphorus?  Where does it come from?</vt:lpstr>
      <vt:lpstr>Big Blake Lake Management Plan:  </vt:lpstr>
      <vt:lpstr>Big Blake Lake Management Plan </vt:lpstr>
      <vt:lpstr>7 Plan Goals</vt:lpstr>
      <vt:lpstr>Goal 1: Reduce nuisance algae and plant growth by reducing watershed and internal sources of phosphorus </vt:lpstr>
      <vt:lpstr>Goal 2:  Reduce curly-leaf pondweed coverage and density to restore reasonable uses of the lake while promoting the recovery of the beneficial native plant community and protecting sensitive areas from disturbances </vt:lpstr>
      <vt:lpstr>Goal 3: Provide information and education with the intent of changing stakeholder behaviors to protect Big Blake Lake </vt:lpstr>
      <vt:lpstr>Goal 4: Prevent the introduction of new invasive species and eradicate newly introduced invasive species</vt:lpstr>
      <vt:lpstr>Goal 5: Evaluate the progress of lake management efforts and needs through monitoring  </vt:lpstr>
      <vt:lpstr>Goal 6:  Protect, maintain, and enhance fish and wildlife habitat </vt:lpstr>
      <vt:lpstr>Goal 7: Sustain the implementation of the plan  </vt:lpstr>
      <vt:lpstr>Team and sub-team volunteers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Blake Lake: 2016 Lake Management Plan Overview</dc:title>
  <dc:creator>Shelley Rodriguez</dc:creator>
  <cp:lastModifiedBy>katelin Holm</cp:lastModifiedBy>
  <cp:revision>23</cp:revision>
  <dcterms:created xsi:type="dcterms:W3CDTF">2016-07-30T14:33:15Z</dcterms:created>
  <dcterms:modified xsi:type="dcterms:W3CDTF">2016-08-22T13:40:15Z</dcterms:modified>
</cp:coreProperties>
</file>