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8" r:id="rId3"/>
    <p:sldId id="258" r:id="rId4"/>
    <p:sldId id="259" r:id="rId5"/>
    <p:sldId id="262" r:id="rId6"/>
    <p:sldId id="260" r:id="rId7"/>
    <p:sldId id="261" r:id="rId8"/>
    <p:sldId id="257" r:id="rId9"/>
    <p:sldId id="263" r:id="rId10"/>
    <p:sldId id="264" r:id="rId11"/>
    <p:sldId id="265" r:id="rId12"/>
    <p:sldId id="267" r:id="rId13"/>
    <p:sldId id="266" r:id="rId14"/>
  </p:sldIdLst>
  <p:sldSz cx="6858000" cy="9144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C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3162" y="-78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400050" y="1828800"/>
            <a:ext cx="5888736" cy="24384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400050" y="4304715"/>
            <a:ext cx="5891022" cy="23368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1B777-AEC0-4135-B3F1-96DA86960995}" type="datetimeFigureOut">
              <a:rPr lang="en-US" smtClean="0"/>
              <a:t>10/17/2018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872FE-4C77-4049-B342-406CB3FBFE2C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1B777-AEC0-4135-B3F1-96DA86960995}" type="datetimeFigureOut">
              <a:rPr lang="en-US" smtClean="0"/>
              <a:t>10/17/2018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872FE-4C77-4049-B342-406CB3FBFE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1219204"/>
            <a:ext cx="1543050" cy="6949017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1219204"/>
            <a:ext cx="4514850" cy="6949017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1B777-AEC0-4135-B3F1-96DA86960995}" type="datetimeFigureOut">
              <a:rPr lang="en-US" smtClean="0"/>
              <a:t>10/17/2018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872FE-4C77-4049-B342-406CB3FBFE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1B777-AEC0-4135-B3F1-96DA86960995}" type="datetimeFigureOut">
              <a:rPr lang="en-US" smtClean="0"/>
              <a:t>10/17/2018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872FE-4C77-4049-B342-406CB3FBFE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7764" y="1755648"/>
            <a:ext cx="5829300" cy="1816608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7764" y="3606220"/>
            <a:ext cx="5829300" cy="2012949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1B777-AEC0-4135-B3F1-96DA86960995}" type="datetimeFigureOut">
              <a:rPr lang="en-US" smtClean="0"/>
              <a:t>10/17/2018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872FE-4C77-4049-B342-406CB3FBFE2C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938784"/>
            <a:ext cx="6172200" cy="1524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2560113"/>
            <a:ext cx="3028950" cy="591312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2560113"/>
            <a:ext cx="3028950" cy="591312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1B777-AEC0-4135-B3F1-96DA86960995}" type="datetimeFigureOut">
              <a:rPr lang="en-US" smtClean="0"/>
              <a:t>10/17/2018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872FE-4C77-4049-B342-406CB3FBFE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938784"/>
            <a:ext cx="6172200" cy="1524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1" y="2473664"/>
            <a:ext cx="3030141" cy="879136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3483770" y="2479678"/>
            <a:ext cx="3031331" cy="873124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342901" y="3352801"/>
            <a:ext cx="3030141" cy="5127627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70" y="3352801"/>
            <a:ext cx="3031331" cy="5127627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1B777-AEC0-4135-B3F1-96DA86960995}" type="datetimeFigureOut">
              <a:rPr lang="en-US" smtClean="0"/>
              <a:t>10/17/2018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872FE-4C77-4049-B342-406CB3FBFE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938784"/>
            <a:ext cx="6229350" cy="1524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1B777-AEC0-4135-B3F1-96DA86960995}" type="datetimeFigureOut">
              <a:rPr lang="en-US" smtClean="0"/>
              <a:t>10/17/2018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872FE-4C77-4049-B342-406CB3FBFE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1B777-AEC0-4135-B3F1-96DA86960995}" type="datetimeFigureOut">
              <a:rPr lang="en-US" smtClean="0"/>
              <a:t>10/17/2018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872FE-4C77-4049-B342-406CB3FBFE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685803"/>
            <a:ext cx="2057400" cy="154940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14350" y="2235200"/>
            <a:ext cx="2057400" cy="6096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2681288" y="2235200"/>
            <a:ext cx="3833813" cy="6096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1B777-AEC0-4135-B3F1-96DA86960995}" type="datetimeFigureOut">
              <a:rPr lang="en-US" smtClean="0"/>
              <a:t>10/17/2018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872FE-4C77-4049-B342-406CB3FBFE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2374315" y="1477436"/>
            <a:ext cx="3943350" cy="54864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6003101" y="7146359"/>
            <a:ext cx="116586" cy="207264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69330"/>
            <a:ext cx="1659636" cy="211016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3771713"/>
            <a:ext cx="1657350" cy="290576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1B777-AEC0-4135-B3F1-96DA86960995}" type="datetimeFigureOut">
              <a:rPr lang="en-US" smtClean="0"/>
              <a:t>10/17/2018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057900" y="8475136"/>
            <a:ext cx="457200" cy="486833"/>
          </a:xfrm>
        </p:spPr>
        <p:txBody>
          <a:bodyPr/>
          <a:lstStyle/>
          <a:p>
            <a:fld id="{43B872FE-4C77-4049-B342-406CB3FBFE2C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2614345" y="1599356"/>
            <a:ext cx="3463290" cy="524256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7144" y="7755468"/>
            <a:ext cx="6872288" cy="1388533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3286126" y="8293102"/>
            <a:ext cx="3571875" cy="8509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7144" y="-9525"/>
            <a:ext cx="6872288" cy="1388533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3286126" y="-9525"/>
            <a:ext cx="3571875" cy="8509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342900" y="938784"/>
            <a:ext cx="6172200" cy="1524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342900" y="2580640"/>
            <a:ext cx="6172200" cy="5852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342900" y="8475136"/>
            <a:ext cx="1600200" cy="486833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C51B777-AEC0-4135-B3F1-96DA86960995}" type="datetimeFigureOut">
              <a:rPr lang="en-US" smtClean="0"/>
              <a:t>10/17/2018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000250" y="8475136"/>
            <a:ext cx="2514600" cy="486833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5943600" y="8475136"/>
            <a:ext cx="571500" cy="486833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3B872FE-4C77-4049-B342-406CB3FBFE2C}" type="slidenum">
              <a:rPr lang="en-US" smtClean="0"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4263" y="269877"/>
            <a:ext cx="6885411" cy="865632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jpe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381000"/>
            <a:ext cx="5888736" cy="24384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Rice Lake – Lake Protection and Rehabilitation District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0" y="2895600"/>
            <a:ext cx="3224022" cy="2336800"/>
          </a:xfrm>
        </p:spPr>
        <p:txBody>
          <a:bodyPr/>
          <a:lstStyle/>
          <a:p>
            <a:r>
              <a:rPr lang="en-US" dirty="0" smtClean="0"/>
              <a:t>2018 Annual Meeting</a:t>
            </a:r>
          </a:p>
          <a:p>
            <a:r>
              <a:rPr lang="en-US" dirty="0" smtClean="0"/>
              <a:t>October 17, 2018</a:t>
            </a:r>
          </a:p>
          <a:p>
            <a:r>
              <a:rPr lang="en-US" dirty="0" smtClean="0"/>
              <a:t>5:30pm</a:t>
            </a:r>
          </a:p>
          <a:p>
            <a:r>
              <a:rPr lang="en-US" dirty="0" smtClean="0"/>
              <a:t>Rice Lake City Hall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1" y="2895601"/>
            <a:ext cx="2462660" cy="576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5060651"/>
            <a:ext cx="2314152" cy="359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58979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6229350" cy="1524000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/>
              <a:t>Water Quality – Central Basin</a:t>
            </a:r>
            <a:endParaRPr lang="en-US" b="1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629" y="2057400"/>
            <a:ext cx="5529263" cy="650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30136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63" y="990600"/>
            <a:ext cx="6732835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63" y="5139222"/>
            <a:ext cx="6732835" cy="3658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13144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6229350" cy="1524000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/>
              <a:t>2017 &amp; 2018 Tributary Monitoring</a:t>
            </a:r>
            <a:endParaRPr lang="en-US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1752600"/>
            <a:ext cx="3779260" cy="22748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8673" y="4226950"/>
            <a:ext cx="3779260" cy="22717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6681298"/>
            <a:ext cx="3779260" cy="22665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04800" y="1752600"/>
            <a:ext cx="2438400" cy="7294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4C22"/>
                </a:solidFill>
              </a:rPr>
              <a:t>RC-25</a:t>
            </a:r>
            <a:r>
              <a:rPr lang="en-US" dirty="0" smtClean="0"/>
              <a:t> Red Cedar River at 25</a:t>
            </a:r>
            <a:r>
              <a:rPr lang="en-US" baseline="30000" dirty="0" smtClean="0"/>
              <a:t>th</a:t>
            </a:r>
            <a:r>
              <a:rPr lang="en-US" dirty="0" smtClean="0"/>
              <a:t> Ave</a:t>
            </a:r>
          </a:p>
          <a:p>
            <a:endParaRPr lang="en-US" dirty="0" smtClean="0"/>
          </a:p>
          <a:p>
            <a:r>
              <a:rPr lang="en-US" b="1" dirty="0" smtClean="0">
                <a:solidFill>
                  <a:srgbClr val="004C22"/>
                </a:solidFill>
              </a:rPr>
              <a:t>RC-M</a:t>
            </a:r>
            <a:r>
              <a:rPr lang="en-US" dirty="0" smtClean="0"/>
              <a:t> Red Cedar River at </a:t>
            </a:r>
            <a:r>
              <a:rPr lang="en-US" dirty="0" err="1" smtClean="0"/>
              <a:t>Cty</a:t>
            </a:r>
            <a:r>
              <a:rPr lang="en-US" dirty="0" smtClean="0"/>
              <a:t> M</a:t>
            </a:r>
          </a:p>
          <a:p>
            <a:endParaRPr lang="en-US" dirty="0" smtClean="0"/>
          </a:p>
          <a:p>
            <a:r>
              <a:rPr lang="en-US" b="1" dirty="0" smtClean="0">
                <a:solidFill>
                  <a:srgbClr val="004C22"/>
                </a:solidFill>
              </a:rPr>
              <a:t>BR-V</a:t>
            </a:r>
            <a:r>
              <a:rPr lang="en-US" dirty="0" smtClean="0"/>
              <a:t> Brill River at </a:t>
            </a:r>
            <a:r>
              <a:rPr lang="en-US" dirty="0" err="1" smtClean="0"/>
              <a:t>Cty</a:t>
            </a:r>
            <a:r>
              <a:rPr lang="en-US" dirty="0" smtClean="0"/>
              <a:t> V</a:t>
            </a:r>
          </a:p>
          <a:p>
            <a:endParaRPr lang="en-US" dirty="0" smtClean="0"/>
          </a:p>
          <a:p>
            <a:r>
              <a:rPr lang="en-US" b="1" dirty="0" smtClean="0">
                <a:solidFill>
                  <a:srgbClr val="004C22"/>
                </a:solidFill>
              </a:rPr>
              <a:t>BR-25</a:t>
            </a:r>
            <a:r>
              <a:rPr lang="en-US" dirty="0" smtClean="0"/>
              <a:t> Brill River at 25</a:t>
            </a:r>
            <a:r>
              <a:rPr lang="en-US" baseline="30000" dirty="0" smtClean="0"/>
              <a:t>th</a:t>
            </a:r>
            <a:r>
              <a:rPr lang="en-US" dirty="0" smtClean="0"/>
              <a:t> Ave</a:t>
            </a:r>
          </a:p>
          <a:p>
            <a:endParaRPr lang="en-US" dirty="0" smtClean="0"/>
          </a:p>
          <a:p>
            <a:r>
              <a:rPr lang="en-US" b="1" dirty="0" smtClean="0">
                <a:solidFill>
                  <a:srgbClr val="004C22"/>
                </a:solidFill>
              </a:rPr>
              <a:t>LBC</a:t>
            </a:r>
            <a:r>
              <a:rPr lang="en-US" dirty="0" smtClean="0"/>
              <a:t> Little Bear Creek upstream of </a:t>
            </a:r>
            <a:r>
              <a:rPr lang="en-US" dirty="0" err="1" smtClean="0"/>
              <a:t>Cty</a:t>
            </a:r>
            <a:r>
              <a:rPr lang="en-US" dirty="0" smtClean="0"/>
              <a:t> B</a:t>
            </a:r>
          </a:p>
          <a:p>
            <a:endParaRPr lang="en-US" dirty="0" smtClean="0"/>
          </a:p>
          <a:p>
            <a:r>
              <a:rPr lang="en-US" b="1" dirty="0" smtClean="0">
                <a:solidFill>
                  <a:srgbClr val="004C22"/>
                </a:solidFill>
              </a:rPr>
              <a:t>BC-B</a:t>
            </a:r>
            <a:r>
              <a:rPr lang="en-US" dirty="0" smtClean="0"/>
              <a:t> Bear Creek at </a:t>
            </a:r>
            <a:r>
              <a:rPr lang="en-US" dirty="0" err="1" smtClean="0"/>
              <a:t>Cty</a:t>
            </a:r>
            <a:r>
              <a:rPr lang="en-US" dirty="0" smtClean="0"/>
              <a:t> B</a:t>
            </a:r>
          </a:p>
          <a:p>
            <a:endParaRPr lang="en-US" dirty="0" smtClean="0"/>
          </a:p>
          <a:p>
            <a:r>
              <a:rPr lang="en-US" b="1" dirty="0" smtClean="0">
                <a:solidFill>
                  <a:srgbClr val="004C22"/>
                </a:solidFill>
              </a:rPr>
              <a:t>BC-SS</a:t>
            </a:r>
            <a:r>
              <a:rPr lang="en-US" dirty="0" smtClean="0"/>
              <a:t> Bear Creek at </a:t>
            </a:r>
            <a:r>
              <a:rPr lang="en-US" dirty="0" err="1" smtClean="0"/>
              <a:t>Cty</a:t>
            </a:r>
            <a:r>
              <a:rPr lang="en-US" dirty="0" smtClean="0"/>
              <a:t> SS (near Rice Lake)</a:t>
            </a:r>
          </a:p>
          <a:p>
            <a:endParaRPr lang="en-US" dirty="0" smtClean="0"/>
          </a:p>
          <a:p>
            <a:r>
              <a:rPr lang="en-US" b="1" dirty="0" smtClean="0">
                <a:solidFill>
                  <a:srgbClr val="004C22"/>
                </a:solidFill>
              </a:rPr>
              <a:t>TC</a:t>
            </a:r>
            <a:r>
              <a:rPr lang="en-US" dirty="0" smtClean="0"/>
              <a:t> Tuscobia Creek</a:t>
            </a:r>
          </a:p>
          <a:p>
            <a:endParaRPr lang="en-US" dirty="0" smtClean="0"/>
          </a:p>
          <a:p>
            <a:r>
              <a:rPr lang="en-US" b="1" dirty="0" smtClean="0">
                <a:solidFill>
                  <a:srgbClr val="004C22"/>
                </a:solidFill>
              </a:rPr>
              <a:t>Un-NS</a:t>
            </a:r>
            <a:r>
              <a:rPr lang="en-US" dirty="0" smtClean="0"/>
              <a:t> Unnamed </a:t>
            </a:r>
            <a:r>
              <a:rPr lang="en-US" dirty="0" err="1" smtClean="0"/>
              <a:t>Trib</a:t>
            </a:r>
            <a:r>
              <a:rPr lang="en-US" dirty="0" smtClean="0"/>
              <a:t> at North Shore Resort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5280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Blumer\Desktop\All Projects\P-T\R\Rice Lake Lake Protection and Rehabilitation District\2018\Photos\IMG_193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-1" y="2209800"/>
            <a:ext cx="6858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324" y="609600"/>
            <a:ext cx="6229350" cy="1524000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/>
              <a:t>2018 Rice Lake Aquafest Float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206817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6229350" cy="633984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u="sng" dirty="0" smtClean="0"/>
              <a:t>Agenda</a:t>
            </a:r>
            <a:endParaRPr lang="en-US" b="1" u="sng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066800"/>
            <a:ext cx="5867400" cy="7733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362436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6326" y="1371600"/>
            <a:ext cx="6229350" cy="786384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800" b="1" dirty="0" smtClean="0">
                <a:solidFill>
                  <a:srgbClr val="004C22"/>
                </a:solidFill>
              </a:rPr>
              <a:t>First Finding – Hybrid Watermilfoil in Rice Lake</a:t>
            </a:r>
            <a:endParaRPr lang="en-US" sz="4800" b="1" dirty="0">
              <a:solidFill>
                <a:srgbClr val="004C22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326" y="2438400"/>
            <a:ext cx="3432175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4" descr="C:\Users\Blumer\Desktop\All Projects\P-T\R\Rice Lake Lake Protection and Rehabilitation District\2018\EWM\20180605_12413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042122" y="3443213"/>
            <a:ext cx="4555330" cy="2562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57199" y="7162800"/>
            <a:ext cx="586739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/>
              <a:t>June 5, 2018 by Heather Wood &amp; Logan Blumer of LEAPS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3427291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325" y="457200"/>
            <a:ext cx="6229350" cy="895926"/>
          </a:xfrm>
        </p:spPr>
        <p:txBody>
          <a:bodyPr/>
          <a:lstStyle/>
          <a:p>
            <a:pPr algn="ctr"/>
            <a:r>
              <a:rPr lang="en-US" b="1" dirty="0" smtClean="0">
                <a:solidFill>
                  <a:srgbClr val="004C22"/>
                </a:solidFill>
              </a:rPr>
              <a:t>Where is it?</a:t>
            </a:r>
            <a:endParaRPr lang="en-US" b="1" dirty="0">
              <a:solidFill>
                <a:srgbClr val="004C22"/>
              </a:solidFill>
            </a:endParaRP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447800"/>
            <a:ext cx="2964409" cy="36481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2667000"/>
            <a:ext cx="2796492" cy="42187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4648200"/>
            <a:ext cx="2227635" cy="3474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-36944" y="5715000"/>
            <a:ext cx="270394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00B0F0"/>
                </a:solidFill>
              </a:rPr>
              <a:t>DNA testing of sample plant confirmed it to be a northern watermilfoil/Eurasian watermilfoil hybrid (HWM)</a:t>
            </a:r>
            <a:endParaRPr lang="en-US" sz="2400" b="1" dirty="0">
              <a:solidFill>
                <a:srgbClr val="00B0F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33800" y="1371600"/>
            <a:ext cx="2895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FF0000"/>
                </a:solidFill>
              </a:rPr>
              <a:t>Clearwater Bay</a:t>
            </a:r>
            <a:endParaRPr lang="en-US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2637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52400"/>
            <a:ext cx="6229350" cy="1524000"/>
          </a:xfrm>
        </p:spPr>
        <p:txBody>
          <a:bodyPr/>
          <a:lstStyle/>
          <a:p>
            <a:pPr algn="ctr"/>
            <a:r>
              <a:rPr lang="en-US" b="1" dirty="0" smtClean="0"/>
              <a:t>Milfoils of Concern</a:t>
            </a:r>
            <a:endParaRPr lang="en-US" b="1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927" y="2057400"/>
            <a:ext cx="2819400" cy="20533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6376386"/>
            <a:ext cx="2895600" cy="2010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9" descr="C:\Users\Blumer\AppData\Local\Microsoft\Windows\INetCache\IE\I6F6A1WT\skotan_Thumbs_up_smiley[1]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1554" y="2064872"/>
            <a:ext cx="734291" cy="739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200400" y="2895600"/>
            <a:ext cx="3276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004C22"/>
                </a:solidFill>
              </a:rPr>
              <a:t>Northern Watermilfoil (native)</a:t>
            </a:r>
            <a:endParaRPr lang="en-US" b="1" dirty="0">
              <a:solidFill>
                <a:srgbClr val="004C22"/>
              </a:solidFill>
            </a:endParaRPr>
          </a:p>
        </p:txBody>
      </p:sp>
      <p:pic>
        <p:nvPicPr>
          <p:cNvPr id="7" name="Picture 10" descr="C:\Users\Blumer\AppData\Local\Microsoft\Windows\INetCache\IE\NX1BK4CT\SMirC-thumbsdown.svg[1]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3900" y="6511636"/>
            <a:ext cx="762000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352800" y="7509102"/>
            <a:ext cx="3124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006600"/>
                </a:solidFill>
              </a:rPr>
              <a:t>Eurasian watermilfoil (non-native)</a:t>
            </a:r>
            <a:endParaRPr lang="en-US" b="1" dirty="0">
              <a:solidFill>
                <a:srgbClr val="006600"/>
              </a:solidFill>
            </a:endParaRPr>
          </a:p>
        </p:txBody>
      </p:sp>
      <p:pic>
        <p:nvPicPr>
          <p:cNvPr id="9" name="Picture 6" descr="Eurasian watermilfoil hybrid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277" y="4267200"/>
            <a:ext cx="2552700" cy="1914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3740668" y="5224462"/>
            <a:ext cx="25839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smtClean="0">
                <a:solidFill>
                  <a:srgbClr val="006600"/>
                </a:solidFill>
              </a:rPr>
              <a:t>Hybrid watermilfoil (non-native)</a:t>
            </a:r>
            <a:endParaRPr lang="en-US" b="1" dirty="0">
              <a:solidFill>
                <a:srgbClr val="006600"/>
              </a:solidFill>
            </a:endParaRPr>
          </a:p>
        </p:txBody>
      </p:sp>
      <p:pic>
        <p:nvPicPr>
          <p:cNvPr id="11" name="Picture 12" descr="C:\Users\Blumer\AppData\Local\Microsoft\Windows\INetCache\IE\I6F6A1WT\15557-illustration-of-a-yellow-smiley-face-pv[1]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7334" y="4267200"/>
            <a:ext cx="990600" cy="99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3728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6229350" cy="786384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/>
              <a:t>What has been done?</a:t>
            </a:r>
            <a:endParaRPr lang="en-US" b="1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576" y="1371600"/>
            <a:ext cx="2101247" cy="48821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Placeholder 2"/>
          <p:cNvSpPr txBox="1">
            <a:spLocks/>
          </p:cNvSpPr>
          <p:nvPr/>
        </p:nvSpPr>
        <p:spPr>
          <a:xfrm>
            <a:off x="168576" y="6477000"/>
            <a:ext cx="2101247" cy="2286000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b="1" dirty="0" smtClean="0">
                <a:solidFill>
                  <a:srgbClr val="006600"/>
                </a:solidFill>
              </a:rPr>
              <a:t>Suspended Mechanical Harvesting in Clearwater Bay</a:t>
            </a:r>
            <a:endParaRPr lang="en-US" sz="2400" b="1" dirty="0">
              <a:solidFill>
                <a:srgbClr val="006600"/>
              </a:solidFill>
            </a:endParaRPr>
          </a:p>
        </p:txBody>
      </p:sp>
      <p:pic>
        <p:nvPicPr>
          <p:cNvPr id="5" name="Picture 3" descr="C:\Users\Blumer\Desktop\All Projects\P-T\R\Rice Lake Lake Protection and Rehabilitation District\2018\EWM\IMG_196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1371600"/>
            <a:ext cx="2834217" cy="2125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Blumer\Desktop\All Projects\P-T\R\Rice Lake Lake Protection and Rehabilitation District\2018\EWM\IMG_196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3443817" y="3581400"/>
            <a:ext cx="2819400" cy="2114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 descr="C:\Users\Blumer\Desktop\All Projects\P-T\R\Rice Lake Lake Protection and Rehabilitation District\2018\EWM\IMG_197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5932055"/>
            <a:ext cx="2114550" cy="281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 Placeholder 4"/>
          <p:cNvSpPr txBox="1">
            <a:spLocks/>
          </p:cNvSpPr>
          <p:nvPr/>
        </p:nvSpPr>
        <p:spPr>
          <a:xfrm>
            <a:off x="4724400" y="5943600"/>
            <a:ext cx="1626081" cy="1462881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b="1" dirty="0" smtClean="0">
                <a:solidFill>
                  <a:srgbClr val="006600"/>
                </a:solidFill>
              </a:rPr>
              <a:t>Physical/Diver Removal</a:t>
            </a:r>
          </a:p>
          <a:p>
            <a:pPr marL="0" indent="0">
              <a:buNone/>
            </a:pPr>
            <a:endParaRPr lang="en-US" sz="2400" b="1" dirty="0">
              <a:solidFill>
                <a:srgbClr val="006600"/>
              </a:solidFill>
            </a:endParaRPr>
          </a:p>
          <a:p>
            <a:pPr marL="0" indent="0">
              <a:buNone/>
            </a:pPr>
            <a:r>
              <a:rPr lang="en-US" sz="2400" b="1" dirty="0" smtClean="0">
                <a:solidFill>
                  <a:srgbClr val="006600"/>
                </a:solidFill>
              </a:rPr>
              <a:t>Meander-</a:t>
            </a:r>
            <a:r>
              <a:rPr lang="en-US" sz="2400" b="1" dirty="0" err="1" smtClean="0">
                <a:solidFill>
                  <a:srgbClr val="006600"/>
                </a:solidFill>
              </a:rPr>
              <a:t>ing</a:t>
            </a:r>
            <a:r>
              <a:rPr lang="en-US" sz="2400" b="1" dirty="0" smtClean="0">
                <a:solidFill>
                  <a:srgbClr val="006600"/>
                </a:solidFill>
              </a:rPr>
              <a:t> Surveys</a:t>
            </a:r>
            <a:endParaRPr lang="en-US" sz="2400" b="1" dirty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5324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609600"/>
            <a:ext cx="6229350" cy="710184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/>
              <a:t>Herbicide Application</a:t>
            </a:r>
            <a:endParaRPr lang="en-US" b="1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524000"/>
            <a:ext cx="3945806" cy="428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Content Placeholder 3"/>
          <p:cNvSpPr txBox="1">
            <a:spLocks/>
          </p:cNvSpPr>
          <p:nvPr/>
        </p:nvSpPr>
        <p:spPr>
          <a:xfrm>
            <a:off x="228600" y="5943600"/>
            <a:ext cx="6553200" cy="312420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 smtClean="0">
                <a:solidFill>
                  <a:srgbClr val="002060"/>
                </a:solidFill>
              </a:rPr>
              <a:t>Required a WDNR Chemical Application Permit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Treated two high density areas of HWM</a:t>
            </a:r>
          </a:p>
          <a:p>
            <a:pPr lvl="1"/>
            <a:r>
              <a:rPr lang="en-US" b="1" dirty="0" smtClean="0">
                <a:solidFill>
                  <a:srgbClr val="0070C0"/>
                </a:solidFill>
              </a:rPr>
              <a:t>SE Shore – 0.75 acres</a:t>
            </a:r>
          </a:p>
          <a:p>
            <a:pPr lvl="1"/>
            <a:r>
              <a:rPr lang="en-US" b="1" dirty="0" smtClean="0">
                <a:solidFill>
                  <a:srgbClr val="0070C0"/>
                </a:solidFill>
              </a:rPr>
              <a:t>W Shore – 0.05 acres</a:t>
            </a:r>
          </a:p>
          <a:p>
            <a:r>
              <a:rPr lang="en-US" b="1" dirty="0" err="1" smtClean="0">
                <a:solidFill>
                  <a:srgbClr val="002060"/>
                </a:solidFill>
              </a:rPr>
              <a:t>Aquastrike</a:t>
            </a:r>
            <a:r>
              <a:rPr lang="en-US" b="1" dirty="0" smtClean="0">
                <a:solidFill>
                  <a:srgbClr val="002060"/>
                </a:solidFill>
              </a:rPr>
              <a:t>®</a:t>
            </a:r>
          </a:p>
          <a:p>
            <a:pPr lvl="1"/>
            <a:r>
              <a:rPr lang="en-US" b="1" dirty="0" smtClean="0">
                <a:solidFill>
                  <a:srgbClr val="0070C0"/>
                </a:solidFill>
              </a:rPr>
              <a:t>Contact herbicide (endothall and diquat)</a:t>
            </a:r>
          </a:p>
          <a:p>
            <a:pPr lvl="1"/>
            <a:r>
              <a:rPr lang="en-US" b="1" dirty="0" smtClean="0">
                <a:solidFill>
                  <a:srgbClr val="0070C0"/>
                </a:solidFill>
              </a:rPr>
              <a:t>Applied by a licensed applicator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Herbicide application was completed July 24, 2018 by Northern Aquatic Services</a:t>
            </a:r>
            <a:endParaRPr lang="en-US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0585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0"/>
            <a:ext cx="6229350" cy="1143000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 smtClean="0">
                <a:solidFill>
                  <a:srgbClr val="004C22"/>
                </a:solidFill>
              </a:rPr>
              <a:t>2018 Fall HWM Survey</a:t>
            </a:r>
            <a:br>
              <a:rPr lang="en-US" sz="3600" b="1" dirty="0" smtClean="0">
                <a:solidFill>
                  <a:srgbClr val="004C22"/>
                </a:solidFill>
              </a:rPr>
            </a:br>
            <a:r>
              <a:rPr lang="en-US" sz="3600" b="1" dirty="0" smtClean="0">
                <a:solidFill>
                  <a:srgbClr val="004C22"/>
                </a:solidFill>
              </a:rPr>
              <a:t>Tuesday, October 16, 2018</a:t>
            </a:r>
            <a:endParaRPr lang="en-US" sz="3600" b="1" dirty="0">
              <a:solidFill>
                <a:srgbClr val="004C22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177635"/>
            <a:ext cx="5181600" cy="77255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Oval 2"/>
          <p:cNvSpPr/>
          <p:nvPr/>
        </p:nvSpPr>
        <p:spPr>
          <a:xfrm>
            <a:off x="4419600" y="3237345"/>
            <a:ext cx="457200" cy="4572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1" y="6477000"/>
            <a:ext cx="481013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Oval 5"/>
          <p:cNvSpPr/>
          <p:nvPr/>
        </p:nvSpPr>
        <p:spPr>
          <a:xfrm>
            <a:off x="4191000" y="4862513"/>
            <a:ext cx="457200" cy="4572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267200" y="4330700"/>
            <a:ext cx="457200" cy="4572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419600" y="2590800"/>
            <a:ext cx="457200" cy="4572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166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3530" y="966216"/>
            <a:ext cx="6229350" cy="786384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/>
              <a:t>Water Quality – South Basin</a:t>
            </a:r>
            <a:endParaRPr lang="en-US" b="1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962" y="1752600"/>
            <a:ext cx="5170487" cy="6307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20007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288</TotalTime>
  <Words>233</Words>
  <Application>Microsoft Office PowerPoint</Application>
  <PresentationFormat>On-screen Show (4:3)</PresentationFormat>
  <Paragraphs>51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Flow</vt:lpstr>
      <vt:lpstr>Rice Lake – Lake Protection and Rehabilitation District </vt:lpstr>
      <vt:lpstr>Agenda</vt:lpstr>
      <vt:lpstr>First Finding – Hybrid Watermilfoil in Rice Lake</vt:lpstr>
      <vt:lpstr>Where is it?</vt:lpstr>
      <vt:lpstr>Milfoils of Concern</vt:lpstr>
      <vt:lpstr>What has been done?</vt:lpstr>
      <vt:lpstr>Herbicide Application</vt:lpstr>
      <vt:lpstr>2018 Fall HWM Survey Tuesday, October 16, 2018</vt:lpstr>
      <vt:lpstr>Water Quality – South Basin</vt:lpstr>
      <vt:lpstr>Water Quality – Central Basin</vt:lpstr>
      <vt:lpstr>PowerPoint Presentation</vt:lpstr>
      <vt:lpstr>2017 &amp; 2018 Tributary Monitoring</vt:lpstr>
      <vt:lpstr>2018 Rice Lake Aquafest Float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Rice Lake – Lake Protection and Rehabilitation District</dc:title>
  <dc:creator>Blumer</dc:creator>
  <cp:lastModifiedBy>Blumer</cp:lastModifiedBy>
  <cp:revision>12</cp:revision>
  <dcterms:created xsi:type="dcterms:W3CDTF">2018-10-17T12:54:07Z</dcterms:created>
  <dcterms:modified xsi:type="dcterms:W3CDTF">2018-10-17T19:20:55Z</dcterms:modified>
</cp:coreProperties>
</file>