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77"/>
  </p:notesMasterIdLst>
  <p:handoutMasterIdLst>
    <p:handoutMasterId r:id="rId78"/>
  </p:handoutMasterIdLst>
  <p:sldIdLst>
    <p:sldId id="257" r:id="rId5"/>
    <p:sldId id="410" r:id="rId6"/>
    <p:sldId id="406" r:id="rId7"/>
    <p:sldId id="414" r:id="rId8"/>
    <p:sldId id="412" r:id="rId9"/>
    <p:sldId id="413" r:id="rId10"/>
    <p:sldId id="409" r:id="rId11"/>
    <p:sldId id="411" r:id="rId12"/>
    <p:sldId id="430" r:id="rId13"/>
    <p:sldId id="277" r:id="rId14"/>
    <p:sldId id="281" r:id="rId15"/>
    <p:sldId id="276" r:id="rId16"/>
    <p:sldId id="431" r:id="rId17"/>
    <p:sldId id="278" r:id="rId18"/>
    <p:sldId id="275" r:id="rId19"/>
    <p:sldId id="432" r:id="rId20"/>
    <p:sldId id="279" r:id="rId21"/>
    <p:sldId id="433" r:id="rId22"/>
    <p:sldId id="434" r:id="rId23"/>
    <p:sldId id="435" r:id="rId24"/>
    <p:sldId id="436" r:id="rId25"/>
    <p:sldId id="437" r:id="rId26"/>
    <p:sldId id="438" r:id="rId27"/>
    <p:sldId id="439" r:id="rId28"/>
    <p:sldId id="280" r:id="rId29"/>
    <p:sldId id="440" r:id="rId30"/>
    <p:sldId id="270" r:id="rId31"/>
    <p:sldId id="271" r:id="rId32"/>
    <p:sldId id="272" r:id="rId33"/>
    <p:sldId id="273" r:id="rId34"/>
    <p:sldId id="274" r:id="rId35"/>
    <p:sldId id="453" r:id="rId36"/>
    <p:sldId id="441" r:id="rId37"/>
    <p:sldId id="442" r:id="rId38"/>
    <p:sldId id="443" r:id="rId39"/>
    <p:sldId id="444" r:id="rId40"/>
    <p:sldId id="445" r:id="rId41"/>
    <p:sldId id="446" r:id="rId42"/>
    <p:sldId id="447" r:id="rId43"/>
    <p:sldId id="448" r:id="rId44"/>
    <p:sldId id="449" r:id="rId45"/>
    <p:sldId id="450" r:id="rId46"/>
    <p:sldId id="451" r:id="rId47"/>
    <p:sldId id="416" r:id="rId48"/>
    <p:sldId id="417" r:id="rId49"/>
    <p:sldId id="418" r:id="rId50"/>
    <p:sldId id="259" r:id="rId51"/>
    <p:sldId id="260" r:id="rId52"/>
    <p:sldId id="419" r:id="rId53"/>
    <p:sldId id="420" r:id="rId54"/>
    <p:sldId id="421" r:id="rId55"/>
    <p:sldId id="454" r:id="rId56"/>
    <p:sldId id="422" r:id="rId57"/>
    <p:sldId id="256" r:id="rId58"/>
    <p:sldId id="415" r:id="rId59"/>
    <p:sldId id="258" r:id="rId60"/>
    <p:sldId id="261" r:id="rId61"/>
    <p:sldId id="262" r:id="rId62"/>
    <p:sldId id="263" r:id="rId63"/>
    <p:sldId id="264" r:id="rId64"/>
    <p:sldId id="265" r:id="rId65"/>
    <p:sldId id="266" r:id="rId66"/>
    <p:sldId id="267" r:id="rId67"/>
    <p:sldId id="268" r:id="rId68"/>
    <p:sldId id="269" r:id="rId69"/>
    <p:sldId id="423" r:id="rId70"/>
    <p:sldId id="424" r:id="rId71"/>
    <p:sldId id="425" r:id="rId72"/>
    <p:sldId id="426" r:id="rId73"/>
    <p:sldId id="427" r:id="rId74"/>
    <p:sldId id="428" r:id="rId75"/>
    <p:sldId id="455"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4F6FC"/>
    <a:srgbClr val="006600"/>
    <a:srgbClr val="19F323"/>
    <a:srgbClr val="003399"/>
    <a:srgbClr val="EDEDEB"/>
    <a:srgbClr val="FDF9DB"/>
    <a:srgbClr val="88D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73" autoAdjust="0"/>
  </p:normalViewPr>
  <p:slideViewPr>
    <p:cSldViewPr>
      <p:cViewPr>
        <p:scale>
          <a:sx n="140" d="100"/>
          <a:sy n="140" d="100"/>
        </p:scale>
        <p:origin x="774" y="-672"/>
      </p:cViewPr>
      <p:guideLst>
        <p:guide orient="horz" pos="2160"/>
        <p:guide pos="2880"/>
      </p:guideLst>
    </p:cSldViewPr>
  </p:slideViewPr>
  <p:notesTextViewPr>
    <p:cViewPr>
      <p:scale>
        <a:sx n="1" d="1"/>
        <a:sy n="1" d="1"/>
      </p:scale>
      <p:origin x="0" y="0"/>
    </p:cViewPr>
  </p:notesTextViewPr>
  <p:sorterViewPr>
    <p:cViewPr>
      <p:scale>
        <a:sx n="100" d="100"/>
        <a:sy n="100" d="100"/>
      </p:scale>
      <p:origin x="0" y="-5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1E8941-4449-42F9-BD2B-E263C6B9094A}" type="datetimeFigureOut">
              <a:rPr lang="en-US" smtClean="0"/>
              <a:t>04/27/2020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2AE874-A3AB-4E7F-BC02-9B8FE33FB122}" type="slidenum">
              <a:rPr lang="en-US" smtClean="0"/>
              <a:t>‹#›</a:t>
            </a:fld>
            <a:endParaRPr lang="en-US" dirty="0"/>
          </a:p>
        </p:txBody>
      </p:sp>
    </p:spTree>
    <p:extLst>
      <p:ext uri="{BB962C8B-B14F-4D97-AF65-F5344CB8AC3E}">
        <p14:creationId xmlns:p14="http://schemas.microsoft.com/office/powerpoint/2010/main" val="128902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3C183D-FF11-4C5C-9948-029BA2CE67FC}" type="datetimeFigureOut">
              <a:rPr lang="en-US" smtClean="0"/>
              <a:t>04/27/2020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4465B4-3BFF-4A01-BE25-A14EC49EA436}" type="slidenum">
              <a:rPr lang="en-US" smtClean="0"/>
              <a:t>‹#›</a:t>
            </a:fld>
            <a:endParaRPr lang="en-US" dirty="0"/>
          </a:p>
        </p:txBody>
      </p:sp>
    </p:spTree>
    <p:extLst>
      <p:ext uri="{BB962C8B-B14F-4D97-AF65-F5344CB8AC3E}">
        <p14:creationId xmlns:p14="http://schemas.microsoft.com/office/powerpoint/2010/main" val="405585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465B4-3BFF-4A01-BE25-A14EC49EA436}" type="slidenum">
              <a:rPr lang="en-US" smtClean="0"/>
              <a:t>1</a:t>
            </a:fld>
            <a:endParaRPr lang="en-US" dirty="0"/>
          </a:p>
        </p:txBody>
      </p:sp>
    </p:spTree>
    <p:extLst>
      <p:ext uri="{BB962C8B-B14F-4D97-AF65-F5344CB8AC3E}">
        <p14:creationId xmlns:p14="http://schemas.microsoft.com/office/powerpoint/2010/main" val="10883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Deep hole (</a:t>
            </a:r>
            <a:r>
              <a:rPr lang="en-US" dirty="0" err="1"/>
              <a:t>waterflea</a:t>
            </a:r>
            <a:r>
              <a:rPr lang="en-US" dirty="0"/>
              <a:t>) or whole late  (zebra mussels) for the Station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know the Account Number or the DNR User ID, contact the Lab Coordinator Zana Sijan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Account Number- </a:t>
            </a:r>
            <a:r>
              <a:rPr lang="en-US" dirty="0"/>
              <a:t>Associated with the billing of the analysis. Won’t get results if the field is left blank. The account number gets updated every fiscal year, be sure to have the correct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Field Number- </a:t>
            </a:r>
            <a:r>
              <a:rPr lang="en-US" dirty="0"/>
              <a:t>Is the unique name/identifier that you label your sample – MUST MATCH SAMPLE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DNR User ID- </a:t>
            </a:r>
            <a:r>
              <a:rPr lang="en-US" dirty="0"/>
              <a:t>Oracle ID of the DNR employee who will receive the automatic email notification stating that the results are 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Report To Name- </a:t>
            </a:r>
            <a:r>
              <a:rPr lang="en-US" dirty="0"/>
              <a:t>To whom the lab report should be sent to, typically the same person as on the DNR User 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Date and Time of Sample Collection- </a:t>
            </a:r>
            <a:r>
              <a:rPr lang="en-US" dirty="0"/>
              <a:t>Date/time of when the sample was physically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Sample Type- </a:t>
            </a:r>
            <a:r>
              <a:rPr lang="en-US" dirty="0"/>
              <a:t>What type of sample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Collector Name and Contact Info- </a:t>
            </a:r>
            <a:r>
              <a:rPr lang="en-US" dirty="0"/>
              <a:t>Be sure to provide the phone number you are most accessible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Station ID- </a:t>
            </a:r>
            <a:r>
              <a:rPr lang="en-US" dirty="0"/>
              <a:t>SWIMS Station ID, critical component to get data into SWIMS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Location Description- </a:t>
            </a:r>
            <a:r>
              <a:rPr lang="en-US" b="0" dirty="0"/>
              <a:t>SWIMS Station Name, will auto fill when Station ID is filled out.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County- </a:t>
            </a:r>
            <a:r>
              <a:rPr lang="en-US" dirty="0"/>
              <a:t>the County in which the sample was collected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Waterbody ID- </a:t>
            </a:r>
            <a:r>
              <a:rPr lang="en-US" dirty="0"/>
              <a:t>WBIC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Point/Outfall- </a:t>
            </a:r>
            <a:r>
              <a:rPr lang="en-US" dirty="0"/>
              <a:t>SWIMS Fieldwork Seq No – AUTO FILL when </a:t>
            </a:r>
            <a:r>
              <a:rPr lang="en-US" dirty="0" err="1"/>
              <a:t>labslip</a:t>
            </a:r>
            <a:r>
              <a:rPr lang="en-US" dirty="0"/>
              <a:t> is created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2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Sample/Device Description- </a:t>
            </a:r>
            <a:r>
              <a:rPr lang="en-US" dirty="0"/>
              <a:t>Additional details about the sample or sampling technique</a:t>
            </a:r>
          </a:p>
          <a:p>
            <a:r>
              <a:rPr lang="en-US" b="1" dirty="0"/>
              <a:t>Enforcement</a:t>
            </a:r>
            <a:r>
              <a:rPr lang="en-US" dirty="0"/>
              <a:t>- AIS samples are not enforcement samples</a:t>
            </a:r>
          </a:p>
          <a:p>
            <a:r>
              <a:rPr lang="en-US" b="1" dirty="0"/>
              <a:t>Disinfection- </a:t>
            </a:r>
            <a:r>
              <a:rPr lang="en-US" dirty="0"/>
              <a:t>AIS samples are not disinfected before collection </a:t>
            </a:r>
          </a:p>
          <a:p>
            <a:r>
              <a:rPr lang="en-US" b="1" dirty="0"/>
              <a:t>Field QC Sample- </a:t>
            </a:r>
            <a:r>
              <a:rPr lang="en-US" dirty="0"/>
              <a:t>If you are collecting a field duplicate or blank</a:t>
            </a:r>
          </a:p>
          <a:p>
            <a:r>
              <a:rPr lang="en-US" b="1" dirty="0"/>
              <a:t>Grant/Project Number</a:t>
            </a:r>
          </a:p>
          <a:p>
            <a:r>
              <a:rPr lang="en-US" b="1" dirty="0"/>
              <a:t>Analysis Requested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790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field parameters if provided will be entered into the database by the WSLH data entry staff. There is no need to enter the data yourself into SWIMS. </a:t>
            </a:r>
          </a:p>
          <a:p>
            <a:endParaRPr lang="en-US" dirty="0"/>
          </a:p>
          <a:p>
            <a:r>
              <a:rPr lang="en-US" dirty="0"/>
              <a:t>Monitoring results are not entered into SWIMS, though it is still important to fill this section out when requesting enumeration analysis.  Diameter of net opening and depth sampled factor into enumeration calculations. </a:t>
            </a:r>
          </a:p>
          <a:p>
            <a:endParaRPr lang="en-US" dirty="0"/>
          </a:p>
          <a:p>
            <a:r>
              <a:rPr lang="en-US" dirty="0"/>
              <a:t>Scanned copies of the </a:t>
            </a:r>
            <a:r>
              <a:rPr lang="en-US" dirty="0" err="1"/>
              <a:t>labslips</a:t>
            </a:r>
            <a:r>
              <a:rPr lang="en-US" dirty="0"/>
              <a:t> will be available in SWIMS so all of the Monitoring Results information will be accessible for your sample.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745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Sample/Device Description- </a:t>
            </a:r>
            <a:r>
              <a:rPr lang="en-US" dirty="0"/>
              <a:t>Additional details about the sample or sampling technique</a:t>
            </a:r>
          </a:p>
          <a:p>
            <a:r>
              <a:rPr lang="en-US" b="1" dirty="0"/>
              <a:t>Enforcement</a:t>
            </a:r>
            <a:r>
              <a:rPr lang="en-US" dirty="0"/>
              <a:t>- AIS samples are not enforcement samples</a:t>
            </a:r>
          </a:p>
          <a:p>
            <a:r>
              <a:rPr lang="en-US" b="1" dirty="0"/>
              <a:t>Disinfection- </a:t>
            </a:r>
            <a:r>
              <a:rPr lang="en-US" dirty="0"/>
              <a:t>AIS samples are not disinfected before collection </a:t>
            </a:r>
          </a:p>
          <a:p>
            <a:r>
              <a:rPr lang="en-US" b="1" dirty="0"/>
              <a:t>Field QC Sample- </a:t>
            </a:r>
            <a:r>
              <a:rPr lang="en-US" dirty="0"/>
              <a:t>If you are collecting a field duplicate or blank</a:t>
            </a:r>
          </a:p>
          <a:p>
            <a:r>
              <a:rPr lang="en-US" b="1" dirty="0"/>
              <a:t>Grant/Project Number</a:t>
            </a:r>
          </a:p>
          <a:p>
            <a:r>
              <a:rPr lang="en-US" b="1" dirty="0"/>
              <a:t>Analysis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060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field parameters if provided will be entered into the database by the WSLH data entry staff. There is no need to enter the data yourself into SWIMS.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Monitoring results are not entered into SWIMS.  When submitting an Eckman Dredge sample, these fields are not required.  But, scanned copies of the </a:t>
            </a:r>
            <a:r>
              <a:rPr lang="en-US" dirty="0" err="1"/>
              <a:t>labslips</a:t>
            </a:r>
            <a:r>
              <a:rPr lang="en-US" dirty="0"/>
              <a:t> will be available in SWIMS so all of the Monitoring Results information will be accessible for your sample. So, in the future if you ever need to, you can look back to see Lat/Long of sampling site.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503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send off your samples for analysis, if possible, put the </a:t>
            </a:r>
            <a:r>
              <a:rPr lang="en-US" dirty="0" err="1"/>
              <a:t>labslip</a:t>
            </a:r>
            <a:r>
              <a:rPr lang="en-US" dirty="0"/>
              <a:t> paperwork into a </a:t>
            </a:r>
            <a:r>
              <a:rPr lang="en-US" dirty="0" err="1"/>
              <a:t>ziplock</a:t>
            </a:r>
            <a:r>
              <a:rPr lang="en-US" dirty="0"/>
              <a:t> bag to prevent the paperwork from getting wet </a:t>
            </a:r>
            <a:r>
              <a:rPr lang="en-US"/>
              <a:t>and illegible.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461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don’t know the Account Number or the DNR User ID, contact the Lab Coordinator Zana Sijan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 Number gets updated every fiscal year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125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submitting ZM and WF tow samples for enumeration analysis, you must also fill in “Diameter of Plankton Net” and “Depth Sampled” for each tow.  These are used in enumeration calculations, if not provided, enumeration analysis cannot be performed.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5358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avoid missing deadline and notification requirement by submitting to Maureen Ferry at Fall AIS Partnership meeting (as in past years) or by not stockpiling samples for delivery/shipment until the end of the field season but by shipping as you collect. </a:t>
            </a:r>
          </a:p>
        </p:txBody>
      </p:sp>
      <p:sp>
        <p:nvSpPr>
          <p:cNvPr id="4" name="Slide Number Placeholder 3"/>
          <p:cNvSpPr>
            <a:spLocks noGrp="1"/>
          </p:cNvSpPr>
          <p:nvPr>
            <p:ph type="sldNum" sz="quarter" idx="5"/>
          </p:nvPr>
        </p:nvSpPr>
        <p:spPr/>
        <p:txBody>
          <a:bodyPr/>
          <a:lstStyle/>
          <a:p>
            <a:fld id="{85A8EB9C-D5B2-43F2-88A1-C7C516364E8E}" type="slidenum">
              <a:rPr lang="en-US" smtClean="0"/>
              <a:t>45</a:t>
            </a:fld>
            <a:endParaRPr lang="en-US"/>
          </a:p>
        </p:txBody>
      </p:sp>
    </p:spTree>
    <p:extLst>
      <p:ext uri="{BB962C8B-B14F-4D97-AF65-F5344CB8AC3E}">
        <p14:creationId xmlns:p14="http://schemas.microsoft.com/office/powerpoint/2010/main" val="415546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8EB9C-D5B2-43F2-88A1-C7C516364E8E}" type="slidenum">
              <a:rPr lang="en-US" smtClean="0"/>
              <a:t>46</a:t>
            </a:fld>
            <a:endParaRPr lang="en-US"/>
          </a:p>
        </p:txBody>
      </p:sp>
    </p:spTree>
    <p:extLst>
      <p:ext uri="{BB962C8B-B14F-4D97-AF65-F5344CB8AC3E}">
        <p14:creationId xmlns:p14="http://schemas.microsoft.com/office/powerpoint/2010/main" val="67022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2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8EB9C-D5B2-43F2-88A1-C7C516364E8E}" type="slidenum">
              <a:rPr lang="en-US" smtClean="0"/>
              <a:t>47</a:t>
            </a:fld>
            <a:endParaRPr lang="en-US"/>
          </a:p>
        </p:txBody>
      </p:sp>
    </p:spTree>
    <p:extLst>
      <p:ext uri="{BB962C8B-B14F-4D97-AF65-F5344CB8AC3E}">
        <p14:creationId xmlns:p14="http://schemas.microsoft.com/office/powerpoint/2010/main" val="330165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sample jar size will be important for shipping requirements. </a:t>
            </a:r>
          </a:p>
        </p:txBody>
      </p:sp>
      <p:sp>
        <p:nvSpPr>
          <p:cNvPr id="4" name="Slide Number Placeholder 3"/>
          <p:cNvSpPr>
            <a:spLocks noGrp="1"/>
          </p:cNvSpPr>
          <p:nvPr>
            <p:ph type="sldNum" sz="quarter" idx="5"/>
          </p:nvPr>
        </p:nvSpPr>
        <p:spPr/>
        <p:txBody>
          <a:bodyPr/>
          <a:lstStyle/>
          <a:p>
            <a:fld id="{85A8EB9C-D5B2-43F2-88A1-C7C516364E8E}" type="slidenum">
              <a:rPr lang="en-US" smtClean="0"/>
              <a:t>48</a:t>
            </a:fld>
            <a:endParaRPr lang="en-US"/>
          </a:p>
        </p:txBody>
      </p:sp>
    </p:spTree>
    <p:extLst>
      <p:ext uri="{BB962C8B-B14F-4D97-AF65-F5344CB8AC3E}">
        <p14:creationId xmlns:p14="http://schemas.microsoft.com/office/powerpoint/2010/main" val="2663428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correct 4:1 ethanol:sample ratio for preservation, otherwise sample gets very smelly and zooplankton degrades. Please split between two samples bottles, label bottle _ of _, more on next slide. </a:t>
            </a:r>
          </a:p>
        </p:txBody>
      </p:sp>
      <p:sp>
        <p:nvSpPr>
          <p:cNvPr id="4" name="Slide Number Placeholder 3"/>
          <p:cNvSpPr>
            <a:spLocks noGrp="1"/>
          </p:cNvSpPr>
          <p:nvPr>
            <p:ph type="sldNum" sz="quarter" idx="5"/>
          </p:nvPr>
        </p:nvSpPr>
        <p:spPr/>
        <p:txBody>
          <a:bodyPr/>
          <a:lstStyle/>
          <a:p>
            <a:fld id="{85A8EB9C-D5B2-43F2-88A1-C7C516364E8E}" type="slidenum">
              <a:rPr lang="en-US" smtClean="0"/>
              <a:t>49</a:t>
            </a:fld>
            <a:endParaRPr lang="en-US"/>
          </a:p>
        </p:txBody>
      </p:sp>
    </p:spTree>
    <p:extLst>
      <p:ext uri="{BB962C8B-B14F-4D97-AF65-F5344CB8AC3E}">
        <p14:creationId xmlns:p14="http://schemas.microsoft.com/office/powerpoint/2010/main" val="74428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WSLH bags will come pre-labeled and will receive labels for tow sample bottles. Less to fill out on new labels, because all information should be completely filled out on </a:t>
            </a:r>
            <a:r>
              <a:rPr lang="en-US" dirty="0" err="1"/>
              <a:t>labslip</a:t>
            </a:r>
            <a:r>
              <a:rPr lang="en-US" dirty="0"/>
              <a:t>. VERY important field number matches the </a:t>
            </a:r>
            <a:r>
              <a:rPr lang="en-US" dirty="0" err="1"/>
              <a:t>labslip</a:t>
            </a:r>
            <a:r>
              <a:rPr lang="en-US" dirty="0"/>
              <a:t>.  Split samples should only happen with tows, all bottles should have same Field No, only on Field No on </a:t>
            </a:r>
            <a:r>
              <a:rPr lang="en-US" dirty="0" err="1"/>
              <a:t>labslip</a:t>
            </a:r>
            <a:r>
              <a:rPr lang="en-US" dirty="0"/>
              <a:t>.  Then label bottles _ of _. </a:t>
            </a:r>
          </a:p>
        </p:txBody>
      </p:sp>
      <p:sp>
        <p:nvSpPr>
          <p:cNvPr id="4" name="Slide Number Placeholder 3"/>
          <p:cNvSpPr>
            <a:spLocks noGrp="1"/>
          </p:cNvSpPr>
          <p:nvPr>
            <p:ph type="sldNum" sz="quarter" idx="5"/>
          </p:nvPr>
        </p:nvSpPr>
        <p:spPr/>
        <p:txBody>
          <a:bodyPr/>
          <a:lstStyle/>
          <a:p>
            <a:fld id="{85A8EB9C-D5B2-43F2-88A1-C7C516364E8E}" type="slidenum">
              <a:rPr lang="en-US" smtClean="0"/>
              <a:t>50</a:t>
            </a:fld>
            <a:endParaRPr lang="en-US"/>
          </a:p>
        </p:txBody>
      </p:sp>
    </p:spTree>
    <p:extLst>
      <p:ext uri="{BB962C8B-B14F-4D97-AF65-F5344CB8AC3E}">
        <p14:creationId xmlns:p14="http://schemas.microsoft.com/office/powerpoint/2010/main" val="2480347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A8EB9C-D5B2-43F2-88A1-C7C516364E8E}" type="slidenum">
              <a:rPr lang="en-US" smtClean="0"/>
              <a:t>51</a:t>
            </a:fld>
            <a:endParaRPr lang="en-US"/>
          </a:p>
        </p:txBody>
      </p:sp>
    </p:spTree>
    <p:extLst>
      <p:ext uri="{BB962C8B-B14F-4D97-AF65-F5344CB8AC3E}">
        <p14:creationId xmlns:p14="http://schemas.microsoft.com/office/powerpoint/2010/main" val="2857205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D0F3B42-2796-41C7-B41E-10563375CEDB}"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9595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5F63012-C094-447E-9AFB-1215586C70FC}"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65973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species, one preservation type, and one sample type.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13EB1-F657-411F-8C22-AD2DF5F8ED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4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mj-lt"/>
              <a:buAutoNum type="arabicPeriod"/>
            </a:pPr>
            <a:r>
              <a:rPr lang="en-US" sz="1200" dirty="0"/>
              <a:t>Anchor at the deep hole.</a:t>
            </a:r>
          </a:p>
          <a:p>
            <a:pPr marL="514350" lvl="0" indent="-514350">
              <a:buFont typeface="+mj-lt"/>
              <a:buAutoNum type="arabicPeriod"/>
            </a:pPr>
            <a:r>
              <a:rPr lang="en-US" sz="1200" dirty="0" err="1"/>
              <a:t>ower</a:t>
            </a:r>
            <a:r>
              <a:rPr lang="en-US" sz="1200" dirty="0"/>
              <a:t> the Ekman to ~1 m off the lake bottom. Lower the rest of the way.</a:t>
            </a:r>
            <a:endParaRPr lang="en-US" sz="1200" dirty="0">
              <a:highlight>
                <a:srgbClr val="FFFF00"/>
              </a:highlight>
            </a:endParaRPr>
          </a:p>
          <a:p>
            <a:pPr marL="514350" lvl="0" indent="-514350">
              <a:buFont typeface="+mj-lt"/>
              <a:buAutoNum type="arabicPeriod"/>
            </a:pPr>
            <a:r>
              <a:rPr lang="en-US" sz="1200" dirty="0"/>
              <a:t>Drop the messenger and wait for the “click” of the trap closing shut. </a:t>
            </a:r>
          </a:p>
          <a:p>
            <a:pPr marL="514350" lvl="0" indent="-514350">
              <a:buFont typeface="+mj-lt"/>
              <a:buAutoNum type="arabicPeriod"/>
            </a:pPr>
            <a:r>
              <a:rPr lang="en-US" sz="1200" dirty="0"/>
              <a:t>Pull the rope to retrieve the Ekman dredge.</a:t>
            </a:r>
          </a:p>
          <a:p>
            <a:pPr marL="514350" lvl="0" indent="-514350">
              <a:buFont typeface="+mj-lt"/>
              <a:buAutoNum type="arabicPeriod"/>
            </a:pPr>
            <a:r>
              <a:rPr lang="en-US" sz="1200" dirty="0"/>
              <a:t>Open the top of the Ekman dredge and scoop out 1-2 cups of material into the one of the bags. </a:t>
            </a:r>
          </a:p>
          <a:p>
            <a:pPr marL="514350" lvl="0" indent="-514350">
              <a:buFont typeface="+mj-lt"/>
              <a:buAutoNum type="arabicPeriod"/>
            </a:pPr>
            <a:r>
              <a:rPr lang="en-US" sz="1200" dirty="0"/>
              <a:t>Double bag the sediments and include an “Internal Label” in the inside the bag with actual sediment.  Also include an “External Label” which is inside the outer/second bag. Samples should be refrigerated or frozen and </a:t>
            </a:r>
            <a:r>
              <a:rPr lang="en-US" sz="1200" b="1" u="sng" dirty="0"/>
              <a:t>not preserved in ethanol</a:t>
            </a:r>
            <a:r>
              <a:rPr lang="en-US" sz="1200" dirty="0"/>
              <a:t>.</a:t>
            </a:r>
          </a:p>
          <a:p>
            <a:pPr marL="514350" lvl="0" indent="-514350">
              <a:buFont typeface="+mj-lt"/>
              <a:buAutoNum type="arabicPeriod"/>
            </a:pPr>
            <a:r>
              <a:rPr lang="en-US" sz="1200" dirty="0"/>
              <a:t>Record data on the Test Request – Mussel Veliger and </a:t>
            </a:r>
            <a:r>
              <a:rPr lang="en-US" sz="1200" dirty="0" err="1"/>
              <a:t>Waterflea</a:t>
            </a:r>
            <a:r>
              <a:rPr lang="en-US" sz="1200" dirty="0"/>
              <a:t> Analysis Form 4800-027.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35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Care must be given that the net does not hit the lake bottom. When this happens, the sample will contain muddy water, which is very difficult or impossible to analyze. If you hit the lake bottom, rinse out the sampling equipment and go to a deeper area of the lake to perform a good tow.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If lake is shallow and macrophytes are too dense to conduct a horizontal tow, attempt conducting a vertical tow.  Avoid collection of macrophytes in tow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1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 Note: If </a:t>
            </a:r>
            <a:r>
              <a:rPr lang="en-US" i="1" dirty="0" err="1"/>
              <a:t>waterfleas</a:t>
            </a:r>
            <a:r>
              <a:rPr lang="en-US" i="1" dirty="0"/>
              <a:t> are present, they might be visible immediately within the collection cup (but not always).</a:t>
            </a:r>
            <a:endParaRPr lang="en-US" dirty="0"/>
          </a:p>
          <a:p>
            <a:pPr marL="0" indent="0">
              <a:buNone/>
            </a:pPr>
            <a:r>
              <a:rPr lang="en-US" i="1" dirty="0"/>
              <a:t>Note: If the prescribed ethanol to sample ratio (4:1) cannot be achieved after repeated condensing and decanting, then the sample should be split between two sample bottles. Label </a:t>
            </a:r>
            <a:r>
              <a:rPr lang="en-US" dirty="0"/>
              <a:t>the bottles in sequential order.</a:t>
            </a:r>
          </a:p>
          <a:p>
            <a:pPr marL="0" indent="0">
              <a:buNone/>
            </a:pPr>
            <a:r>
              <a:rPr lang="en-US" i="1" dirty="0"/>
              <a:t>Note: Transport the sample bottle(s) on ice in a cooler if you are unable to preserve immediately.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42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Care must be given that the net does not hit the waterbody bottom. When this happens, the sample is of muddy water, which is very difficult or impossible to analyze. If you hit the lake bottom, rinse out the sampling equipment and go to a deeper area of the lake that will provide enough depth for a good tow.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If </a:t>
            </a:r>
            <a:r>
              <a:rPr lang="en-US" i="1" dirty="0" err="1"/>
              <a:t>waterfleas</a:t>
            </a:r>
            <a:r>
              <a:rPr lang="en-US" i="1" dirty="0"/>
              <a:t> are present, they might be visible immediately within the collection cup (but not always).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If the prescribed ethanol to sample ratio (4:1) cannot be achieved after repeated condensing and decanting, then the sample should be split between two sample bottles. Label </a:t>
            </a:r>
            <a:r>
              <a:rPr lang="en-US" dirty="0"/>
              <a:t>the bottles in sequential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Transport the sample bottle(s) on ice in a cooler if you are unable to preserve immediately.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36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i="1" dirty="0"/>
              <a:t>Note: If the prescribed ethanol to sample ratio (4:1) cannot be achieved after repeated condensing and decanting, then the sample should be split between two sample bottles. Label the bottle in sequential order. </a:t>
            </a:r>
            <a:endParaRPr lang="en-US" dirty="0"/>
          </a:p>
          <a:p>
            <a:pPr marL="514350" indent="-514350">
              <a:buFont typeface="+mj-lt"/>
              <a:buAutoNum type="arabicPeriod"/>
            </a:pPr>
            <a:r>
              <a:rPr lang="en-US" i="1" dirty="0"/>
              <a:t>Note: Transport the sample bottle(s) on ice in a cooler if you are not preserving immediately.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97A03-3497-4DFD-BED1-F7A854C938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07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4800-027 </a:t>
            </a:r>
            <a:r>
              <a:rPr lang="en-US" u="sng" dirty="0"/>
              <a:t>Mussel Veliger and </a:t>
            </a:r>
            <a:r>
              <a:rPr lang="en-US" u="sng" dirty="0" err="1"/>
              <a:t>Waterflea</a:t>
            </a:r>
            <a:r>
              <a:rPr lang="en-US" u="sng" dirty="0"/>
              <a:t> Analysis, </a:t>
            </a:r>
            <a:r>
              <a:rPr lang="en-US" u="none" dirty="0"/>
              <a:t>important as there used to be two separate </a:t>
            </a:r>
            <a:endParaRPr lang="en-US" u="sng" dirty="0"/>
          </a:p>
          <a:p>
            <a:endParaRPr lang="en-US" dirty="0"/>
          </a:p>
          <a:p>
            <a:r>
              <a:rPr lang="en-US" dirty="0"/>
              <a:t>Majority of your form can and should be prefilled before you go out into the field to collect the sample.  You can pre-fill it in SWIMS and print it off. </a:t>
            </a:r>
          </a:p>
          <a:p>
            <a:endParaRPr lang="en-US" dirty="0"/>
          </a:p>
          <a:p>
            <a:r>
              <a:rPr lang="en-US" dirty="0"/>
              <a:t>Scanned copies of submitted forms will be available in SWIMS.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365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Majority of your form can and should be prefilled before you go out into the field to collect the sample.  You can pre-fill it in SWIMS and print it off. </a:t>
            </a:r>
          </a:p>
          <a:p>
            <a:r>
              <a:rPr lang="en-US" dirty="0"/>
              <a:t>If you do not have access to SWIMS, you can find the form in the DNR Forms Catalog or the Lab Services webpage (Forms link). </a:t>
            </a:r>
          </a:p>
          <a:p>
            <a:endParaRPr lang="en-US" dirty="0"/>
          </a:p>
          <a:p>
            <a:r>
              <a:rPr lang="en-US" dirty="0"/>
              <a:t>Lab Services Intranet Link: http://intranet.dnr.state.wi.us/int/es/science/ls/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9C64DD-2E51-4BE0-8D55-3A8B81A3AC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4325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6025"/>
            <a:ext cx="7772400" cy="1470025"/>
          </a:xfrm>
        </p:spPr>
        <p:txBody>
          <a:bodyPr/>
          <a:lstStyle>
            <a:lvl1pPr>
              <a:defRPr sz="36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2971800"/>
            <a:ext cx="6400800" cy="1752600"/>
          </a:xfrm>
        </p:spPr>
        <p:txBody>
          <a:bodyPr/>
          <a:lstStyle>
            <a:lvl1pPr marL="0" indent="0" algn="ctr">
              <a:buFontTx/>
              <a:buNone/>
              <a:defRPr/>
            </a:lvl1pPr>
          </a:lstStyle>
          <a:p>
            <a:pPr lvl="0"/>
            <a:r>
              <a:rPr lang="en-US" altLang="en-US" noProof="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dirty="0">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3331F223-B82B-467C-8B2C-81667658462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8074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A39CDF-71F2-41B7-98AF-3E2A73F7208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638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7794A5-9409-4027-AEE4-42954D84A33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8391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D8CF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a:xfrm>
            <a:off x="0" y="0"/>
            <a:ext cx="9144000" cy="6858000"/>
          </a:xfrm>
          <a:prstGeom prst="rect">
            <a:avLst/>
          </a:prstGeom>
          <a:pattFill prst="narHorz">
            <a:fgClr>
              <a:schemeClr val="bg2"/>
            </a:fgClr>
            <a:bgClr>
              <a:srgbClr val="D8CFA7"/>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1094" y="1370073"/>
            <a:ext cx="6101811" cy="3815538"/>
          </a:xfrm>
          <a:prstGeom prst="rect">
            <a:avLst/>
          </a:prstGeom>
        </p:spPr>
      </p:pic>
    </p:spTree>
    <p:extLst>
      <p:ext uri="{BB962C8B-B14F-4D97-AF65-F5344CB8AC3E}">
        <p14:creationId xmlns:p14="http://schemas.microsoft.com/office/powerpoint/2010/main" val="24133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200"/>
            </a:lvl1pPr>
          </a:lstStyle>
          <a:p>
            <a:r>
              <a:rPr lang="en-US"/>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166673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Snip Single Corner Rectangle 8"/>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gradFill rotWithShape="1">
            <a:gsLst>
              <a:gs pos="0">
                <a:srgbClr val="7B0000"/>
              </a:gs>
              <a:gs pos="70000">
                <a:srgbClr val="B70000"/>
              </a:gs>
              <a:gs pos="100000">
                <a:srgbClr val="B70000"/>
              </a:gs>
            </a:gsLst>
            <a:lin ang="17700000"/>
          </a:gradFill>
          <a:ln>
            <a:noFill/>
          </a:ln>
          <a:effectLst>
            <a:outerShdw blurRad="76200" dist="25400" dir="4799952" algn="tl" rotWithShape="0">
              <a:srgbClr val="000000">
                <a:alpha val="21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endParaRPr lang="en-US"/>
          </a:p>
        </p:txBody>
      </p:sp>
      <p:sp>
        <p:nvSpPr>
          <p:cNvPr id="2" name="Title 1"/>
          <p:cNvSpPr>
            <a:spLocks noGrp="1"/>
          </p:cNvSpPr>
          <p:nvPr>
            <p:ph type="ctrTitle"/>
          </p:nvPr>
        </p:nvSpPr>
        <p:spPr>
          <a:xfrm>
            <a:off x="685800" y="2130425"/>
            <a:ext cx="7772400" cy="1470025"/>
          </a:xfrm>
        </p:spPr>
        <p:txBody>
          <a:bodyPr/>
          <a:lstStyle>
            <a:lvl1pPr>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1250"/>
            <a:ext cx="6400800" cy="1752600"/>
          </a:xfrm>
        </p:spPr>
        <p:txBody>
          <a:bodyP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210502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stStyle>
          <a:p>
            <a:pPr lvl="0"/>
            <a:r>
              <a:rPr lang="en-US"/>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328666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304809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ctr">
              <a:defRPr sz="3000" b="0" i="0" kern="1200" cap="all" spc="40"/>
            </a:lvl1pPr>
          </a:lstStyle>
          <a:p>
            <a:r>
              <a:rPr lang="en-US"/>
              <a:t>Click to edit Master title style</a:t>
            </a:r>
            <a:endParaRPr lang="en-US" dirty="0"/>
          </a:p>
        </p:txBody>
      </p:sp>
      <p:sp>
        <p:nvSpPr>
          <p:cNvPr id="3" name="Text Placeholder 2"/>
          <p:cNvSpPr>
            <a:spLocks noGrp="1"/>
          </p:cNvSpPr>
          <p:nvPr>
            <p:ph type="body" idx="1"/>
          </p:nvPr>
        </p:nvSpPr>
        <p:spPr>
          <a:xfrm>
            <a:off x="722313" y="2830513"/>
            <a:ext cx="7772400" cy="1500187"/>
          </a:xfrm>
        </p:spPr>
        <p:txBody>
          <a:bodyPr anchor="b">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1311540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3900" y="1714500"/>
            <a:ext cx="3632200" cy="4411663"/>
          </a:xfrm>
        </p:spPr>
        <p:txBody>
          <a:bodyPr/>
          <a:lstStyle>
            <a:lvl1pPr marL="182880" indent="-182880">
              <a:defRPr sz="2200"/>
            </a:lvl1pPr>
            <a:lvl2pPr marL="548640" indent="-182880">
              <a:spcBef>
                <a:spcPts val="1080"/>
              </a:spcBef>
              <a:buClr>
                <a:srgbClr val="B70000"/>
              </a:buClr>
              <a:defRPr sz="2000"/>
            </a:lvl2pPr>
            <a:lvl3pPr marL="822960" indent="-182880">
              <a:spcBef>
                <a:spcPts val="1032"/>
              </a:spcBef>
              <a:defRPr sz="1800"/>
            </a:lvl3pPr>
            <a:lvl4pPr marL="1143000" indent="-182880">
              <a:spcBef>
                <a:spcPts val="984"/>
              </a:spcBef>
              <a:defRPr sz="1700"/>
            </a:lvl4pPr>
            <a:lvl5pPr marL="1417320" indent="-137160">
              <a:spcBef>
                <a:spcPts val="984"/>
              </a:spcBef>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3300" y="1714500"/>
            <a:ext cx="3619500" cy="4411663"/>
          </a:xfrm>
        </p:spPr>
        <p:txBody>
          <a:bodyPr/>
          <a:lstStyle>
            <a:lvl1pPr marL="182880" indent="-182880">
              <a:defRPr sz="2200"/>
            </a:lvl1pPr>
            <a:lvl2pPr marL="548640" indent="-182880">
              <a:spcBef>
                <a:spcPts val="1080"/>
              </a:spcBef>
              <a:defRPr sz="2000"/>
            </a:lvl2pPr>
            <a:lvl3pPr marL="822960" indent="-182880">
              <a:spcBef>
                <a:spcPts val="1032"/>
              </a:spcBef>
              <a:defRPr sz="1800"/>
            </a:lvl3pPr>
            <a:lvl4pPr marL="1143000" indent="-182880">
              <a:spcBef>
                <a:spcPts val="1008"/>
              </a:spcBef>
              <a:defRPr sz="1700"/>
            </a:lvl4pPr>
            <a:lvl5pPr marL="1417320" indent="-137160">
              <a:spcBef>
                <a:spcPts val="1008"/>
              </a:spcBef>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1187554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84700" y="1714500"/>
            <a:ext cx="0" cy="4411663"/>
          </a:xfrm>
          <a:prstGeom prst="line">
            <a:avLst/>
          </a:prstGeom>
          <a:ln w="6350" cmpd="sng">
            <a:solidFill>
              <a:srgbClr val="CAC29C"/>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3900" y="1714499"/>
            <a:ext cx="3632200" cy="571501"/>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286001"/>
            <a:ext cx="3632200" cy="3840162"/>
          </a:xfrm>
        </p:spPr>
        <p:txBody>
          <a:bodyPr/>
          <a:lstStyle>
            <a:lvl1pPr marL="182880" indent="-182880">
              <a:spcBef>
                <a:spcPts val="1032"/>
              </a:spcBef>
              <a:defRPr sz="1800" baseline="0"/>
            </a:lvl1pPr>
            <a:lvl2pPr marL="502920" indent="-182880">
              <a:spcBef>
                <a:spcPts val="1008"/>
              </a:spcBef>
              <a:defRPr sz="1700" baseline="0"/>
            </a:lvl2pPr>
            <a:lvl3pPr marL="822960" indent="-182880">
              <a:spcBef>
                <a:spcPts val="960"/>
              </a:spcBef>
              <a:defRPr sz="1600"/>
            </a:lvl3pPr>
            <a:lvl4pPr marL="1097280" indent="-182880">
              <a:spcBef>
                <a:spcPts val="960"/>
              </a:spcBef>
              <a:defRPr sz="1600"/>
            </a:lvl4pPr>
            <a:lvl5pPr marL="1371600" indent="-182880">
              <a:spcBef>
                <a:spcPts val="96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87900" y="1714499"/>
            <a:ext cx="3683000" cy="571502"/>
          </a:xfrm>
        </p:spPr>
        <p:txBody>
          <a:bodyPr>
            <a:normAutofit/>
          </a:bodyPr>
          <a:lstStyle>
            <a:lvl1pPr marL="0" indent="0">
              <a:buNone/>
              <a:defRPr sz="1800" b="1">
                <a:solidFill>
                  <a:srgbClr val="B7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87900" y="2286001"/>
            <a:ext cx="3683000" cy="3840161"/>
          </a:xfrm>
        </p:spPr>
        <p:txBody>
          <a:bodyPr/>
          <a:lstStyle>
            <a:lvl1pPr marL="182880" indent="-182880">
              <a:spcBef>
                <a:spcPts val="1032"/>
              </a:spcBef>
              <a:defRPr sz="1800"/>
            </a:lvl1pPr>
            <a:lvl2pPr marL="502920" indent="-182880">
              <a:spcBef>
                <a:spcPts val="984"/>
              </a:spcBef>
              <a:defRPr sz="1600"/>
            </a:lvl2pPr>
            <a:lvl3pPr marL="822960" indent="-182880">
              <a:spcBef>
                <a:spcPts val="984"/>
              </a:spcBef>
              <a:defRPr sz="1600"/>
            </a:lvl3pPr>
            <a:lvl4pPr marL="1143000" indent="-182880">
              <a:spcBef>
                <a:spcPts val="984"/>
              </a:spcBef>
              <a:defRPr sz="1600"/>
            </a:lvl4pPr>
            <a:lvl5pPr marL="1371600" indent="-182880">
              <a:spcBef>
                <a:spcPts val="984"/>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0"/>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238126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021BC8-5D75-46F5-9CA3-C251D8124F6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9231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2207868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2984103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 y="850900"/>
            <a:ext cx="2832100" cy="584200"/>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10000" y="850900"/>
            <a:ext cx="4584700" cy="5275263"/>
          </a:xfrm>
        </p:spPr>
        <p:txBody>
          <a:bodyPr/>
          <a:lstStyle>
            <a:lvl1pPr marL="228600" indent="-228600">
              <a:defRPr sz="2800" baseline="0"/>
            </a:lvl1pPr>
            <a:lvl2pPr marL="685800" indent="-228600">
              <a:spcBef>
                <a:spcPts val="1176"/>
              </a:spcBef>
              <a:defRPr sz="2400" baseline="0"/>
            </a:lvl2pPr>
            <a:lvl3pPr marL="1005840" indent="-182880">
              <a:spcBef>
                <a:spcPts val="1080"/>
              </a:spcBef>
              <a:defRPr sz="2000"/>
            </a:lvl3pPr>
            <a:lvl4pPr marL="1371600" indent="-182880">
              <a:spcBef>
                <a:spcPts val="1032"/>
              </a:spcBef>
              <a:defRPr sz="1800"/>
            </a:lvl4pPr>
            <a:lvl5pPr marL="1600200" indent="-182880">
              <a:spcBef>
                <a:spcPts val="984"/>
              </a:spcBef>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1549400"/>
            <a:ext cx="2832100" cy="45767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2349021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486400"/>
            <a:ext cx="5486400" cy="6858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1533807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60CF-CB23-4F4D-AD2A-E551DB9B47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9F14BF-7A41-4B4C-8E6E-749852B735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18E64C-D4B2-4866-BD05-E5E3CFC472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A58F037-79D0-4E57-9679-0E286662B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2A578-8C10-49BF-9B95-2001C64417AE}"/>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1863760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A045-B7D0-4832-B3BB-D056486F0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B93B5-C933-402A-990A-A2E24521BF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696F7-69B1-4BE3-95E7-DE6B83CDFE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69E47C-A636-431D-81CA-6A89D299D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F224-B37A-42E8-B6BF-8E19C18A5525}"/>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367769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AA493-4C2B-48B6-9B78-4AC1E17B0DA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B1B505-730E-44F5-AC74-5B12131DF6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E3ADB-45D1-4BC5-8E84-23ABBEB890F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74EE832-3050-41AD-A222-235A5F220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716A-DB9F-444E-8B1B-B927A9D8A002}"/>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262186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B876-9F6C-4009-AB98-22F371941A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278E9-9CAA-4DAA-B23F-B4F31D8116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3D887-67E1-498C-B827-810F605AC7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3BA0BB-F520-450F-8C17-E3F4572615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4C74E5A-F5EA-4E31-AF60-E84F095A4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E696F-A390-4A0B-BD6A-15A108371DCA}"/>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976020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5ADD-9391-4D72-83CE-A44735A6AC8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046067-1848-4AF4-88FC-9A0C9D9980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8CC088A-FF61-40B6-B4BF-371D4FF003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6D594-7FED-4589-876C-0962A9CF6F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03D18-3FC0-4388-9CD3-F32188280C7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B4401-DDA7-4A26-9F36-4EC19AE3AB2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56A6D6A-75CB-400C-8DF0-2DCDF3119C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B751D3-AEC5-4EF3-A63E-12515582F3A9}"/>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34642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E2A7-CE8E-46A5-8344-FF4BC19D8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F93E5-BBEA-4BF2-8E54-69270DB0C0B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92689D5-7F77-4946-B169-AC58210F6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37791-0259-4EAA-8DEE-5A2A71282A10}"/>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24283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4B0C08-F146-4334-9071-377AEA5BBE4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34062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BDA96-CD8D-488F-A526-B73611E53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58B7E40-518F-445A-90EA-3B451E6C3E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6DE803-D5CE-4A02-8617-6F8EEA204E79}"/>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163299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43EA-310F-4C40-A1C4-56D4A44221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A57D83-78B4-43F2-B98A-6270029A24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E1694-E94E-4187-A75E-F13A3C5BF2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525D78-CF3E-44A5-A97D-82DF7BE542B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B056EC7-3D29-4801-A138-7C5ADD927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C9C84-F859-475F-873D-D338396E6C31}"/>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246638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2747-5AD9-448A-9BE2-78DF767682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89E3DA6-735D-480F-954B-B3C8C28C60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1AC3482-A454-44C6-8B41-8EE69EFAD9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6F022B-97A5-41E1-BB42-B7B225533C0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C42FBE5-8945-4700-96FB-2417CB43C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0E24E-F6B3-491A-A4ED-E71BA7091835}"/>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3485423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A463-3064-41E6-8879-164C7820AA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BC9BA0-AE2B-47FC-AF5F-C63C61789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110EE-365D-40DD-9B64-C391A6F842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248852-F40B-4814-8A2E-AF8A7B039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2F25F-9BC6-4995-B661-A5E23020629A}"/>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656679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142CB-B776-4E53-94D2-356628BAB34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CC3BA-DBF8-4ABA-B930-FEDA165FCA3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670D6-FF5D-495B-8D73-A2FB8D3A932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992224-9535-4E55-9B49-B250AB848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60403-56FD-4D5B-AAAB-D8A924366159}"/>
              </a:ext>
            </a:extLst>
          </p:cNvPr>
          <p:cNvSpPr>
            <a:spLocks noGrp="1"/>
          </p:cNvSpPr>
          <p:nvPr>
            <p:ph type="sldNum" sz="quarter" idx="12"/>
          </p:nvPr>
        </p:nvSpPr>
        <p:spPr/>
        <p:txBody>
          <a:bodyPr/>
          <a:lstStyle/>
          <a:p>
            <a:fld id="{B7081638-3408-447B-9F03-276FF01E18D0}" type="slidenum">
              <a:rPr lang="en-US" smtClean="0"/>
              <a:t>‹#›</a:t>
            </a:fld>
            <a:endParaRPr lang="en-US"/>
          </a:p>
        </p:txBody>
      </p:sp>
    </p:spTree>
    <p:extLst>
      <p:ext uri="{BB962C8B-B14F-4D97-AF65-F5344CB8AC3E}">
        <p14:creationId xmlns:p14="http://schemas.microsoft.com/office/powerpoint/2010/main" val="992282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78F5658-A5C5-433C-B45B-BFDEDFBD6D45}"/>
              </a:ext>
            </a:extLst>
          </p:cNvPr>
          <p:cNvSpPr>
            <a:spLocks noGrp="1" noChangeArrowheads="1"/>
          </p:cNvSpPr>
          <p:nvPr>
            <p:ph type="ctrTitle"/>
          </p:nvPr>
        </p:nvSpPr>
        <p:spPr>
          <a:xfrm>
            <a:off x="685800" y="1216025"/>
            <a:ext cx="7772400" cy="1470025"/>
          </a:xfrm>
        </p:spPr>
        <p:txBody>
          <a:bodyPr/>
          <a:lstStyle>
            <a:lvl1pP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DD820C62-83D7-430F-9610-EF49DA96D60C}"/>
              </a:ext>
            </a:extLst>
          </p:cNvPr>
          <p:cNvSpPr>
            <a:spLocks noGrp="1" noChangeArrowheads="1"/>
          </p:cNvSpPr>
          <p:nvPr>
            <p:ph type="subTitle" idx="1"/>
          </p:nvPr>
        </p:nvSpPr>
        <p:spPr>
          <a:xfrm>
            <a:off x="1371600" y="2971800"/>
            <a:ext cx="6400800" cy="1752600"/>
          </a:xfrm>
        </p:spPr>
        <p:txBody>
          <a:bodyPr/>
          <a:lstStyle>
            <a:lvl1pPr marL="0" indent="0" algn="ctr">
              <a:buFontTx/>
              <a:buNone/>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71378D53-D23A-4F37-ACE0-71E8ECABB857}"/>
              </a:ext>
            </a:extLst>
          </p:cNvPr>
          <p:cNvSpPr>
            <a:spLocks noGrp="1" noChangeArrowheads="1"/>
          </p:cNvSpPr>
          <p:nvPr>
            <p:ph type="dt" sz="half" idx="2"/>
          </p:nvPr>
        </p:nvSpPr>
        <p:spPr/>
        <p:txBody>
          <a:bodyPr/>
          <a:lstStyle>
            <a:lvl1pPr>
              <a:defRPr/>
            </a:lvl1pPr>
          </a:lstStyle>
          <a:p>
            <a:endParaRPr lang="en-US" altLang="en-US"/>
          </a:p>
        </p:txBody>
      </p:sp>
      <p:sp>
        <p:nvSpPr>
          <p:cNvPr id="3078" name="Rectangle 6">
            <a:extLst>
              <a:ext uri="{FF2B5EF4-FFF2-40B4-BE49-F238E27FC236}">
                <a16:creationId xmlns:a16="http://schemas.microsoft.com/office/drawing/2014/main" id="{04222145-D80E-4E38-B039-777A003C6096}"/>
              </a:ext>
            </a:extLst>
          </p:cNvPr>
          <p:cNvSpPr>
            <a:spLocks noGrp="1" noChangeArrowheads="1"/>
          </p:cNvSpPr>
          <p:nvPr>
            <p:ph type="sldNum" sz="quarter" idx="4"/>
          </p:nvPr>
        </p:nvSpPr>
        <p:spPr/>
        <p:txBody>
          <a:bodyPr/>
          <a:lstStyle>
            <a:lvl1pPr>
              <a:defRPr/>
            </a:lvl1pPr>
          </a:lstStyle>
          <a:p>
            <a:fld id="{325A6FC1-B2C8-4C37-B09D-49302E6B3B8B}" type="slidenum">
              <a:rPr lang="en-US" altLang="en-US"/>
              <a:pPr/>
              <a:t>‹#›</a:t>
            </a:fld>
            <a:endParaRPr lang="en-US" altLang="en-US"/>
          </a:p>
        </p:txBody>
      </p:sp>
    </p:spTree>
    <p:extLst>
      <p:ext uri="{BB962C8B-B14F-4D97-AF65-F5344CB8AC3E}">
        <p14:creationId xmlns:p14="http://schemas.microsoft.com/office/powerpoint/2010/main" val="45740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8064-5CBD-4B5E-95C5-FF000588F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2B7E2-45A8-4C43-A694-FA9F43A30A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99AA2-D074-4418-A46D-CAA1C99762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A7EE26-E00B-4834-B2AA-1DEE76E203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F7EFC6-08AA-4C46-B2D9-C89CF1D93593}"/>
              </a:ext>
            </a:extLst>
          </p:cNvPr>
          <p:cNvSpPr>
            <a:spLocks noGrp="1"/>
          </p:cNvSpPr>
          <p:nvPr>
            <p:ph type="sldNum" sz="quarter" idx="12"/>
          </p:nvPr>
        </p:nvSpPr>
        <p:spPr/>
        <p:txBody>
          <a:bodyPr/>
          <a:lstStyle>
            <a:lvl1pPr>
              <a:defRPr/>
            </a:lvl1pPr>
          </a:lstStyle>
          <a:p>
            <a:fld id="{8592594E-6C57-416E-B8D4-D83A296C3AF2}" type="slidenum">
              <a:rPr lang="en-US" altLang="en-US"/>
              <a:pPr/>
              <a:t>‹#›</a:t>
            </a:fld>
            <a:endParaRPr lang="en-US" altLang="en-US"/>
          </a:p>
        </p:txBody>
      </p:sp>
    </p:spTree>
    <p:extLst>
      <p:ext uri="{BB962C8B-B14F-4D97-AF65-F5344CB8AC3E}">
        <p14:creationId xmlns:p14="http://schemas.microsoft.com/office/powerpoint/2010/main" val="3430521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0320-0F8E-4519-8A69-F6EBC0D9208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5CAA3C-A104-4FBF-8E2C-4B9B38EE1E0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48B4168-ED02-449D-8473-67D9D2AD81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F526B3-D51C-4630-A8F5-1EBB13284F7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5099E94-65B0-45B2-B3AC-CB0C571D602E}"/>
              </a:ext>
            </a:extLst>
          </p:cNvPr>
          <p:cNvSpPr>
            <a:spLocks noGrp="1"/>
          </p:cNvSpPr>
          <p:nvPr>
            <p:ph type="sldNum" sz="quarter" idx="12"/>
          </p:nvPr>
        </p:nvSpPr>
        <p:spPr/>
        <p:txBody>
          <a:bodyPr/>
          <a:lstStyle>
            <a:lvl1pPr>
              <a:defRPr/>
            </a:lvl1pPr>
          </a:lstStyle>
          <a:p>
            <a:fld id="{5D40E625-5FC5-4DEC-85B4-D87842BFB02B}" type="slidenum">
              <a:rPr lang="en-US" altLang="en-US"/>
              <a:pPr/>
              <a:t>‹#›</a:t>
            </a:fld>
            <a:endParaRPr lang="en-US" altLang="en-US"/>
          </a:p>
        </p:txBody>
      </p:sp>
    </p:spTree>
    <p:extLst>
      <p:ext uri="{BB962C8B-B14F-4D97-AF65-F5344CB8AC3E}">
        <p14:creationId xmlns:p14="http://schemas.microsoft.com/office/powerpoint/2010/main" val="1222831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B103C-E3E1-4311-B668-0B8AABFDF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9774A-6CD4-47F1-90B2-633C0ECA19B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F7813-8895-4272-8082-128CF56B0B7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36E41D-BF75-4778-AD25-5BE7796984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DE5A20A-AABF-4B0A-9761-C20F54F11D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F084B38-34B3-445F-A39F-89E9A23350A9}"/>
              </a:ext>
            </a:extLst>
          </p:cNvPr>
          <p:cNvSpPr>
            <a:spLocks noGrp="1"/>
          </p:cNvSpPr>
          <p:nvPr>
            <p:ph type="sldNum" sz="quarter" idx="12"/>
          </p:nvPr>
        </p:nvSpPr>
        <p:spPr/>
        <p:txBody>
          <a:bodyPr/>
          <a:lstStyle>
            <a:lvl1pPr>
              <a:defRPr/>
            </a:lvl1pPr>
          </a:lstStyle>
          <a:p>
            <a:fld id="{0ADD7A23-21B0-4FB8-A747-99C54CDAE8E0}" type="slidenum">
              <a:rPr lang="en-US" altLang="en-US"/>
              <a:pPr/>
              <a:t>‹#›</a:t>
            </a:fld>
            <a:endParaRPr lang="en-US" altLang="en-US"/>
          </a:p>
        </p:txBody>
      </p:sp>
    </p:spTree>
    <p:extLst>
      <p:ext uri="{BB962C8B-B14F-4D97-AF65-F5344CB8AC3E}">
        <p14:creationId xmlns:p14="http://schemas.microsoft.com/office/powerpoint/2010/main" val="3475714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83C9-3EE5-4717-AE39-EFDB8257ADE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7F19BB-13B6-4366-979B-E244F468D9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3D386-7F49-4C9F-8282-3B69560BDC0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BAE92A-1AD2-4E89-A035-77E677C4849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CA3BCA-A9C4-43CA-9AA1-959BB29D429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0AEBC-F229-43E1-A553-20F4A651398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7D09DCC-21DC-4016-8B96-40337B896DE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600FBD9-2804-4F03-A212-969EC659FEFE}"/>
              </a:ext>
            </a:extLst>
          </p:cNvPr>
          <p:cNvSpPr>
            <a:spLocks noGrp="1"/>
          </p:cNvSpPr>
          <p:nvPr>
            <p:ph type="sldNum" sz="quarter" idx="12"/>
          </p:nvPr>
        </p:nvSpPr>
        <p:spPr/>
        <p:txBody>
          <a:bodyPr/>
          <a:lstStyle>
            <a:lvl1pPr>
              <a:defRPr/>
            </a:lvl1pPr>
          </a:lstStyle>
          <a:p>
            <a:fld id="{961FBDAD-0401-48D1-A91B-0FB4FA7189E1}" type="slidenum">
              <a:rPr lang="en-US" altLang="en-US"/>
              <a:pPr/>
              <a:t>‹#›</a:t>
            </a:fld>
            <a:endParaRPr lang="en-US" altLang="en-US"/>
          </a:p>
        </p:txBody>
      </p:sp>
    </p:spTree>
    <p:extLst>
      <p:ext uri="{BB962C8B-B14F-4D97-AF65-F5344CB8AC3E}">
        <p14:creationId xmlns:p14="http://schemas.microsoft.com/office/powerpoint/2010/main" val="76444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B3898D-D6D9-488D-A6FA-FC06AE8301D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92482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FEF0-8FB1-40F4-A3F6-ED8D8509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3DD6-F1E0-4A38-BFDF-371DEB105E4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65D9919-1B4A-4BA9-AAD6-3B2DC4688C2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8496398-F08F-4A74-A285-37540CF27634}"/>
              </a:ext>
            </a:extLst>
          </p:cNvPr>
          <p:cNvSpPr>
            <a:spLocks noGrp="1"/>
          </p:cNvSpPr>
          <p:nvPr>
            <p:ph type="sldNum" sz="quarter" idx="12"/>
          </p:nvPr>
        </p:nvSpPr>
        <p:spPr/>
        <p:txBody>
          <a:bodyPr/>
          <a:lstStyle>
            <a:lvl1pPr>
              <a:defRPr/>
            </a:lvl1pPr>
          </a:lstStyle>
          <a:p>
            <a:fld id="{7F8B2D5C-6C2A-4DFB-8AD0-1F7CB5D7B214}" type="slidenum">
              <a:rPr lang="en-US" altLang="en-US"/>
              <a:pPr/>
              <a:t>‹#›</a:t>
            </a:fld>
            <a:endParaRPr lang="en-US" altLang="en-US"/>
          </a:p>
        </p:txBody>
      </p:sp>
    </p:spTree>
    <p:extLst>
      <p:ext uri="{BB962C8B-B14F-4D97-AF65-F5344CB8AC3E}">
        <p14:creationId xmlns:p14="http://schemas.microsoft.com/office/powerpoint/2010/main" val="216968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810F4-DD0E-40E5-8821-53CB158A719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422D0A6-8528-4E6F-BDB1-A2DC36B1F96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D4F5373-ECDD-4768-B55D-BF4CB56DF1B2}"/>
              </a:ext>
            </a:extLst>
          </p:cNvPr>
          <p:cNvSpPr>
            <a:spLocks noGrp="1"/>
          </p:cNvSpPr>
          <p:nvPr>
            <p:ph type="sldNum" sz="quarter" idx="12"/>
          </p:nvPr>
        </p:nvSpPr>
        <p:spPr/>
        <p:txBody>
          <a:bodyPr/>
          <a:lstStyle>
            <a:lvl1pPr>
              <a:defRPr/>
            </a:lvl1pPr>
          </a:lstStyle>
          <a:p>
            <a:fld id="{6E523E8D-C638-45D2-9390-C9F4A9DF218F}" type="slidenum">
              <a:rPr lang="en-US" altLang="en-US"/>
              <a:pPr/>
              <a:t>‹#›</a:t>
            </a:fld>
            <a:endParaRPr lang="en-US" altLang="en-US"/>
          </a:p>
        </p:txBody>
      </p:sp>
    </p:spTree>
    <p:extLst>
      <p:ext uri="{BB962C8B-B14F-4D97-AF65-F5344CB8AC3E}">
        <p14:creationId xmlns:p14="http://schemas.microsoft.com/office/powerpoint/2010/main" val="286536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89D0-2B33-45E9-906E-272A26603FC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155990-A4FB-447E-8A96-31A50F36B06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F7F369-8E5E-4204-8C86-5A1D65E825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63C5-4217-4116-BE37-3FB7B56C67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09F3678-D6E3-49ED-9C50-DD0EDE79AB9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3301B4-59A3-4DAE-84FD-CC0A8C5856F4}"/>
              </a:ext>
            </a:extLst>
          </p:cNvPr>
          <p:cNvSpPr>
            <a:spLocks noGrp="1"/>
          </p:cNvSpPr>
          <p:nvPr>
            <p:ph type="sldNum" sz="quarter" idx="12"/>
          </p:nvPr>
        </p:nvSpPr>
        <p:spPr/>
        <p:txBody>
          <a:bodyPr/>
          <a:lstStyle>
            <a:lvl1pPr>
              <a:defRPr/>
            </a:lvl1pPr>
          </a:lstStyle>
          <a:p>
            <a:fld id="{ED7E3398-AB65-4151-A7FD-CAB9C8BB59AF}" type="slidenum">
              <a:rPr lang="en-US" altLang="en-US"/>
              <a:pPr/>
              <a:t>‹#›</a:t>
            </a:fld>
            <a:endParaRPr lang="en-US" altLang="en-US"/>
          </a:p>
        </p:txBody>
      </p:sp>
    </p:spTree>
    <p:extLst>
      <p:ext uri="{BB962C8B-B14F-4D97-AF65-F5344CB8AC3E}">
        <p14:creationId xmlns:p14="http://schemas.microsoft.com/office/powerpoint/2010/main" val="101776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50FB-F195-4180-B73F-F179AE3931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C9E72E-F622-4268-98F4-1493CCE2AB9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444E4D-A674-49F9-A2C1-1F020A8B7A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57CA8-23CE-4D3E-8444-40F90592DA2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A44D50-7A90-4512-A5A9-2B7275C5B2C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0AE9A3-CA20-45CD-AABF-85445CE270B2}"/>
              </a:ext>
            </a:extLst>
          </p:cNvPr>
          <p:cNvSpPr>
            <a:spLocks noGrp="1"/>
          </p:cNvSpPr>
          <p:nvPr>
            <p:ph type="sldNum" sz="quarter" idx="12"/>
          </p:nvPr>
        </p:nvSpPr>
        <p:spPr/>
        <p:txBody>
          <a:bodyPr/>
          <a:lstStyle>
            <a:lvl1pPr>
              <a:defRPr/>
            </a:lvl1pPr>
          </a:lstStyle>
          <a:p>
            <a:fld id="{DCEF0C92-3C25-4BD6-A500-5092B0C38593}" type="slidenum">
              <a:rPr lang="en-US" altLang="en-US"/>
              <a:pPr/>
              <a:t>‹#›</a:t>
            </a:fld>
            <a:endParaRPr lang="en-US" altLang="en-US"/>
          </a:p>
        </p:txBody>
      </p:sp>
    </p:spTree>
    <p:extLst>
      <p:ext uri="{BB962C8B-B14F-4D97-AF65-F5344CB8AC3E}">
        <p14:creationId xmlns:p14="http://schemas.microsoft.com/office/powerpoint/2010/main" val="3628774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6FBD-920E-4A41-9529-5889FA5E28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D54AE-E070-454F-85D8-144CAFFC8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74999-47E1-413E-916F-856419DEC1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0F7BBF-910E-4E9A-94B4-117ED42175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7801BE-EEE3-4C42-ADF3-A1E7127FBBAC}"/>
              </a:ext>
            </a:extLst>
          </p:cNvPr>
          <p:cNvSpPr>
            <a:spLocks noGrp="1"/>
          </p:cNvSpPr>
          <p:nvPr>
            <p:ph type="sldNum" sz="quarter" idx="12"/>
          </p:nvPr>
        </p:nvSpPr>
        <p:spPr/>
        <p:txBody>
          <a:bodyPr/>
          <a:lstStyle>
            <a:lvl1pPr>
              <a:defRPr/>
            </a:lvl1pPr>
          </a:lstStyle>
          <a:p>
            <a:fld id="{7498B629-A639-4840-9266-7B8F7ED02B25}" type="slidenum">
              <a:rPr lang="en-US" altLang="en-US"/>
              <a:pPr/>
              <a:t>‹#›</a:t>
            </a:fld>
            <a:endParaRPr lang="en-US" altLang="en-US"/>
          </a:p>
        </p:txBody>
      </p:sp>
    </p:spTree>
    <p:extLst>
      <p:ext uri="{BB962C8B-B14F-4D97-AF65-F5344CB8AC3E}">
        <p14:creationId xmlns:p14="http://schemas.microsoft.com/office/powerpoint/2010/main" val="296886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4678C-B197-4DEE-9165-48DA33F9C97D}"/>
              </a:ext>
            </a:extLst>
          </p:cNvPr>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2AC817-E146-4EB4-9FBE-FFFABE547CB8}"/>
              </a:ext>
            </a:extLst>
          </p:cNvPr>
          <p:cNvSpPr>
            <a:spLocks noGrp="1"/>
          </p:cNvSpPr>
          <p:nvPr>
            <p:ph type="body" orient="vert" idx="1"/>
          </p:nvPr>
        </p:nvSpPr>
        <p:spPr>
          <a:xfrm>
            <a:off x="457200" y="609600"/>
            <a:ext cx="6019800"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4A613-0234-45CC-8B1C-53DFBB18EC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489923-AF3C-4159-801A-E31FAF2CAD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BC090F-6907-41AF-BE84-9609E33833E6}"/>
              </a:ext>
            </a:extLst>
          </p:cNvPr>
          <p:cNvSpPr>
            <a:spLocks noGrp="1"/>
          </p:cNvSpPr>
          <p:nvPr>
            <p:ph type="sldNum" sz="quarter" idx="12"/>
          </p:nvPr>
        </p:nvSpPr>
        <p:spPr/>
        <p:txBody>
          <a:bodyPr/>
          <a:lstStyle>
            <a:lvl1pPr>
              <a:defRPr/>
            </a:lvl1pPr>
          </a:lstStyle>
          <a:p>
            <a:fld id="{5B5469F5-A401-49CD-9DB8-EA2C3D7F8174}" type="slidenum">
              <a:rPr lang="en-US" altLang="en-US"/>
              <a:pPr/>
              <a:t>‹#›</a:t>
            </a:fld>
            <a:endParaRPr lang="en-US" altLang="en-US"/>
          </a:p>
        </p:txBody>
      </p:sp>
    </p:spTree>
    <p:extLst>
      <p:ext uri="{BB962C8B-B14F-4D97-AF65-F5344CB8AC3E}">
        <p14:creationId xmlns:p14="http://schemas.microsoft.com/office/powerpoint/2010/main" val="110794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0A6000D-BCFC-43C1-89FB-7666F5B5238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3189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2FA4191-4934-4291-AEAB-B47DF7024A4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5522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E038AC7-3D9D-48EB-853C-D6572A261C7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638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79A1B7-24F1-4964-B43C-C6231EC8351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0993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0BDA82-02E4-4319-BEC5-20DD2349D22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611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EA5E1A-CDF5-49C5-AD40-A6423A331BB9}" type="slidenum">
              <a:rPr lang="en-US" altLang="en-US">
                <a:solidFill>
                  <a:srgbClr val="000000"/>
                </a:solidFill>
                <a:latin typeface="Arial" charset="0"/>
              </a:rPr>
              <a:pPr fontAlgn="base">
                <a:spcBef>
                  <a:spcPct val="0"/>
                </a:spcBef>
                <a:spcAft>
                  <a:spcPct val="0"/>
                </a:spcAft>
              </a:pPr>
              <a:t>‹#›</a:t>
            </a:fld>
            <a:endParaRPr lang="en-US" altLang="en-US" dirty="0">
              <a:solidFill>
                <a:srgbClr val="000000"/>
              </a:solidFill>
              <a:latin typeface="Arial" charset="0"/>
            </a:endParaRPr>
          </a:p>
        </p:txBody>
      </p:sp>
    </p:spTree>
    <p:extLst>
      <p:ext uri="{BB962C8B-B14F-4D97-AF65-F5344CB8AC3E}">
        <p14:creationId xmlns:p14="http://schemas.microsoft.com/office/powerpoint/2010/main" val="1932889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0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Confetti">
          <a:fgClr>
            <a:schemeClr val="bg2"/>
          </a:fgClr>
          <a:bgClr>
            <a:srgbClr val="D8CFA7"/>
          </a:bgClr>
        </a:pattFill>
        <a:effectLst/>
      </p:bgPr>
    </p:bg>
    <p:spTree>
      <p:nvGrpSpPr>
        <p:cNvPr id="1" name=""/>
        <p:cNvGrpSpPr/>
        <p:nvPr/>
      </p:nvGrpSpPr>
      <p:grpSpPr>
        <a:xfrm>
          <a:off x="0" y="0"/>
          <a:ext cx="0" cy="0"/>
          <a:chOff x="0" y="0"/>
          <a:chExt cx="0" cy="0"/>
        </a:xfrm>
      </p:grpSpPr>
      <p:pic>
        <p:nvPicPr>
          <p:cNvPr id="1026" name="Picture 2" descr="Q:\Public Affairs\ART\LOGOS\UW_Madison_LOGOS\2011 UW logos PRINT\UWCrest_4c.png"/>
          <p:cNvPicPr>
            <a:picLocks noChangeAspect="1" noChangeArrowheads="1"/>
          </p:cNvPicPr>
          <p:nvPr/>
        </p:nvPicPr>
        <p:blipFill>
          <a:blip r:embed="rId14"/>
          <a:srcRect/>
          <a:stretch>
            <a:fillRect/>
          </a:stretch>
        </p:blipFill>
        <p:spPr bwMode="auto">
          <a:xfrm>
            <a:off x="8297943" y="71024"/>
            <a:ext cx="808351" cy="1062271"/>
          </a:xfrm>
          <a:prstGeom prst="rect">
            <a:avLst/>
          </a:prstGeom>
          <a:noFill/>
        </p:spPr>
      </p:pic>
      <p:sp>
        <p:nvSpPr>
          <p:cNvPr id="62" name="Snip Single Corner Rectangle 61"/>
          <p:cNvSpPr>
            <a:spLocks/>
          </p:cNvSpPr>
          <p:nvPr/>
        </p:nvSpPr>
        <p:spPr bwMode="auto">
          <a:xfrm>
            <a:off x="381000" y="381000"/>
            <a:ext cx="8343900" cy="5981700"/>
          </a:xfrm>
          <a:custGeom>
            <a:avLst/>
            <a:gdLst>
              <a:gd name="T0" fmla="*/ 0 w 8343900"/>
              <a:gd name="T1" fmla="*/ 0 h 5981700"/>
              <a:gd name="T2" fmla="*/ 7346930 w 8343900"/>
              <a:gd name="T3" fmla="*/ 0 h 5981700"/>
              <a:gd name="T4" fmla="*/ 8343900 w 8343900"/>
              <a:gd name="T5" fmla="*/ 996970 h 5981700"/>
              <a:gd name="T6" fmla="*/ 8343900 w 8343900"/>
              <a:gd name="T7" fmla="*/ 5981700 h 5981700"/>
              <a:gd name="T8" fmla="*/ 0 w 8343900"/>
              <a:gd name="T9" fmla="*/ 5981700 h 5981700"/>
              <a:gd name="T10" fmla="*/ 0 w 8343900"/>
              <a:gd name="T11" fmla="*/ 0 h 598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43900" h="5981700">
                <a:moveTo>
                  <a:pt x="0" y="0"/>
                </a:moveTo>
                <a:lnTo>
                  <a:pt x="7346930" y="0"/>
                </a:lnTo>
                <a:lnTo>
                  <a:pt x="8343900" y="996970"/>
                </a:lnTo>
                <a:lnTo>
                  <a:pt x="8343900" y="5981700"/>
                </a:lnTo>
                <a:lnTo>
                  <a:pt x="0" y="5981700"/>
                </a:lnTo>
                <a:lnTo>
                  <a:pt x="0" y="0"/>
                </a:lnTo>
                <a:close/>
              </a:path>
            </a:pathLst>
          </a:custGeom>
          <a:solidFill>
            <a:srgbClr val="FFFFFF"/>
          </a:solidFill>
          <a:ln w="3175" cap="flat" cmpd="sng">
            <a:solidFill>
              <a:srgbClr val="D8CFA7"/>
            </a:solidFill>
            <a:prstDash val="solid"/>
            <a:round/>
            <a:headEnd/>
            <a:tailEnd/>
          </a:ln>
          <a:effectLst>
            <a:outerShdw blurRad="76200" dist="25400" dir="4799952" algn="tl" rotWithShape="0">
              <a:srgbClr val="000000">
                <a:alpha val="21999"/>
              </a:srgbClr>
            </a:outerShdw>
          </a:effectLst>
        </p:spPr>
        <p:txBody>
          <a:bodyPr anchor="ctr"/>
          <a:lstStyle/>
          <a:p>
            <a:endParaRPr lang="en-US"/>
          </a:p>
        </p:txBody>
      </p:sp>
      <p:sp>
        <p:nvSpPr>
          <p:cNvPr id="2" name="Title Placeholder 1"/>
          <p:cNvSpPr>
            <a:spLocks noGrp="1"/>
          </p:cNvSpPr>
          <p:nvPr>
            <p:ph type="title"/>
          </p:nvPr>
        </p:nvSpPr>
        <p:spPr>
          <a:xfrm>
            <a:off x="381000" y="758825"/>
            <a:ext cx="8331200" cy="125095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736600" y="1727200"/>
            <a:ext cx="76454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81000" y="6483350"/>
            <a:ext cx="8343900" cy="365125"/>
          </a:xfrm>
          <a:prstGeom prst="rect">
            <a:avLst/>
          </a:prstGeom>
        </p:spPr>
        <p:txBody>
          <a:bodyPr vert="horz" lIns="91440" tIns="45720" rIns="91440" bIns="45720" rtlCol="0" anchor="ctr"/>
          <a:lstStyle>
            <a:lvl1pPr algn="ctr" fontAlgn="auto">
              <a:spcBef>
                <a:spcPts val="0"/>
              </a:spcBef>
              <a:spcAft>
                <a:spcPts val="0"/>
              </a:spcAft>
              <a:defRPr sz="1100" dirty="0" smtClean="0">
                <a:solidFill>
                  <a:srgbClr val="B70000"/>
                </a:solidFill>
                <a:latin typeface="+mn-lt"/>
                <a:ea typeface="+mn-ea"/>
              </a:defRPr>
            </a:lvl1pPr>
          </a:lstStyle>
          <a:p>
            <a:pPr>
              <a:defRPr/>
            </a:pPr>
            <a:endParaRPr lang="en-US" dirty="0"/>
          </a:p>
        </p:txBody>
      </p:sp>
    </p:spTree>
    <p:extLst>
      <p:ext uri="{BB962C8B-B14F-4D97-AF65-F5344CB8AC3E}">
        <p14:creationId xmlns:p14="http://schemas.microsoft.com/office/powerpoint/2010/main" val="39576723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p:titleStyle>
    <p:body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AC9BB-647B-4F61-BC0F-A6F72B70F80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37EF73-0409-4C68-8250-9D5BFFA3C2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4A9B0-3AE9-4CC2-B2CD-09D450760C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8A6A02-D006-41B6-BEB6-F4B55ECD09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A31F6C-F11A-41FD-A66F-7044E7E7749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081638-3408-447B-9F03-276FF01E18D0}" type="slidenum">
              <a:rPr lang="en-US" smtClean="0"/>
              <a:t>‹#›</a:t>
            </a:fld>
            <a:endParaRPr lang="en-US"/>
          </a:p>
        </p:txBody>
      </p:sp>
    </p:spTree>
    <p:extLst>
      <p:ext uri="{BB962C8B-B14F-4D97-AF65-F5344CB8AC3E}">
        <p14:creationId xmlns:p14="http://schemas.microsoft.com/office/powerpoint/2010/main" val="39265273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757EDE-D4CC-488E-959A-87FC1FE37C7D}"/>
              </a:ext>
            </a:extLst>
          </p:cNvPr>
          <p:cNvSpPr>
            <a:spLocks noGrp="1" noChangeArrowheads="1"/>
          </p:cNvSpPr>
          <p:nvPr>
            <p:ph type="title"/>
          </p:nvPr>
        </p:nvSpPr>
        <p:spPr bwMode="auto">
          <a:xfrm>
            <a:off x="457200" y="609600"/>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A3367D-4280-4CE6-AFBC-002A38576ED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9B5B60-FC1E-41DC-9720-8280AABE152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B01EAF1-A726-4DE6-AA9C-DDF1065356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43CC714-CA72-4504-82C3-CDB63FBE814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DD1994B-0B3B-4318-BB40-F7F236033AE0}" type="slidenum">
              <a:rPr lang="en-US" altLang="en-US"/>
              <a:pPr/>
              <a:t>‹#›</a:t>
            </a:fld>
            <a:endParaRPr lang="en-US" altLang="en-US"/>
          </a:p>
        </p:txBody>
      </p:sp>
    </p:spTree>
    <p:extLst>
      <p:ext uri="{BB962C8B-B14F-4D97-AF65-F5344CB8AC3E}">
        <p14:creationId xmlns:p14="http://schemas.microsoft.com/office/powerpoint/2010/main" val="32817067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1" fontAlgn="base" hangingPunct="1">
        <a:spcBef>
          <a:spcPct val="0"/>
        </a:spcBef>
        <a:spcAft>
          <a:spcPct val="0"/>
        </a:spcAft>
        <a:defRPr sz="4000" kern="12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anose="020B0604030504040204" pitchFamily="34" charset="0"/>
        </a:defRPr>
      </a:lvl2pPr>
      <a:lvl3pPr algn="ctr" rtl="0" eaLnBrk="1" fontAlgn="base" hangingPunct="1">
        <a:spcBef>
          <a:spcPct val="0"/>
        </a:spcBef>
        <a:spcAft>
          <a:spcPct val="0"/>
        </a:spcAft>
        <a:defRPr sz="4000">
          <a:solidFill>
            <a:srgbClr val="006633"/>
          </a:solidFill>
          <a:latin typeface="Verdana" panose="020B0604030504040204" pitchFamily="34" charset="0"/>
        </a:defRPr>
      </a:lvl3pPr>
      <a:lvl4pPr algn="ctr" rtl="0" eaLnBrk="1" fontAlgn="base" hangingPunct="1">
        <a:spcBef>
          <a:spcPct val="0"/>
        </a:spcBef>
        <a:spcAft>
          <a:spcPct val="0"/>
        </a:spcAft>
        <a:defRPr sz="4000">
          <a:solidFill>
            <a:srgbClr val="006633"/>
          </a:solidFill>
          <a:latin typeface="Verdana" panose="020B0604030504040204" pitchFamily="34" charset="0"/>
        </a:defRPr>
      </a:lvl4pPr>
      <a:lvl5pPr algn="ctr" rtl="0" eaLnBrk="1" fontAlgn="base" hangingPunct="1">
        <a:spcBef>
          <a:spcPct val="0"/>
        </a:spcBef>
        <a:spcAft>
          <a:spcPct val="0"/>
        </a:spcAft>
        <a:defRPr sz="4000">
          <a:solidFill>
            <a:srgbClr val="006633"/>
          </a:solidFill>
          <a:latin typeface="Verdana" panose="020B0604030504040204" pitchFamily="34" charset="0"/>
        </a:defRPr>
      </a:lvl5pPr>
      <a:lvl6pPr marL="457200" algn="ctr" rtl="0" eaLnBrk="1" fontAlgn="base" hangingPunct="1">
        <a:spcBef>
          <a:spcPct val="0"/>
        </a:spcBef>
        <a:spcAft>
          <a:spcPct val="0"/>
        </a:spcAft>
        <a:defRPr sz="4000">
          <a:solidFill>
            <a:srgbClr val="006633"/>
          </a:solidFill>
          <a:latin typeface="Verdana" panose="020B0604030504040204" pitchFamily="34" charset="0"/>
        </a:defRPr>
      </a:lvl6pPr>
      <a:lvl7pPr marL="914400" algn="ctr" rtl="0" eaLnBrk="1" fontAlgn="base" hangingPunct="1">
        <a:spcBef>
          <a:spcPct val="0"/>
        </a:spcBef>
        <a:spcAft>
          <a:spcPct val="0"/>
        </a:spcAft>
        <a:defRPr sz="4000">
          <a:solidFill>
            <a:srgbClr val="006633"/>
          </a:solidFill>
          <a:latin typeface="Verdana" panose="020B0604030504040204" pitchFamily="34" charset="0"/>
        </a:defRPr>
      </a:lvl7pPr>
      <a:lvl8pPr marL="1371600" algn="ctr" rtl="0" eaLnBrk="1" fontAlgn="base" hangingPunct="1">
        <a:spcBef>
          <a:spcPct val="0"/>
        </a:spcBef>
        <a:spcAft>
          <a:spcPct val="0"/>
        </a:spcAft>
        <a:defRPr sz="4000">
          <a:solidFill>
            <a:srgbClr val="006633"/>
          </a:solidFill>
          <a:latin typeface="Verdana" panose="020B0604030504040204" pitchFamily="34" charset="0"/>
        </a:defRPr>
      </a:lvl8pPr>
      <a:lvl9pPr marL="1828800" algn="ctr" rtl="0" eaLnBrk="1" fontAlgn="base" hangingPunct="1">
        <a:spcBef>
          <a:spcPct val="0"/>
        </a:spcBef>
        <a:spcAft>
          <a:spcPct val="0"/>
        </a:spcAft>
        <a:defRPr sz="4000">
          <a:solidFill>
            <a:srgbClr val="006633"/>
          </a:solidFill>
          <a:latin typeface="Verdana" panose="020B060403050404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25.xml"/><Relationship Id="rId5" Type="http://schemas.microsoft.com/office/2007/relationships/hdphoto" Target="../media/hdphoto2.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dnr.wi.gov/"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hyperlink" Target="http://www.speedeedelivery.com/walkin-wi.html" TargetMode="External"/><Relationship Id="rId2" Type="http://schemas.openxmlformats.org/officeDocument/2006/relationships/hyperlink" Target="http://intranet.dnr.state.wi.us/int/es/science/ls/Shipping/Training/" TargetMode="External"/><Relationship Id="rId1" Type="http://schemas.openxmlformats.org/officeDocument/2006/relationships/slideLayout" Target="../slideLayouts/slideLayout2.xml"/><Relationship Id="rId4" Type="http://schemas.openxmlformats.org/officeDocument/2006/relationships/hyperlink" Target="http://www.speedeedelivery.com/OnCallLetter.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mailto:biomonitoring@mail.slh.wisc.edu" TargetMode="External"/><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jpg"/><Relationship Id="rId1" Type="http://schemas.openxmlformats.org/officeDocument/2006/relationships/slideLayout" Target="../slideLayouts/slideLayout20.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30.xml"/><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7.xml"/><Relationship Id="rId1" Type="http://schemas.openxmlformats.org/officeDocument/2006/relationships/slideLayout" Target="../slideLayouts/slideLayout30.xml"/><Relationship Id="rId5" Type="http://schemas.openxmlformats.org/officeDocument/2006/relationships/image" Target="../media/image64.JPG"/><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7.svg"/></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5.JP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hyperlink" Target="https://dnrx.wisconsin.gov/swims/downloadDocument.do?id=1274138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886700" cy="1470025"/>
          </a:xfrm>
        </p:spPr>
        <p:txBody>
          <a:bodyPr/>
          <a:lstStyle/>
          <a:p>
            <a:r>
              <a:rPr lang="en-US" sz="5400" dirty="0" err="1">
                <a:latin typeface="Arial" panose="020B0604020202020204" pitchFamily="34" charset="0"/>
                <a:ea typeface="SimHei" panose="02010609060101010101" pitchFamily="49" charset="-122"/>
                <a:cs typeface="Arial" panose="020B0604020202020204" pitchFamily="34" charset="0"/>
              </a:rPr>
              <a:t>Waterflea</a:t>
            </a:r>
            <a:r>
              <a:rPr lang="en-US" sz="5400" dirty="0">
                <a:latin typeface="Arial" panose="020B0604020202020204" pitchFamily="34" charset="0"/>
                <a:ea typeface="SimHei" panose="02010609060101010101" pitchFamily="49" charset="-122"/>
                <a:cs typeface="Arial" panose="020B0604020202020204" pitchFamily="34" charset="0"/>
              </a:rPr>
              <a:t> &amp; Veliger Sample Collection, </a:t>
            </a:r>
            <a:br>
              <a:rPr lang="en-US" sz="5400" dirty="0">
                <a:latin typeface="Arial" panose="020B0604020202020204" pitchFamily="34" charset="0"/>
                <a:ea typeface="SimHei" panose="02010609060101010101" pitchFamily="49" charset="-122"/>
                <a:cs typeface="Arial" panose="020B0604020202020204" pitchFamily="34" charset="0"/>
              </a:rPr>
            </a:br>
            <a:r>
              <a:rPr lang="en-US" sz="5400" dirty="0">
                <a:latin typeface="Arial" panose="020B0604020202020204" pitchFamily="34" charset="0"/>
                <a:ea typeface="SimHei" panose="02010609060101010101" pitchFamily="49" charset="-122"/>
                <a:cs typeface="Arial" panose="020B0604020202020204" pitchFamily="34" charset="0"/>
              </a:rPr>
              <a:t>Submission, &amp; Analysis</a:t>
            </a:r>
          </a:p>
        </p:txBody>
      </p:sp>
      <p:sp>
        <p:nvSpPr>
          <p:cNvPr id="5" name="Subtitle 4"/>
          <p:cNvSpPr>
            <a:spLocks noGrp="1"/>
          </p:cNvSpPr>
          <p:nvPr>
            <p:ph type="subTitle" idx="1"/>
          </p:nvPr>
        </p:nvSpPr>
        <p:spPr>
          <a:xfrm>
            <a:off x="495300" y="3429000"/>
            <a:ext cx="8153400" cy="1676400"/>
          </a:xfrm>
        </p:spPr>
        <p:txBody>
          <a:bodyPr/>
          <a:lstStyle/>
          <a:p>
            <a:endParaRPr lang="en-US" sz="2400" dirty="0">
              <a:latin typeface="Arial" panose="020B0604020202020204" pitchFamily="34" charset="0"/>
              <a:ea typeface="SimHei" panose="02010609060101010101" pitchFamily="49" charset="-122"/>
              <a:cs typeface="Arial" panose="020B0604020202020204" pitchFamily="34" charset="0"/>
            </a:endParaRPr>
          </a:p>
          <a:p>
            <a:r>
              <a:rPr lang="en-US" sz="1800" dirty="0">
                <a:latin typeface="Arial" panose="020B0604020202020204" pitchFamily="34" charset="0"/>
                <a:ea typeface="SimHei" panose="02010609060101010101" pitchFamily="49" charset="-122"/>
                <a:cs typeface="Arial" panose="020B0604020202020204" pitchFamily="34" charset="0"/>
              </a:rPr>
              <a:t>Friday April 24, 2020</a:t>
            </a:r>
          </a:p>
          <a:p>
            <a:endParaRPr lang="en-US" sz="1000" dirty="0">
              <a:latin typeface="Arial" panose="020B0604020202020204" pitchFamily="34" charset="0"/>
              <a:ea typeface="SimHei" panose="02010609060101010101" pitchFamily="49" charset="-122"/>
              <a:cs typeface="Arial" panose="020B0604020202020204" pitchFamily="34" charset="0"/>
            </a:endParaRPr>
          </a:p>
          <a:p>
            <a:r>
              <a:rPr lang="en-US" sz="2400" b="1" dirty="0">
                <a:latin typeface="Cambria" panose="02040503050406030204" pitchFamily="18" charset="0"/>
                <a:ea typeface="Cambria" panose="02040503050406030204" pitchFamily="18" charset="0"/>
                <a:cs typeface="Arial" panose="020B0604020202020204" pitchFamily="34" charset="0"/>
              </a:rPr>
              <a:t>Maureen Ferry</a:t>
            </a:r>
          </a:p>
          <a:p>
            <a:r>
              <a:rPr lang="en-US" sz="2400" b="1" dirty="0">
                <a:latin typeface="Cambria" panose="02040503050406030204" pitchFamily="18" charset="0"/>
                <a:ea typeface="Cambria" panose="02040503050406030204" pitchFamily="18" charset="0"/>
                <a:cs typeface="Arial" panose="020B0604020202020204" pitchFamily="34" charset="0"/>
              </a:rPr>
              <a:t>WDNR</a:t>
            </a:r>
          </a:p>
        </p:txBody>
      </p:sp>
      <p:sp>
        <p:nvSpPr>
          <p:cNvPr id="3" name="Slide Number Placeholder 2">
            <a:extLst>
              <a:ext uri="{FF2B5EF4-FFF2-40B4-BE49-F238E27FC236}">
                <a16:creationId xmlns:a16="http://schemas.microsoft.com/office/drawing/2014/main" id="{716B5CED-8C3F-4E9E-B206-4C566B989568}"/>
              </a:ext>
            </a:extLst>
          </p:cNvPr>
          <p:cNvSpPr>
            <a:spLocks noGrp="1"/>
          </p:cNvSpPr>
          <p:nvPr>
            <p:ph type="sldNum" sz="quarter" idx="4"/>
          </p:nvPr>
        </p:nvSpPr>
        <p:spPr/>
        <p:txBody>
          <a:bodyPr/>
          <a:lstStyle/>
          <a:p>
            <a:fld id="{3331F223-B82B-467C-8B2C-816676584623}" type="slidenum">
              <a:rPr lang="en-US" altLang="en-US" smtClean="0">
                <a:solidFill>
                  <a:srgbClr val="000000"/>
                </a:solidFill>
              </a:rPr>
              <a:pPr/>
              <a:t>1</a:t>
            </a:fld>
            <a:endParaRPr lang="en-US" altLang="en-US" dirty="0">
              <a:solidFill>
                <a:srgbClr val="000000"/>
              </a:solidFill>
            </a:endParaRPr>
          </a:p>
        </p:txBody>
      </p:sp>
    </p:spTree>
    <p:extLst>
      <p:ext uri="{BB962C8B-B14F-4D97-AF65-F5344CB8AC3E}">
        <p14:creationId xmlns:p14="http://schemas.microsoft.com/office/powerpoint/2010/main" val="275913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2239-6E3F-4EE4-8E22-F155CA3F9CE0}"/>
              </a:ext>
            </a:extLst>
          </p:cNvPr>
          <p:cNvSpPr>
            <a:spLocks noGrp="1"/>
          </p:cNvSpPr>
          <p:nvPr>
            <p:ph type="title"/>
          </p:nvPr>
        </p:nvSpPr>
        <p:spPr/>
        <p:txBody>
          <a:bodyPr>
            <a:normAutofit/>
          </a:bodyPr>
          <a:lstStyle/>
          <a:p>
            <a:r>
              <a:rPr lang="en-US" sz="6000" b="1" dirty="0">
                <a:solidFill>
                  <a:schemeClr val="accent6">
                    <a:lumMod val="75000"/>
                  </a:schemeClr>
                </a:solidFill>
              </a:rPr>
              <a:t>Overview</a:t>
            </a:r>
          </a:p>
        </p:txBody>
      </p:sp>
      <p:sp>
        <p:nvSpPr>
          <p:cNvPr id="3" name="Content Placeholder 2">
            <a:extLst>
              <a:ext uri="{FF2B5EF4-FFF2-40B4-BE49-F238E27FC236}">
                <a16:creationId xmlns:a16="http://schemas.microsoft.com/office/drawing/2014/main" id="{10DB1A74-39F7-4855-934A-3EB01D5C4297}"/>
              </a:ext>
            </a:extLst>
          </p:cNvPr>
          <p:cNvSpPr>
            <a:spLocks noGrp="1"/>
          </p:cNvSpPr>
          <p:nvPr>
            <p:ph idx="1"/>
          </p:nvPr>
        </p:nvSpPr>
        <p:spPr/>
        <p:txBody>
          <a:bodyPr/>
          <a:lstStyle/>
          <a:p>
            <a:r>
              <a:rPr lang="en-US" dirty="0" err="1"/>
              <a:t>Waterflea</a:t>
            </a:r>
            <a:endParaRPr lang="en-US" dirty="0"/>
          </a:p>
          <a:p>
            <a:pPr lvl="1"/>
            <a:r>
              <a:rPr lang="en-US" dirty="0"/>
              <a:t>Qualitative &amp; quantitative methods</a:t>
            </a:r>
          </a:p>
          <a:p>
            <a:r>
              <a:rPr lang="en-US" dirty="0"/>
              <a:t>Veliger</a:t>
            </a:r>
          </a:p>
          <a:p>
            <a:r>
              <a:rPr lang="en-US" dirty="0"/>
              <a:t>Decontamination &amp; disinfection</a:t>
            </a:r>
          </a:p>
          <a:p>
            <a:pPr lvl="1"/>
            <a:endParaRPr lang="en-US" dirty="0"/>
          </a:p>
        </p:txBody>
      </p:sp>
      <p:sp>
        <p:nvSpPr>
          <p:cNvPr id="4" name="Slide Number Placeholder 3">
            <a:extLst>
              <a:ext uri="{FF2B5EF4-FFF2-40B4-BE49-F238E27FC236}">
                <a16:creationId xmlns:a16="http://schemas.microsoft.com/office/drawing/2014/main" id="{96E653F5-32CA-4F00-A0B9-053A2AAD63E2}"/>
              </a:ext>
            </a:extLst>
          </p:cNvPr>
          <p:cNvSpPr>
            <a:spLocks noGrp="1"/>
          </p:cNvSpPr>
          <p:nvPr>
            <p:ph type="sldNum" sz="quarter" idx="12"/>
          </p:nvPr>
        </p:nvSpPr>
        <p:spPr/>
        <p:txBody>
          <a:bodyPr/>
          <a:lstStyle/>
          <a:p>
            <a:fld id="{B7081638-3408-447B-9F03-276FF01E18D0}" type="slidenum">
              <a:rPr lang="en-US" smtClean="0"/>
              <a:t>10</a:t>
            </a:fld>
            <a:endParaRPr lang="en-US"/>
          </a:p>
        </p:txBody>
      </p:sp>
    </p:spTree>
    <p:extLst>
      <p:ext uri="{BB962C8B-B14F-4D97-AF65-F5344CB8AC3E}">
        <p14:creationId xmlns:p14="http://schemas.microsoft.com/office/powerpoint/2010/main" val="145005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4151C4-633D-4054-8E61-681108DA99EE}"/>
              </a:ext>
            </a:extLst>
          </p:cNvPr>
          <p:cNvSpPr>
            <a:spLocks noGrp="1"/>
          </p:cNvSpPr>
          <p:nvPr>
            <p:ph type="ctrTitle"/>
          </p:nvPr>
        </p:nvSpPr>
        <p:spPr>
          <a:xfrm>
            <a:off x="522514" y="1041400"/>
            <a:ext cx="8098971" cy="2387600"/>
          </a:xfrm>
        </p:spPr>
        <p:txBody>
          <a:bodyPr>
            <a:normAutofit/>
          </a:bodyPr>
          <a:lstStyle/>
          <a:p>
            <a:r>
              <a:rPr lang="en-US" sz="7200" b="1" dirty="0" err="1">
                <a:solidFill>
                  <a:schemeClr val="accent6">
                    <a:lumMod val="75000"/>
                  </a:schemeClr>
                </a:solidFill>
              </a:rPr>
              <a:t>Waterflea</a:t>
            </a:r>
            <a:r>
              <a:rPr lang="en-US" sz="7200" b="1" dirty="0">
                <a:solidFill>
                  <a:schemeClr val="accent6">
                    <a:lumMod val="75000"/>
                  </a:schemeClr>
                </a:solidFill>
              </a:rPr>
              <a:t> Methods</a:t>
            </a:r>
          </a:p>
        </p:txBody>
      </p:sp>
      <p:sp>
        <p:nvSpPr>
          <p:cNvPr id="2" name="Slide Number Placeholder 1">
            <a:extLst>
              <a:ext uri="{FF2B5EF4-FFF2-40B4-BE49-F238E27FC236}">
                <a16:creationId xmlns:a16="http://schemas.microsoft.com/office/drawing/2014/main" id="{3CAD9D68-DB55-4DF6-ABAF-FB5A7829BC27}"/>
              </a:ext>
            </a:extLst>
          </p:cNvPr>
          <p:cNvSpPr>
            <a:spLocks noGrp="1"/>
          </p:cNvSpPr>
          <p:nvPr>
            <p:ph type="sldNum" sz="quarter" idx="12"/>
          </p:nvPr>
        </p:nvSpPr>
        <p:spPr/>
        <p:txBody>
          <a:bodyPr/>
          <a:lstStyle/>
          <a:p>
            <a:fld id="{B7081638-3408-447B-9F03-276FF01E18D0}" type="slidenum">
              <a:rPr lang="en-US" smtClean="0"/>
              <a:t>11</a:t>
            </a:fld>
            <a:endParaRPr lang="en-US"/>
          </a:p>
        </p:txBody>
      </p:sp>
    </p:spTree>
    <p:extLst>
      <p:ext uri="{BB962C8B-B14F-4D97-AF65-F5344CB8AC3E}">
        <p14:creationId xmlns:p14="http://schemas.microsoft.com/office/powerpoint/2010/main" val="40349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3E905-AD4F-40F5-B6E0-DEAB48A69962}"/>
              </a:ext>
            </a:extLst>
          </p:cNvPr>
          <p:cNvPicPr>
            <a:picLocks noChangeAspect="1"/>
          </p:cNvPicPr>
          <p:nvPr/>
        </p:nvPicPr>
        <p:blipFill rotWithShape="1">
          <a:blip r:embed="rId4">
            <a:extLst>
              <a:ext uri="{28A0092B-C50C-407E-A947-70E740481C1C}">
                <a14:useLocalDpi xmlns:a14="http://schemas.microsoft.com/office/drawing/2010/main" val="0"/>
              </a:ext>
            </a:extLst>
          </a:blip>
          <a:srcRect t="19451" b="20084"/>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D809573B-755B-479D-8A74-709196E210A9}"/>
              </a:ext>
            </a:extLst>
          </p:cNvPr>
          <p:cNvPicPr>
            <a:picLocks noChangeAspect="1"/>
          </p:cNvPicPr>
          <p:nvPr/>
        </p:nvPicPr>
        <p:blipFill rotWithShape="1">
          <a:blip r:embed="rId5">
            <a:extLst>
              <a:ext uri="{28A0092B-C50C-407E-A947-70E740481C1C}">
                <a14:useLocalDpi xmlns:a14="http://schemas.microsoft.com/office/drawing/2010/main" val="0"/>
              </a:ext>
            </a:extLst>
          </a:blip>
          <a:srcRect r="-1" b="8305"/>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cene3d>
            <a:camera prst="perspectiveFront" fov="5400000"/>
            <a:lightRig rig="threePt" dir="t">
              <a:rot lat="0" lon="0" rev="19200000"/>
            </a:lightRig>
          </a:scene3d>
          <a:sp3d extrusionH="25400">
            <a:bevelT w="304800" h="152400" prst="hardEdge"/>
            <a:extrusionClr>
              <a:srgbClr val="FFFFFF"/>
            </a:extrusionClr>
          </a:sp3d>
        </p:spPr>
      </p:pic>
      <p:sp>
        <p:nvSpPr>
          <p:cNvPr id="2" name="Title 1">
            <a:extLst>
              <a:ext uri="{FF2B5EF4-FFF2-40B4-BE49-F238E27FC236}">
                <a16:creationId xmlns:a16="http://schemas.microsoft.com/office/drawing/2014/main" id="{0CA775FF-C1B6-45E7-BCED-2D9CFA9AB5C0}"/>
              </a:ext>
            </a:extLst>
          </p:cNvPr>
          <p:cNvSpPr>
            <a:spLocks noGrp="1"/>
          </p:cNvSpPr>
          <p:nvPr>
            <p:ph type="title"/>
          </p:nvPr>
        </p:nvSpPr>
        <p:spPr>
          <a:xfrm>
            <a:off x="336042" y="859536"/>
            <a:ext cx="3624601" cy="1243584"/>
          </a:xfrm>
        </p:spPr>
        <p:txBody>
          <a:bodyPr>
            <a:normAutofit/>
          </a:bodyPr>
          <a:lstStyle/>
          <a:p>
            <a:r>
              <a:rPr lang="en-US" sz="3200" b="1" dirty="0" err="1"/>
              <a:t>Waterflea</a:t>
            </a:r>
            <a:r>
              <a:rPr lang="en-US" sz="3200" b="1" dirty="0"/>
              <a:t> Methods</a:t>
            </a:r>
          </a:p>
        </p:txBody>
      </p:sp>
      <p:sp>
        <p:nvSpPr>
          <p:cNvPr id="3" name="Content Placeholder 2">
            <a:extLst>
              <a:ext uri="{FF2B5EF4-FFF2-40B4-BE49-F238E27FC236}">
                <a16:creationId xmlns:a16="http://schemas.microsoft.com/office/drawing/2014/main" id="{C0941F9D-5C36-488B-AAB9-21DF90EDD1FB}"/>
              </a:ext>
            </a:extLst>
          </p:cNvPr>
          <p:cNvSpPr>
            <a:spLocks noGrp="1"/>
          </p:cNvSpPr>
          <p:nvPr>
            <p:ph idx="1"/>
          </p:nvPr>
        </p:nvSpPr>
        <p:spPr>
          <a:xfrm>
            <a:off x="336042" y="2512611"/>
            <a:ext cx="3624602" cy="3664351"/>
          </a:xfrm>
        </p:spPr>
        <p:txBody>
          <a:bodyPr>
            <a:normAutofit lnSpcReduction="10000"/>
          </a:bodyPr>
          <a:lstStyle/>
          <a:p>
            <a:r>
              <a:rPr lang="en-US" sz="1800" dirty="0"/>
              <a:t>Qualitative (presence/absence)</a:t>
            </a:r>
          </a:p>
          <a:p>
            <a:pPr lvl="1"/>
            <a:r>
              <a:rPr lang="en-US" dirty="0" err="1"/>
              <a:t>Waterflea</a:t>
            </a:r>
            <a:r>
              <a:rPr lang="en-US" dirty="0"/>
              <a:t> Ekman Sediment Sample</a:t>
            </a:r>
          </a:p>
          <a:p>
            <a:pPr lvl="2"/>
            <a:r>
              <a:rPr lang="en-US" sz="1800" dirty="0"/>
              <a:t>Used year-round</a:t>
            </a:r>
          </a:p>
          <a:p>
            <a:pPr lvl="1"/>
            <a:r>
              <a:rPr lang="en-US" dirty="0" err="1"/>
              <a:t>Waterflea</a:t>
            </a:r>
            <a:r>
              <a:rPr lang="en-US" dirty="0"/>
              <a:t> Oblique/Horizontal Tow</a:t>
            </a:r>
          </a:p>
          <a:p>
            <a:pPr lvl="2"/>
            <a:r>
              <a:rPr lang="en-US" sz="1800" dirty="0"/>
              <a:t>Verify established population</a:t>
            </a:r>
          </a:p>
          <a:p>
            <a:pPr lvl="2"/>
            <a:r>
              <a:rPr lang="en-US" sz="1800" dirty="0"/>
              <a:t>Used in late summer/early fall</a:t>
            </a:r>
          </a:p>
          <a:p>
            <a:r>
              <a:rPr lang="en-US" sz="1800" dirty="0"/>
              <a:t>Quantitative (abundance)</a:t>
            </a:r>
          </a:p>
          <a:p>
            <a:pPr lvl="1"/>
            <a:r>
              <a:rPr lang="en-US" dirty="0" err="1"/>
              <a:t>Waterflea</a:t>
            </a:r>
            <a:r>
              <a:rPr lang="en-US" dirty="0"/>
              <a:t> Vertical Lake Tow</a:t>
            </a:r>
          </a:p>
          <a:p>
            <a:pPr lvl="2"/>
            <a:r>
              <a:rPr lang="en-US" sz="1800" dirty="0"/>
              <a:t>Used for long term trend analysis</a:t>
            </a:r>
          </a:p>
        </p:txBody>
      </p:sp>
      <p:sp>
        <p:nvSpPr>
          <p:cNvPr id="4" name="Slide Number Placeholder 3">
            <a:extLst>
              <a:ext uri="{FF2B5EF4-FFF2-40B4-BE49-F238E27FC236}">
                <a16:creationId xmlns:a16="http://schemas.microsoft.com/office/drawing/2014/main" id="{5FD84EBB-E83B-4CBC-A8C6-6ABADFAF94F1}"/>
              </a:ext>
            </a:extLst>
          </p:cNvPr>
          <p:cNvSpPr>
            <a:spLocks noGrp="1"/>
          </p:cNvSpPr>
          <p:nvPr>
            <p:ph type="sldNum" sz="quarter" idx="12"/>
          </p:nvPr>
        </p:nvSpPr>
        <p:spPr/>
        <p:txBody>
          <a:bodyPr/>
          <a:lstStyle/>
          <a:p>
            <a:fld id="{B7081638-3408-447B-9F03-276FF01E18D0}" type="slidenum">
              <a:rPr lang="en-US" smtClean="0"/>
              <a:t>12</a:t>
            </a:fld>
            <a:endParaRPr lang="en-US"/>
          </a:p>
        </p:txBody>
      </p:sp>
    </p:spTree>
    <p:extLst>
      <p:ext uri="{BB962C8B-B14F-4D97-AF65-F5344CB8AC3E}">
        <p14:creationId xmlns:p14="http://schemas.microsoft.com/office/powerpoint/2010/main" val="2324466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BCAC-738B-4FBD-B54A-F474444CE5C3}"/>
              </a:ext>
            </a:extLst>
          </p:cNvPr>
          <p:cNvSpPr>
            <a:spLocks noGrp="1"/>
          </p:cNvSpPr>
          <p:nvPr>
            <p:ph type="title"/>
          </p:nvPr>
        </p:nvSpPr>
        <p:spPr>
          <a:xfrm>
            <a:off x="466344" y="1161288"/>
            <a:ext cx="2702052" cy="4526280"/>
          </a:xfrm>
        </p:spPr>
        <p:txBody>
          <a:bodyPr>
            <a:normAutofit/>
          </a:bodyPr>
          <a:lstStyle/>
          <a:p>
            <a:r>
              <a:rPr lang="en-US" sz="4800" b="1" dirty="0" err="1"/>
              <a:t>Waterflea</a:t>
            </a:r>
            <a:r>
              <a:rPr lang="en-US" sz="4800" b="1" dirty="0"/>
              <a:t> Ekman Sediment Sampling </a:t>
            </a:r>
          </a:p>
        </p:txBody>
      </p:sp>
      <p:sp>
        <p:nvSpPr>
          <p:cNvPr id="3" name="Content Placeholder 2">
            <a:extLst>
              <a:ext uri="{FF2B5EF4-FFF2-40B4-BE49-F238E27FC236}">
                <a16:creationId xmlns:a16="http://schemas.microsoft.com/office/drawing/2014/main" id="{53D383D6-DB64-43A9-AD70-A63E01E238C2}"/>
              </a:ext>
            </a:extLst>
          </p:cNvPr>
          <p:cNvSpPr>
            <a:spLocks noGrp="1"/>
          </p:cNvSpPr>
          <p:nvPr>
            <p:ph idx="1"/>
          </p:nvPr>
        </p:nvSpPr>
        <p:spPr>
          <a:xfrm>
            <a:off x="4075611" y="932688"/>
            <a:ext cx="4437453" cy="4992624"/>
          </a:xfrm>
        </p:spPr>
        <p:txBody>
          <a:bodyPr numCol="2" anchor="ctr">
            <a:normAutofit/>
          </a:bodyPr>
          <a:lstStyle/>
          <a:p>
            <a:r>
              <a:rPr lang="en-US" sz="1700" dirty="0"/>
              <a:t>Equipment</a:t>
            </a:r>
          </a:p>
          <a:p>
            <a:pPr lvl="1"/>
            <a:r>
              <a:rPr lang="en-US" sz="1700" dirty="0"/>
              <a:t>Boat</a:t>
            </a:r>
          </a:p>
          <a:p>
            <a:pPr lvl="1"/>
            <a:r>
              <a:rPr lang="en-US" sz="1700" dirty="0"/>
              <a:t>Lake bathymetry maps</a:t>
            </a:r>
          </a:p>
          <a:p>
            <a:pPr lvl="1"/>
            <a:r>
              <a:rPr lang="en-US" sz="1700" dirty="0"/>
              <a:t>GPS unit – optional</a:t>
            </a:r>
          </a:p>
          <a:p>
            <a:pPr lvl="1"/>
            <a:r>
              <a:rPr lang="en-US" sz="1700" dirty="0"/>
              <a:t>Ekman grab </a:t>
            </a:r>
          </a:p>
          <a:p>
            <a:pPr lvl="1"/>
            <a:r>
              <a:rPr lang="en-US" sz="1700" dirty="0"/>
              <a:t>Messenger </a:t>
            </a:r>
          </a:p>
          <a:p>
            <a:pPr lvl="1"/>
            <a:r>
              <a:rPr lang="en-US" sz="1700" dirty="0"/>
              <a:t>100 ft Braided polyester line </a:t>
            </a:r>
          </a:p>
          <a:p>
            <a:pPr lvl="1"/>
            <a:r>
              <a:rPr lang="en-US" sz="1700" dirty="0"/>
              <a:t>Spray bottle</a:t>
            </a:r>
          </a:p>
          <a:p>
            <a:pPr lvl="1"/>
            <a:r>
              <a:rPr lang="en-US" sz="1700" dirty="0"/>
              <a:t>Two State Lab of Hygiene provided plastic bags (double bag)</a:t>
            </a:r>
          </a:p>
          <a:p>
            <a:pPr lvl="1"/>
            <a:endParaRPr lang="en-US" sz="1700" dirty="0"/>
          </a:p>
          <a:p>
            <a:pPr lvl="1"/>
            <a:endParaRPr lang="en-US" sz="1700" dirty="0"/>
          </a:p>
          <a:p>
            <a:pPr lvl="1"/>
            <a:endParaRPr lang="en-US" sz="1700" dirty="0"/>
          </a:p>
          <a:p>
            <a:pPr lvl="1"/>
            <a:r>
              <a:rPr lang="en-US" sz="1700" dirty="0"/>
              <a:t>Sample l</a:t>
            </a:r>
            <a:r>
              <a:rPr lang="en-US" sz="1700" u="sng" dirty="0"/>
              <a:t>abels</a:t>
            </a:r>
            <a:r>
              <a:rPr lang="en-US" sz="1700" dirty="0"/>
              <a:t> </a:t>
            </a:r>
          </a:p>
          <a:p>
            <a:pPr lvl="1"/>
            <a:r>
              <a:rPr lang="en-US" sz="1700" dirty="0"/>
              <a:t>Pencil</a:t>
            </a:r>
          </a:p>
          <a:p>
            <a:pPr lvl="1"/>
            <a:r>
              <a:rPr lang="en-US" sz="1700" dirty="0"/>
              <a:t>Cooler with ice</a:t>
            </a:r>
          </a:p>
          <a:p>
            <a:pPr lvl="1"/>
            <a:r>
              <a:rPr lang="en-US" sz="1700" i="1" dirty="0"/>
              <a:t>Test Request – Mussel Veliger and </a:t>
            </a:r>
            <a:r>
              <a:rPr lang="en-US" sz="1700" i="1" dirty="0" err="1"/>
              <a:t>Waterflea</a:t>
            </a:r>
            <a:r>
              <a:rPr lang="en-US" sz="1700" i="1" dirty="0"/>
              <a:t> Analysis</a:t>
            </a:r>
            <a:r>
              <a:rPr lang="en-US" sz="1700" dirty="0"/>
              <a:t> </a:t>
            </a:r>
            <a:r>
              <a:rPr lang="en-US" sz="1700" i="1" dirty="0"/>
              <a:t>Form 4800-027</a:t>
            </a:r>
            <a:r>
              <a:rPr lang="en-US" sz="1700" dirty="0"/>
              <a:t> </a:t>
            </a:r>
            <a:r>
              <a:rPr lang="en-US" sz="1700" dirty="0" err="1"/>
              <a:t>labslip</a:t>
            </a:r>
            <a:endParaRPr lang="en-US" sz="1700" dirty="0"/>
          </a:p>
          <a:p>
            <a:pPr lvl="1"/>
            <a:r>
              <a:rPr lang="en-US" sz="1700" dirty="0"/>
              <a:t>Large brush and small brush </a:t>
            </a:r>
          </a:p>
          <a:p>
            <a:pPr lvl="1"/>
            <a:r>
              <a:rPr lang="en-US" sz="1700" dirty="0"/>
              <a:t>Fresh rinse water</a:t>
            </a:r>
          </a:p>
          <a:p>
            <a:pPr lvl="1"/>
            <a:endParaRPr lang="en-US" sz="1700" dirty="0"/>
          </a:p>
        </p:txBody>
      </p:sp>
      <p:sp>
        <p:nvSpPr>
          <p:cNvPr id="4" name="Slide Number Placeholder 3">
            <a:extLst>
              <a:ext uri="{FF2B5EF4-FFF2-40B4-BE49-F238E27FC236}">
                <a16:creationId xmlns:a16="http://schemas.microsoft.com/office/drawing/2014/main" id="{E1F61588-F99C-440D-9DEA-C5027EEBFD4C}"/>
              </a:ext>
            </a:extLst>
          </p:cNvPr>
          <p:cNvSpPr>
            <a:spLocks noGrp="1"/>
          </p:cNvSpPr>
          <p:nvPr>
            <p:ph type="sldNum" sz="quarter" idx="12"/>
          </p:nvPr>
        </p:nvSpPr>
        <p:spPr/>
        <p:txBody>
          <a:bodyPr/>
          <a:lstStyle/>
          <a:p>
            <a:fld id="{B7081638-3408-447B-9F03-276FF01E18D0}" type="slidenum">
              <a:rPr lang="en-US" smtClean="0"/>
              <a:t>13</a:t>
            </a:fld>
            <a:endParaRPr lang="en-US"/>
          </a:p>
        </p:txBody>
      </p:sp>
    </p:spTree>
    <p:extLst>
      <p:ext uri="{BB962C8B-B14F-4D97-AF65-F5344CB8AC3E}">
        <p14:creationId xmlns:p14="http://schemas.microsoft.com/office/powerpoint/2010/main" val="398171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05147B-3733-4DD7-AB10-97E41F049093}"/>
              </a:ext>
            </a:extLst>
          </p:cNvPr>
          <p:cNvPicPr>
            <a:picLocks noGrp="1" noChangeAspect="1"/>
          </p:cNvPicPr>
          <p:nvPr>
            <p:ph idx="1"/>
          </p:nvPr>
        </p:nvPicPr>
        <p:blipFill rotWithShape="1">
          <a:blip r:embed="rId3"/>
          <a:srcRect l="17030"/>
          <a:stretch/>
        </p:blipFill>
        <p:spPr>
          <a:xfrm>
            <a:off x="980618" y="1182346"/>
            <a:ext cx="7699424" cy="4986792"/>
          </a:xfrm>
          <a:prstGeom prst="rect">
            <a:avLst/>
          </a:prstGeom>
        </p:spPr>
      </p:pic>
      <p:pic>
        <p:nvPicPr>
          <p:cNvPr id="5" name="Content Placeholder 6">
            <a:extLst>
              <a:ext uri="{FF2B5EF4-FFF2-40B4-BE49-F238E27FC236}">
                <a16:creationId xmlns:a16="http://schemas.microsoft.com/office/drawing/2014/main" id="{A7A7B840-0020-4BDB-9581-3207CADC66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17" b="96417" l="7035" r="95537">
                        <a14:foregroundMark x1="9834" y1="35917" x2="13086" y2="22417"/>
                        <a14:foregroundMark x1="13086" y1="22417" x2="34720" y2="6833"/>
                        <a14:foregroundMark x1="34720" y1="6833" x2="42360" y2="17667"/>
                        <a14:foregroundMark x1="42360" y1="17667" x2="28442" y2="42167"/>
                        <a14:foregroundMark x1="28442" y1="42167" x2="38275" y2="56000"/>
                        <a14:foregroundMark x1="38275" y1="56000" x2="53933" y2="59250"/>
                        <a14:foregroundMark x1="53933" y1="59250" x2="87368" y2="87000"/>
                        <a14:foregroundMark x1="87368" y1="87000" x2="89410" y2="91000"/>
                        <a14:foregroundMark x1="9228" y1="33250" x2="7110" y2="47083"/>
                        <a14:foregroundMark x1="7110" y1="47083" x2="13616" y2="59167"/>
                        <a14:foregroundMark x1="13616" y1="59167" x2="23525" y2="66833"/>
                        <a14:foregroundMark x1="23525" y1="66833" x2="26929" y2="44667"/>
                        <a14:foregroundMark x1="11649" y1="37250" x2="24735" y2="28250"/>
                        <a14:foregroundMark x1="17474" y1="55083" x2="25643" y2="44083"/>
                        <a14:foregroundMark x1="25643" y1="44083" x2="25643" y2="44000"/>
                        <a14:foregroundMark x1="22617" y1="10417" x2="31165" y2="5417"/>
                        <a14:foregroundMark x1="41225" y1="61167" x2="41225" y2="61167"/>
                        <a14:foregroundMark x1="49168" y1="68833" x2="52194" y2="63833"/>
                        <a14:foregroundMark x1="38502" y1="64167" x2="43646" y2="60500"/>
                        <a14:foregroundMark x1="95537" y1="96417" x2="88502" y2="89667"/>
                      </a14:backgroundRemoval>
                    </a14:imgEffect>
                  </a14:imgLayer>
                </a14:imgProps>
              </a:ext>
            </a:extLst>
          </a:blip>
          <a:stretch>
            <a:fillRect/>
          </a:stretch>
        </p:blipFill>
        <p:spPr>
          <a:xfrm>
            <a:off x="4078989" y="2869285"/>
            <a:ext cx="1233239" cy="1119430"/>
          </a:xfrm>
          <a:prstGeom prst="rect">
            <a:avLst/>
          </a:prstGeom>
        </p:spPr>
      </p:pic>
      <p:sp>
        <p:nvSpPr>
          <p:cNvPr id="2" name="Slide Number Placeholder 1">
            <a:extLst>
              <a:ext uri="{FF2B5EF4-FFF2-40B4-BE49-F238E27FC236}">
                <a16:creationId xmlns:a16="http://schemas.microsoft.com/office/drawing/2014/main" id="{130004E3-3DBD-4C2E-A77B-91BE571676AC}"/>
              </a:ext>
            </a:extLst>
          </p:cNvPr>
          <p:cNvSpPr>
            <a:spLocks noGrp="1"/>
          </p:cNvSpPr>
          <p:nvPr>
            <p:ph type="sldNum" sz="quarter" idx="12"/>
          </p:nvPr>
        </p:nvSpPr>
        <p:spPr/>
        <p:txBody>
          <a:bodyPr/>
          <a:lstStyle/>
          <a:p>
            <a:fld id="{B7081638-3408-447B-9F03-276FF01E18D0}" type="slidenum">
              <a:rPr lang="en-US" smtClean="0"/>
              <a:t>14</a:t>
            </a:fld>
            <a:endParaRPr lang="en-US"/>
          </a:p>
        </p:txBody>
      </p:sp>
    </p:spTree>
    <p:extLst>
      <p:ext uri="{BB962C8B-B14F-4D97-AF65-F5344CB8AC3E}">
        <p14:creationId xmlns:p14="http://schemas.microsoft.com/office/powerpoint/2010/main" val="372050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B05F-FBB6-4D24-8ABC-6399FE38E877}"/>
              </a:ext>
            </a:extLst>
          </p:cNvPr>
          <p:cNvSpPr>
            <a:spLocks noGrp="1"/>
          </p:cNvSpPr>
          <p:nvPr>
            <p:ph type="title"/>
          </p:nvPr>
        </p:nvSpPr>
        <p:spPr>
          <a:xfrm>
            <a:off x="382773" y="365126"/>
            <a:ext cx="8484780" cy="1325563"/>
          </a:xfrm>
        </p:spPr>
        <p:txBody>
          <a:bodyPr>
            <a:normAutofit fontScale="90000"/>
          </a:bodyPr>
          <a:lstStyle/>
          <a:p>
            <a:r>
              <a:rPr lang="en-US" sz="4800" b="1">
                <a:solidFill>
                  <a:schemeClr val="accent6">
                    <a:lumMod val="75000"/>
                  </a:schemeClr>
                </a:solidFill>
              </a:rPr>
              <a:t>Waterflea Ekman Sediment Sampling </a:t>
            </a:r>
            <a:endParaRPr lang="en-US" sz="4800" b="1" dirty="0"/>
          </a:p>
        </p:txBody>
      </p:sp>
      <p:sp>
        <p:nvSpPr>
          <p:cNvPr id="3" name="Content Placeholder 2">
            <a:extLst>
              <a:ext uri="{FF2B5EF4-FFF2-40B4-BE49-F238E27FC236}">
                <a16:creationId xmlns:a16="http://schemas.microsoft.com/office/drawing/2014/main" id="{D9786B34-5739-4001-A408-766FD8EB5B2D}"/>
              </a:ext>
            </a:extLst>
          </p:cNvPr>
          <p:cNvSpPr>
            <a:spLocks noGrp="1"/>
          </p:cNvSpPr>
          <p:nvPr>
            <p:ph idx="1"/>
          </p:nvPr>
        </p:nvSpPr>
        <p:spPr>
          <a:xfrm>
            <a:off x="628650" y="1825625"/>
            <a:ext cx="7886700" cy="4351338"/>
          </a:xfrm>
        </p:spPr>
        <p:txBody>
          <a:bodyPr>
            <a:normAutofit fontScale="70000" lnSpcReduction="20000"/>
          </a:bodyPr>
          <a:lstStyle/>
          <a:p>
            <a:pPr marL="514350" lvl="0" indent="-514350">
              <a:buFont typeface="+mj-lt"/>
              <a:buAutoNum type="arabicPeriod"/>
            </a:pPr>
            <a:r>
              <a:rPr lang="en-US" sz="6500"/>
              <a:t>Anchor at the deep hole.</a:t>
            </a:r>
          </a:p>
          <a:p>
            <a:pPr marL="514350" lvl="0" indent="-514350">
              <a:buFont typeface="+mj-lt"/>
              <a:buAutoNum type="arabicPeriod"/>
            </a:pPr>
            <a:r>
              <a:rPr lang="en-US" sz="6500"/>
              <a:t>Lower the Ekman gently.</a:t>
            </a:r>
            <a:endParaRPr lang="en-US" sz="6500">
              <a:highlight>
                <a:srgbClr val="FFFF00"/>
              </a:highlight>
            </a:endParaRPr>
          </a:p>
          <a:p>
            <a:pPr marL="514350" lvl="0" indent="-514350">
              <a:buFont typeface="+mj-lt"/>
              <a:buAutoNum type="arabicPeriod"/>
            </a:pPr>
            <a:r>
              <a:rPr lang="en-US" sz="6500"/>
              <a:t>Drop the messenger.</a:t>
            </a:r>
          </a:p>
          <a:p>
            <a:pPr marL="514350" lvl="0" indent="-514350">
              <a:buFont typeface="+mj-lt"/>
              <a:buAutoNum type="arabicPeriod"/>
            </a:pPr>
            <a:r>
              <a:rPr lang="en-US" sz="6500"/>
              <a:t>Retrieve the Ekman.</a:t>
            </a:r>
          </a:p>
          <a:p>
            <a:pPr marL="514350" lvl="0" indent="-514350">
              <a:buFont typeface="+mj-lt"/>
              <a:buAutoNum type="arabicPeriod"/>
            </a:pPr>
            <a:r>
              <a:rPr lang="en-US" sz="6500"/>
              <a:t>Scoop out sediment sample.</a:t>
            </a:r>
          </a:p>
          <a:p>
            <a:pPr marL="514350" lvl="0" indent="-514350">
              <a:buFont typeface="+mj-lt"/>
              <a:buAutoNum type="arabicPeriod"/>
            </a:pPr>
            <a:r>
              <a:rPr lang="en-US" sz="6500"/>
              <a:t>Bag the sediment sample.</a:t>
            </a:r>
          </a:p>
          <a:p>
            <a:pPr marL="514350" lvl="0" indent="-514350">
              <a:buFont typeface="+mj-lt"/>
              <a:buAutoNum type="arabicPeriod"/>
            </a:pPr>
            <a:r>
              <a:rPr lang="en-US" sz="6500"/>
              <a:t>Record data.</a:t>
            </a:r>
            <a:endParaRPr lang="en-US" sz="1800" dirty="0"/>
          </a:p>
        </p:txBody>
      </p:sp>
      <p:pic>
        <p:nvPicPr>
          <p:cNvPr id="5" name="Picture 4">
            <a:extLst>
              <a:ext uri="{FF2B5EF4-FFF2-40B4-BE49-F238E27FC236}">
                <a16:creationId xmlns:a16="http://schemas.microsoft.com/office/drawing/2014/main" id="{509C7C5E-708D-4790-9386-09E21A8ED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900" y="1516691"/>
            <a:ext cx="1665227" cy="1692335"/>
          </a:xfrm>
          <a:prstGeom prst="rect">
            <a:avLst/>
          </a:prstGeom>
        </p:spPr>
      </p:pic>
      <p:sp>
        <p:nvSpPr>
          <p:cNvPr id="4" name="Slide Number Placeholder 3">
            <a:extLst>
              <a:ext uri="{FF2B5EF4-FFF2-40B4-BE49-F238E27FC236}">
                <a16:creationId xmlns:a16="http://schemas.microsoft.com/office/drawing/2014/main" id="{30FEE0AD-E535-4BFE-BCAF-C728D338B6E9}"/>
              </a:ext>
            </a:extLst>
          </p:cNvPr>
          <p:cNvSpPr>
            <a:spLocks noGrp="1"/>
          </p:cNvSpPr>
          <p:nvPr>
            <p:ph type="sldNum" sz="quarter" idx="12"/>
          </p:nvPr>
        </p:nvSpPr>
        <p:spPr/>
        <p:txBody>
          <a:bodyPr/>
          <a:lstStyle/>
          <a:p>
            <a:fld id="{B7081638-3408-447B-9F03-276FF01E18D0}" type="slidenum">
              <a:rPr lang="en-US" smtClean="0"/>
              <a:t>15</a:t>
            </a:fld>
            <a:endParaRPr lang="en-US"/>
          </a:p>
        </p:txBody>
      </p:sp>
    </p:spTree>
    <p:extLst>
      <p:ext uri="{BB962C8B-B14F-4D97-AF65-F5344CB8AC3E}">
        <p14:creationId xmlns:p14="http://schemas.microsoft.com/office/powerpoint/2010/main" val="173382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FB0C-226C-47C7-9CF1-7B99643E0CFD}"/>
              </a:ext>
            </a:extLst>
          </p:cNvPr>
          <p:cNvSpPr>
            <a:spLocks noGrp="1"/>
          </p:cNvSpPr>
          <p:nvPr>
            <p:ph type="title"/>
          </p:nvPr>
        </p:nvSpPr>
        <p:spPr>
          <a:xfrm>
            <a:off x="466344" y="1161288"/>
            <a:ext cx="2702052" cy="4526280"/>
          </a:xfrm>
        </p:spPr>
        <p:txBody>
          <a:bodyPr>
            <a:normAutofit/>
          </a:bodyPr>
          <a:lstStyle/>
          <a:p>
            <a:r>
              <a:rPr lang="en-US" sz="4800" b="1" dirty="0" err="1"/>
              <a:t>Waterflea</a:t>
            </a:r>
            <a:r>
              <a:rPr lang="en-US" sz="4800" b="1" dirty="0"/>
              <a:t> Oblique or Horizontal Tows </a:t>
            </a:r>
          </a:p>
        </p:txBody>
      </p:sp>
      <p:sp>
        <p:nvSpPr>
          <p:cNvPr id="3" name="Content Placeholder 2">
            <a:extLst>
              <a:ext uri="{FF2B5EF4-FFF2-40B4-BE49-F238E27FC236}">
                <a16:creationId xmlns:a16="http://schemas.microsoft.com/office/drawing/2014/main" id="{67E06AC6-6ABD-402E-9E4C-12ACD79F08B3}"/>
              </a:ext>
            </a:extLst>
          </p:cNvPr>
          <p:cNvSpPr>
            <a:spLocks noGrp="1"/>
          </p:cNvSpPr>
          <p:nvPr>
            <p:ph idx="1"/>
          </p:nvPr>
        </p:nvSpPr>
        <p:spPr>
          <a:xfrm>
            <a:off x="4075611" y="932688"/>
            <a:ext cx="4437453" cy="4992624"/>
          </a:xfrm>
        </p:spPr>
        <p:txBody>
          <a:bodyPr numCol="2" anchor="ctr">
            <a:normAutofit/>
          </a:bodyPr>
          <a:lstStyle/>
          <a:p>
            <a:r>
              <a:rPr lang="en-US" sz="1700" dirty="0"/>
              <a:t>Equipment</a:t>
            </a:r>
          </a:p>
          <a:p>
            <a:pPr lvl="1"/>
            <a:r>
              <a:rPr lang="en-US" sz="1700" dirty="0"/>
              <a:t>Lake maps</a:t>
            </a:r>
          </a:p>
          <a:p>
            <a:pPr lvl="1"/>
            <a:r>
              <a:rPr lang="en-US" sz="1700" dirty="0"/>
              <a:t>GPS unit (optional)</a:t>
            </a:r>
          </a:p>
          <a:p>
            <a:pPr lvl="1"/>
            <a:r>
              <a:rPr lang="en-US" sz="1700" dirty="0"/>
              <a:t>0.5 to 1-meter diameter, 253-micron mesh plankton net w/ rope</a:t>
            </a:r>
          </a:p>
          <a:p>
            <a:pPr lvl="1"/>
            <a:r>
              <a:rPr lang="en-US" sz="1700" dirty="0"/>
              <a:t>Spray bottle</a:t>
            </a:r>
          </a:p>
          <a:p>
            <a:pPr lvl="1"/>
            <a:r>
              <a:rPr lang="en-US" sz="1700" dirty="0"/>
              <a:t>250 ml and/or 1 L plastic bottles</a:t>
            </a:r>
          </a:p>
          <a:p>
            <a:pPr lvl="1"/>
            <a:r>
              <a:rPr lang="en-US" sz="1700" dirty="0"/>
              <a:t>Ethanol 95% (190 proof)</a:t>
            </a:r>
          </a:p>
          <a:p>
            <a:pPr lvl="1"/>
            <a:r>
              <a:rPr lang="en-US" sz="1700" dirty="0"/>
              <a:t>Sample label </a:t>
            </a:r>
          </a:p>
          <a:p>
            <a:pPr lvl="1"/>
            <a:r>
              <a:rPr lang="en-US" sz="1700" dirty="0"/>
              <a:t>Pencil</a:t>
            </a:r>
          </a:p>
          <a:p>
            <a:pPr lvl="1"/>
            <a:endParaRPr lang="en-US" sz="1700" dirty="0"/>
          </a:p>
          <a:p>
            <a:pPr lvl="1"/>
            <a:endParaRPr lang="en-US" sz="1700" dirty="0"/>
          </a:p>
          <a:p>
            <a:pPr lvl="1"/>
            <a:endParaRPr lang="en-US" sz="1700" i="1" dirty="0"/>
          </a:p>
          <a:p>
            <a:pPr lvl="1"/>
            <a:r>
              <a:rPr lang="en-US" sz="1700" i="1" dirty="0"/>
              <a:t>Test Request – Mussel Veliger and </a:t>
            </a:r>
            <a:r>
              <a:rPr lang="en-US" sz="1700" i="1" dirty="0" err="1"/>
              <a:t>Waterflea</a:t>
            </a:r>
            <a:r>
              <a:rPr lang="en-US" sz="1700" i="1" dirty="0"/>
              <a:t> Analysis</a:t>
            </a:r>
            <a:r>
              <a:rPr lang="en-US" sz="1700" dirty="0"/>
              <a:t> </a:t>
            </a:r>
            <a:r>
              <a:rPr lang="en-US" sz="1700" i="1" dirty="0"/>
              <a:t>Form 4800-027</a:t>
            </a:r>
            <a:r>
              <a:rPr lang="en-US" sz="1700" dirty="0"/>
              <a:t> </a:t>
            </a:r>
            <a:r>
              <a:rPr lang="en-US" sz="1700" dirty="0" err="1"/>
              <a:t>labslip</a:t>
            </a:r>
            <a:endParaRPr lang="en-US" sz="1700" dirty="0"/>
          </a:p>
          <a:p>
            <a:pPr lvl="1"/>
            <a:r>
              <a:rPr lang="en-US" sz="1700" dirty="0"/>
              <a:t>Large brush and small brush </a:t>
            </a:r>
          </a:p>
          <a:p>
            <a:pPr lvl="1"/>
            <a:r>
              <a:rPr lang="en-US" sz="1700" dirty="0"/>
              <a:t>Fresh rinse water</a:t>
            </a:r>
          </a:p>
          <a:p>
            <a:pPr lvl="1"/>
            <a:r>
              <a:rPr lang="en-US" sz="1700" dirty="0"/>
              <a:t>Chlorine bleach</a:t>
            </a:r>
          </a:p>
        </p:txBody>
      </p:sp>
      <p:sp>
        <p:nvSpPr>
          <p:cNvPr id="4" name="Slide Number Placeholder 3">
            <a:extLst>
              <a:ext uri="{FF2B5EF4-FFF2-40B4-BE49-F238E27FC236}">
                <a16:creationId xmlns:a16="http://schemas.microsoft.com/office/drawing/2014/main" id="{277D830C-B3BA-4624-B9F7-48BF1D56BD40}"/>
              </a:ext>
            </a:extLst>
          </p:cNvPr>
          <p:cNvSpPr>
            <a:spLocks noGrp="1"/>
          </p:cNvSpPr>
          <p:nvPr>
            <p:ph type="sldNum" sz="quarter" idx="12"/>
          </p:nvPr>
        </p:nvSpPr>
        <p:spPr/>
        <p:txBody>
          <a:bodyPr/>
          <a:lstStyle/>
          <a:p>
            <a:fld id="{B7081638-3408-447B-9F03-276FF01E18D0}" type="slidenum">
              <a:rPr lang="en-US" smtClean="0"/>
              <a:t>16</a:t>
            </a:fld>
            <a:endParaRPr lang="en-US"/>
          </a:p>
        </p:txBody>
      </p:sp>
    </p:spTree>
    <p:extLst>
      <p:ext uri="{BB962C8B-B14F-4D97-AF65-F5344CB8AC3E}">
        <p14:creationId xmlns:p14="http://schemas.microsoft.com/office/powerpoint/2010/main" val="44234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254C024-4895-40D1-92CE-AF736A51C44F}"/>
              </a:ext>
            </a:extLst>
          </p:cNvPr>
          <p:cNvPicPr>
            <a:picLocks noGrp="1" noChangeAspect="1"/>
          </p:cNvPicPr>
          <p:nvPr>
            <p:ph idx="1"/>
          </p:nvPr>
        </p:nvPicPr>
        <p:blipFill rotWithShape="1">
          <a:blip r:embed="rId3"/>
          <a:stretch/>
        </p:blipFill>
        <p:spPr>
          <a:xfrm>
            <a:off x="396422" y="1852497"/>
            <a:ext cx="7886700" cy="4238179"/>
          </a:xfrm>
          <a:prstGeom prst="rect">
            <a:avLst/>
          </a:prstGeom>
        </p:spPr>
      </p:pic>
      <p:pic>
        <p:nvPicPr>
          <p:cNvPr id="8" name="Content Placeholder 6">
            <a:extLst>
              <a:ext uri="{FF2B5EF4-FFF2-40B4-BE49-F238E27FC236}">
                <a16:creationId xmlns:a16="http://schemas.microsoft.com/office/drawing/2014/main" id="{132A58FE-1E00-49EB-B778-E9847257336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17" b="96417" l="7035" r="95537">
                        <a14:foregroundMark x1="9834" y1="35917" x2="13086" y2="22417"/>
                        <a14:foregroundMark x1="13086" y1="22417" x2="34720" y2="6833"/>
                        <a14:foregroundMark x1="34720" y1="6833" x2="42360" y2="17667"/>
                        <a14:foregroundMark x1="42360" y1="17667" x2="28442" y2="42167"/>
                        <a14:foregroundMark x1="28442" y1="42167" x2="38275" y2="56000"/>
                        <a14:foregroundMark x1="38275" y1="56000" x2="53933" y2="59250"/>
                        <a14:foregroundMark x1="53933" y1="59250" x2="87368" y2="87000"/>
                        <a14:foregroundMark x1="87368" y1="87000" x2="89410" y2="91000"/>
                        <a14:foregroundMark x1="9228" y1="33250" x2="7110" y2="47083"/>
                        <a14:foregroundMark x1="7110" y1="47083" x2="13616" y2="59167"/>
                        <a14:foregroundMark x1="13616" y1="59167" x2="23525" y2="66833"/>
                        <a14:foregroundMark x1="23525" y1="66833" x2="26929" y2="44667"/>
                        <a14:foregroundMark x1="11649" y1="37250" x2="24735" y2="28250"/>
                        <a14:foregroundMark x1="17474" y1="55083" x2="25643" y2="44083"/>
                        <a14:foregroundMark x1="25643" y1="44083" x2="25643" y2="44000"/>
                        <a14:foregroundMark x1="22617" y1="10417" x2="31165" y2="5417"/>
                        <a14:foregroundMark x1="41225" y1="61167" x2="41225" y2="61167"/>
                        <a14:foregroundMark x1="49168" y1="68833" x2="52194" y2="63833"/>
                        <a14:foregroundMark x1="38502" y1="64167" x2="43646" y2="60500"/>
                        <a14:foregroundMark x1="95537" y1="96417" x2="88502" y2="89667"/>
                      </a14:backgroundRemoval>
                    </a14:imgEffect>
                  </a14:imgLayer>
                </a14:imgProps>
              </a:ext>
            </a:extLst>
          </a:blip>
          <a:stretch>
            <a:fillRect/>
          </a:stretch>
        </p:blipFill>
        <p:spPr>
          <a:xfrm>
            <a:off x="6353401" y="4001738"/>
            <a:ext cx="841354" cy="763710"/>
          </a:xfrm>
          <a:prstGeom prst="rect">
            <a:avLst/>
          </a:prstGeom>
        </p:spPr>
      </p:pic>
      <p:pic>
        <p:nvPicPr>
          <p:cNvPr id="9" name="Content Placeholder 6">
            <a:extLst>
              <a:ext uri="{FF2B5EF4-FFF2-40B4-BE49-F238E27FC236}">
                <a16:creationId xmlns:a16="http://schemas.microsoft.com/office/drawing/2014/main" id="{DD0BAB59-951F-4F68-8DDC-FFCD4C73E5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17" b="96417" l="7035" r="95537">
                        <a14:foregroundMark x1="9834" y1="35917" x2="13086" y2="22417"/>
                        <a14:foregroundMark x1="13086" y1="22417" x2="34720" y2="6833"/>
                        <a14:foregroundMark x1="34720" y1="6833" x2="42360" y2="17667"/>
                        <a14:foregroundMark x1="42360" y1="17667" x2="28442" y2="42167"/>
                        <a14:foregroundMark x1="28442" y1="42167" x2="38275" y2="56000"/>
                        <a14:foregroundMark x1="38275" y1="56000" x2="53933" y2="59250"/>
                        <a14:foregroundMark x1="53933" y1="59250" x2="87368" y2="87000"/>
                        <a14:foregroundMark x1="87368" y1="87000" x2="89410" y2="91000"/>
                        <a14:foregroundMark x1="9228" y1="33250" x2="7110" y2="47083"/>
                        <a14:foregroundMark x1="7110" y1="47083" x2="13616" y2="59167"/>
                        <a14:foregroundMark x1="13616" y1="59167" x2="23525" y2="66833"/>
                        <a14:foregroundMark x1="23525" y1="66833" x2="26929" y2="44667"/>
                        <a14:foregroundMark x1="11649" y1="37250" x2="24735" y2="28250"/>
                        <a14:foregroundMark x1="17474" y1="55083" x2="25643" y2="44083"/>
                        <a14:foregroundMark x1="25643" y1="44083" x2="25643" y2="44000"/>
                        <a14:foregroundMark x1="22617" y1="10417" x2="31165" y2="5417"/>
                        <a14:foregroundMark x1="41225" y1="61167" x2="41225" y2="61167"/>
                        <a14:foregroundMark x1="49168" y1="68833" x2="52194" y2="63833"/>
                        <a14:foregroundMark x1="38502" y1="64167" x2="43646" y2="60500"/>
                        <a14:foregroundMark x1="95537" y1="96417" x2="88502" y2="89667"/>
                      </a14:backgroundRemoval>
                    </a14:imgEffect>
                  </a14:imgLayer>
                </a14:imgProps>
              </a:ext>
            </a:extLst>
          </a:blip>
          <a:stretch>
            <a:fillRect/>
          </a:stretch>
        </p:blipFill>
        <p:spPr>
          <a:xfrm>
            <a:off x="4468476" y="3378965"/>
            <a:ext cx="919715" cy="834839"/>
          </a:xfrm>
          <a:prstGeom prst="rect">
            <a:avLst/>
          </a:prstGeom>
        </p:spPr>
      </p:pic>
      <p:pic>
        <p:nvPicPr>
          <p:cNvPr id="10" name="Content Placeholder 6">
            <a:extLst>
              <a:ext uri="{FF2B5EF4-FFF2-40B4-BE49-F238E27FC236}">
                <a16:creationId xmlns:a16="http://schemas.microsoft.com/office/drawing/2014/main" id="{384862FE-3513-4688-AE21-6C90603924E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17" b="96417" l="7035" r="95537">
                        <a14:foregroundMark x1="9834" y1="35917" x2="13086" y2="22417"/>
                        <a14:foregroundMark x1="13086" y1="22417" x2="34720" y2="6833"/>
                        <a14:foregroundMark x1="34720" y1="6833" x2="42360" y2="17667"/>
                        <a14:foregroundMark x1="42360" y1="17667" x2="28442" y2="42167"/>
                        <a14:foregroundMark x1="28442" y1="42167" x2="38275" y2="56000"/>
                        <a14:foregroundMark x1="38275" y1="56000" x2="53933" y2="59250"/>
                        <a14:foregroundMark x1="53933" y1="59250" x2="87368" y2="87000"/>
                        <a14:foregroundMark x1="87368" y1="87000" x2="89410" y2="91000"/>
                        <a14:foregroundMark x1="9228" y1="33250" x2="7110" y2="47083"/>
                        <a14:foregroundMark x1="7110" y1="47083" x2="13616" y2="59167"/>
                        <a14:foregroundMark x1="13616" y1="59167" x2="23525" y2="66833"/>
                        <a14:foregroundMark x1="23525" y1="66833" x2="26929" y2="44667"/>
                        <a14:foregroundMark x1="11649" y1="37250" x2="24735" y2="28250"/>
                        <a14:foregroundMark x1="17474" y1="55083" x2="25643" y2="44083"/>
                        <a14:foregroundMark x1="25643" y1="44083" x2="25643" y2="44000"/>
                        <a14:foregroundMark x1="22617" y1="10417" x2="31165" y2="5417"/>
                        <a14:foregroundMark x1="41225" y1="61167" x2="41225" y2="61167"/>
                        <a14:foregroundMark x1="49168" y1="68833" x2="52194" y2="63833"/>
                        <a14:foregroundMark x1="38502" y1="64167" x2="43646" y2="60500"/>
                        <a14:foregroundMark x1="95537" y1="96417" x2="88502" y2="89667"/>
                      </a14:backgroundRemoval>
                    </a14:imgEffect>
                  </a14:imgLayer>
                </a14:imgProps>
              </a:ext>
            </a:extLst>
          </a:blip>
          <a:stretch>
            <a:fillRect/>
          </a:stretch>
        </p:blipFill>
        <p:spPr>
          <a:xfrm>
            <a:off x="2673831" y="3656843"/>
            <a:ext cx="693484" cy="629486"/>
          </a:xfrm>
          <a:prstGeom prst="rect">
            <a:avLst/>
          </a:prstGeom>
        </p:spPr>
      </p:pic>
      <p:sp>
        <p:nvSpPr>
          <p:cNvPr id="2" name="Slide Number Placeholder 1">
            <a:extLst>
              <a:ext uri="{FF2B5EF4-FFF2-40B4-BE49-F238E27FC236}">
                <a16:creationId xmlns:a16="http://schemas.microsoft.com/office/drawing/2014/main" id="{81B1A549-6396-44A8-94CC-70AD52C13357}"/>
              </a:ext>
            </a:extLst>
          </p:cNvPr>
          <p:cNvSpPr>
            <a:spLocks noGrp="1"/>
          </p:cNvSpPr>
          <p:nvPr>
            <p:ph type="sldNum" sz="quarter" idx="12"/>
          </p:nvPr>
        </p:nvSpPr>
        <p:spPr/>
        <p:txBody>
          <a:bodyPr/>
          <a:lstStyle/>
          <a:p>
            <a:fld id="{B7081638-3408-447B-9F03-276FF01E18D0}" type="slidenum">
              <a:rPr lang="en-US" smtClean="0"/>
              <a:t>17</a:t>
            </a:fld>
            <a:endParaRPr lang="en-US"/>
          </a:p>
        </p:txBody>
      </p:sp>
    </p:spTree>
    <p:extLst>
      <p:ext uri="{BB962C8B-B14F-4D97-AF65-F5344CB8AC3E}">
        <p14:creationId xmlns:p14="http://schemas.microsoft.com/office/powerpoint/2010/main" val="18499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89B0-E56D-4D15-9695-96C406B1B403}"/>
              </a:ext>
            </a:extLst>
          </p:cNvPr>
          <p:cNvSpPr>
            <a:spLocks noGrp="1"/>
          </p:cNvSpPr>
          <p:nvPr>
            <p:ph type="title"/>
          </p:nvPr>
        </p:nvSpPr>
        <p:spPr/>
        <p:txBody>
          <a:bodyPr>
            <a:normAutofit/>
          </a:bodyPr>
          <a:lstStyle/>
          <a:p>
            <a:r>
              <a:rPr lang="en-US" sz="4000" b="1" dirty="0" err="1">
                <a:solidFill>
                  <a:schemeClr val="accent6">
                    <a:lumMod val="75000"/>
                  </a:schemeClr>
                </a:solidFill>
              </a:rPr>
              <a:t>Waterflea</a:t>
            </a:r>
            <a:r>
              <a:rPr lang="en-US" sz="4000" b="1" dirty="0">
                <a:solidFill>
                  <a:schemeClr val="accent6">
                    <a:lumMod val="75000"/>
                  </a:schemeClr>
                </a:solidFill>
              </a:rPr>
              <a:t> Oblique or Horizontal Tows </a:t>
            </a:r>
            <a:endParaRPr lang="en-US" sz="4000" dirty="0"/>
          </a:p>
        </p:txBody>
      </p:sp>
      <p:sp>
        <p:nvSpPr>
          <p:cNvPr id="3" name="Content Placeholder 2">
            <a:extLst>
              <a:ext uri="{FF2B5EF4-FFF2-40B4-BE49-F238E27FC236}">
                <a16:creationId xmlns:a16="http://schemas.microsoft.com/office/drawing/2014/main" id="{2B3DCDCF-BB81-438E-9FD4-4EF1767AAB25}"/>
              </a:ext>
            </a:extLst>
          </p:cNvPr>
          <p:cNvSpPr>
            <a:spLocks noGrp="1"/>
          </p:cNvSpPr>
          <p:nvPr>
            <p:ph idx="1"/>
          </p:nvPr>
        </p:nvSpPr>
        <p:spPr>
          <a:xfrm>
            <a:off x="628650" y="1825625"/>
            <a:ext cx="7723102" cy="2456089"/>
          </a:xfrm>
        </p:spPr>
        <p:txBody>
          <a:bodyPr>
            <a:normAutofit fontScale="92500" lnSpcReduction="20000"/>
          </a:bodyPr>
          <a:lstStyle/>
          <a:p>
            <a:pPr marL="514350" lvl="0" indent="-514350">
              <a:buFont typeface="+mj-lt"/>
              <a:buAutoNum type="arabicPeriod"/>
            </a:pPr>
            <a:r>
              <a:rPr lang="en-US" u="sng" dirty="0"/>
              <a:t>Oblique Tow</a:t>
            </a:r>
            <a:r>
              <a:rPr lang="en-US" dirty="0"/>
              <a:t> (deep lakes): Lowering of zooplankton net to the thermocline</a:t>
            </a:r>
          </a:p>
          <a:p>
            <a:pPr lvl="1"/>
            <a:r>
              <a:rPr lang="en-US" dirty="0"/>
              <a:t>Tow for 2 minutes driving backwards slowly</a:t>
            </a:r>
          </a:p>
          <a:p>
            <a:pPr lvl="1"/>
            <a:endParaRPr lang="en-US" dirty="0"/>
          </a:p>
          <a:p>
            <a:pPr marL="0" indent="0">
              <a:buNone/>
            </a:pPr>
            <a:r>
              <a:rPr lang="en-US" b="1" u="sng" dirty="0"/>
              <a:t>OR</a:t>
            </a:r>
          </a:p>
          <a:p>
            <a:pPr marL="0" indent="0">
              <a:buNone/>
            </a:pPr>
            <a:endParaRPr lang="en-US" u="sng" dirty="0"/>
          </a:p>
          <a:p>
            <a:pPr marL="514350" indent="-514350">
              <a:buFont typeface="+mj-lt"/>
              <a:buAutoNum type="arabicPeriod"/>
            </a:pPr>
            <a:r>
              <a:rPr lang="en-US" u="sng" dirty="0"/>
              <a:t>Horizontal Tow</a:t>
            </a:r>
            <a:r>
              <a:rPr lang="en-US" dirty="0"/>
              <a:t> (shallow lakes): Lower top of zooplankton to fully submerged without hitting bottom</a:t>
            </a:r>
          </a:p>
          <a:p>
            <a:pPr lvl="1"/>
            <a:r>
              <a:rPr lang="en-US" dirty="0"/>
              <a:t>Tow for 2 minutes driving backwards slowly</a:t>
            </a:r>
          </a:p>
        </p:txBody>
      </p:sp>
      <p:pic>
        <p:nvPicPr>
          <p:cNvPr id="5" name="Picture 4">
            <a:extLst>
              <a:ext uri="{FF2B5EF4-FFF2-40B4-BE49-F238E27FC236}">
                <a16:creationId xmlns:a16="http://schemas.microsoft.com/office/drawing/2014/main" id="{0A569D3E-9B02-4D8B-B058-D44ECC3BE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534" y="4281714"/>
            <a:ext cx="5216666" cy="2108533"/>
          </a:xfrm>
          <a:prstGeom prst="rect">
            <a:avLst/>
          </a:prstGeom>
        </p:spPr>
      </p:pic>
      <p:sp>
        <p:nvSpPr>
          <p:cNvPr id="4" name="Slide Number Placeholder 3">
            <a:extLst>
              <a:ext uri="{FF2B5EF4-FFF2-40B4-BE49-F238E27FC236}">
                <a16:creationId xmlns:a16="http://schemas.microsoft.com/office/drawing/2014/main" id="{EE031E55-8DDF-410C-B159-E695F8043DDA}"/>
              </a:ext>
            </a:extLst>
          </p:cNvPr>
          <p:cNvSpPr>
            <a:spLocks noGrp="1"/>
          </p:cNvSpPr>
          <p:nvPr>
            <p:ph type="sldNum" sz="quarter" idx="12"/>
          </p:nvPr>
        </p:nvSpPr>
        <p:spPr/>
        <p:txBody>
          <a:bodyPr/>
          <a:lstStyle/>
          <a:p>
            <a:fld id="{B7081638-3408-447B-9F03-276FF01E18D0}" type="slidenum">
              <a:rPr lang="en-US" smtClean="0"/>
              <a:t>18</a:t>
            </a:fld>
            <a:endParaRPr lang="en-US"/>
          </a:p>
        </p:txBody>
      </p:sp>
    </p:spTree>
    <p:extLst>
      <p:ext uri="{BB962C8B-B14F-4D97-AF65-F5344CB8AC3E}">
        <p14:creationId xmlns:p14="http://schemas.microsoft.com/office/powerpoint/2010/main" val="343213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5601-DF55-4CD4-B6E9-8A8AC11D1EDA}"/>
              </a:ext>
            </a:extLst>
          </p:cNvPr>
          <p:cNvSpPr>
            <a:spLocks noGrp="1"/>
          </p:cNvSpPr>
          <p:nvPr>
            <p:ph type="title"/>
          </p:nvPr>
        </p:nvSpPr>
        <p:spPr/>
        <p:txBody>
          <a:bodyPr>
            <a:normAutofit/>
          </a:bodyPr>
          <a:lstStyle/>
          <a:p>
            <a:r>
              <a:rPr lang="en-US" sz="4000" b="1" dirty="0" err="1">
                <a:solidFill>
                  <a:schemeClr val="accent6">
                    <a:lumMod val="75000"/>
                  </a:schemeClr>
                </a:solidFill>
              </a:rPr>
              <a:t>Waterflea</a:t>
            </a:r>
            <a:r>
              <a:rPr lang="en-US" sz="4000" b="1" dirty="0">
                <a:solidFill>
                  <a:schemeClr val="accent6">
                    <a:lumMod val="75000"/>
                  </a:schemeClr>
                </a:solidFill>
              </a:rPr>
              <a:t> Oblique or Horizontal Tows </a:t>
            </a:r>
            <a:endParaRPr lang="en-US" sz="4000" dirty="0"/>
          </a:p>
        </p:txBody>
      </p:sp>
      <p:sp>
        <p:nvSpPr>
          <p:cNvPr id="3" name="Content Placeholder 2">
            <a:extLst>
              <a:ext uri="{FF2B5EF4-FFF2-40B4-BE49-F238E27FC236}">
                <a16:creationId xmlns:a16="http://schemas.microsoft.com/office/drawing/2014/main" id="{684E467B-CC7B-4A9B-BEF2-9BE21762AAE4}"/>
              </a:ext>
            </a:extLst>
          </p:cNvPr>
          <p:cNvSpPr>
            <a:spLocks noGrp="1"/>
          </p:cNvSpPr>
          <p:nvPr>
            <p:ph idx="1"/>
          </p:nvPr>
        </p:nvSpPr>
        <p:spPr/>
        <p:txBody>
          <a:bodyPr>
            <a:normAutofit fontScale="92500"/>
          </a:bodyPr>
          <a:lstStyle/>
          <a:p>
            <a:pPr marL="0" indent="0">
              <a:buNone/>
            </a:pPr>
            <a:r>
              <a:rPr lang="en-US" sz="3600" dirty="0"/>
              <a:t>2. Rinse the samples into the collection cup. </a:t>
            </a:r>
          </a:p>
          <a:p>
            <a:pPr marL="0" indent="0">
              <a:buNone/>
            </a:pPr>
            <a:r>
              <a:rPr lang="en-US" sz="3600" dirty="0"/>
              <a:t>3. Transfer sample to sample bottle.</a:t>
            </a:r>
          </a:p>
          <a:p>
            <a:pPr marL="0" indent="0">
              <a:buNone/>
            </a:pPr>
            <a:r>
              <a:rPr lang="en-US" sz="3600" dirty="0"/>
              <a:t>4. Repeat at the other two pre-selected sites. </a:t>
            </a:r>
          </a:p>
          <a:p>
            <a:pPr marL="0" indent="0">
              <a:buNone/>
            </a:pPr>
            <a:r>
              <a:rPr lang="en-US" sz="3600" dirty="0"/>
              <a:t>5. Composite the samples.</a:t>
            </a:r>
          </a:p>
          <a:p>
            <a:pPr marL="0" indent="0">
              <a:buNone/>
            </a:pPr>
            <a:r>
              <a:rPr lang="en-US" sz="3600" dirty="0"/>
              <a:t>6. Label bottle.</a:t>
            </a:r>
          </a:p>
          <a:p>
            <a:pPr marL="0" indent="0">
              <a:buNone/>
            </a:pPr>
            <a:r>
              <a:rPr lang="en-US" sz="3600" dirty="0"/>
              <a:t>7. Preserve the sample. </a:t>
            </a:r>
          </a:p>
          <a:p>
            <a:pPr marL="0" indent="0">
              <a:buNone/>
            </a:pPr>
            <a:r>
              <a:rPr lang="en-US" sz="3600" dirty="0"/>
              <a:t>8. Record data.</a:t>
            </a:r>
          </a:p>
        </p:txBody>
      </p:sp>
      <p:sp>
        <p:nvSpPr>
          <p:cNvPr id="4" name="Slide Number Placeholder 3">
            <a:extLst>
              <a:ext uri="{FF2B5EF4-FFF2-40B4-BE49-F238E27FC236}">
                <a16:creationId xmlns:a16="http://schemas.microsoft.com/office/drawing/2014/main" id="{27806DAB-1763-43A5-B8A7-984C7BC2A19B}"/>
              </a:ext>
            </a:extLst>
          </p:cNvPr>
          <p:cNvSpPr>
            <a:spLocks noGrp="1"/>
          </p:cNvSpPr>
          <p:nvPr>
            <p:ph type="sldNum" sz="quarter" idx="12"/>
          </p:nvPr>
        </p:nvSpPr>
        <p:spPr/>
        <p:txBody>
          <a:bodyPr/>
          <a:lstStyle/>
          <a:p>
            <a:fld id="{B7081638-3408-447B-9F03-276FF01E18D0}" type="slidenum">
              <a:rPr lang="en-US" smtClean="0"/>
              <a:t>19</a:t>
            </a:fld>
            <a:endParaRPr lang="en-US"/>
          </a:p>
        </p:txBody>
      </p:sp>
    </p:spTree>
    <p:extLst>
      <p:ext uri="{BB962C8B-B14F-4D97-AF65-F5344CB8AC3E}">
        <p14:creationId xmlns:p14="http://schemas.microsoft.com/office/powerpoint/2010/main" val="311972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576-1817-4787-9B92-3EA9EEBDD0DD}"/>
              </a:ext>
            </a:extLst>
          </p:cNvPr>
          <p:cNvSpPr>
            <a:spLocks noGrp="1"/>
          </p:cNvSpPr>
          <p:nvPr>
            <p:ph type="title"/>
          </p:nvPr>
        </p:nvSpPr>
        <p:spPr/>
        <p:txBody>
          <a:bodyPr/>
          <a:lstStyle/>
          <a:p>
            <a:r>
              <a:rPr lang="en-US" dirty="0"/>
              <a:t>Training Agenda</a:t>
            </a:r>
          </a:p>
        </p:txBody>
      </p:sp>
      <p:sp>
        <p:nvSpPr>
          <p:cNvPr id="3" name="Content Placeholder 2">
            <a:extLst>
              <a:ext uri="{FF2B5EF4-FFF2-40B4-BE49-F238E27FC236}">
                <a16:creationId xmlns:a16="http://schemas.microsoft.com/office/drawing/2014/main" id="{03A70AB6-6C9B-4D82-BE4C-CA395FB75ADF}"/>
              </a:ext>
            </a:extLst>
          </p:cNvPr>
          <p:cNvSpPr>
            <a:spLocks noGrp="1"/>
          </p:cNvSpPr>
          <p:nvPr>
            <p:ph idx="1"/>
          </p:nvPr>
        </p:nvSpPr>
        <p:spPr/>
        <p:txBody>
          <a:bodyPr/>
          <a:lstStyle/>
          <a:p>
            <a:r>
              <a:rPr lang="en-US" dirty="0"/>
              <a:t>Background &amp; next steps</a:t>
            </a:r>
          </a:p>
          <a:p>
            <a:r>
              <a:rPr lang="en-US" dirty="0"/>
              <a:t>Collection reminders</a:t>
            </a:r>
          </a:p>
          <a:p>
            <a:r>
              <a:rPr lang="en-US" dirty="0"/>
              <a:t>Review new form (lab slip)</a:t>
            </a:r>
          </a:p>
          <a:p>
            <a:r>
              <a:rPr lang="en-US" dirty="0"/>
              <a:t>Sample submission</a:t>
            </a:r>
          </a:p>
          <a:p>
            <a:r>
              <a:rPr lang="en-US" dirty="0"/>
              <a:t>Analysis demonstration</a:t>
            </a:r>
          </a:p>
        </p:txBody>
      </p:sp>
      <p:sp>
        <p:nvSpPr>
          <p:cNvPr id="4" name="Slide Number Placeholder 3">
            <a:extLst>
              <a:ext uri="{FF2B5EF4-FFF2-40B4-BE49-F238E27FC236}">
                <a16:creationId xmlns:a16="http://schemas.microsoft.com/office/drawing/2014/main" id="{91DFCFCF-85EB-48A6-A71B-6FA46B180B86}"/>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2</a:t>
            </a:fld>
            <a:endParaRPr lang="en-US" altLang="en-US" dirty="0">
              <a:solidFill>
                <a:srgbClr val="000000"/>
              </a:solidFill>
            </a:endParaRPr>
          </a:p>
        </p:txBody>
      </p:sp>
    </p:spTree>
    <p:extLst>
      <p:ext uri="{BB962C8B-B14F-4D97-AF65-F5344CB8AC3E}">
        <p14:creationId xmlns:p14="http://schemas.microsoft.com/office/powerpoint/2010/main" val="296940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CB3B-0313-4753-A994-81DEC81799C2}"/>
              </a:ext>
            </a:extLst>
          </p:cNvPr>
          <p:cNvSpPr>
            <a:spLocks noGrp="1"/>
          </p:cNvSpPr>
          <p:nvPr>
            <p:ph type="title"/>
          </p:nvPr>
        </p:nvSpPr>
        <p:spPr/>
        <p:txBody>
          <a:bodyPr>
            <a:normAutofit/>
          </a:bodyPr>
          <a:lstStyle/>
          <a:p>
            <a:r>
              <a:rPr lang="en-US" sz="5400" b="1" dirty="0" err="1">
                <a:solidFill>
                  <a:schemeClr val="accent6">
                    <a:lumMod val="75000"/>
                  </a:schemeClr>
                </a:solidFill>
              </a:rPr>
              <a:t>Waterflea</a:t>
            </a:r>
            <a:r>
              <a:rPr lang="en-US" sz="5400" b="1" dirty="0">
                <a:solidFill>
                  <a:schemeClr val="accent6">
                    <a:lumMod val="75000"/>
                  </a:schemeClr>
                </a:solidFill>
              </a:rPr>
              <a:t> Vertical Lake Tow </a:t>
            </a:r>
          </a:p>
        </p:txBody>
      </p:sp>
      <p:sp>
        <p:nvSpPr>
          <p:cNvPr id="3" name="Content Placeholder 2">
            <a:extLst>
              <a:ext uri="{FF2B5EF4-FFF2-40B4-BE49-F238E27FC236}">
                <a16:creationId xmlns:a16="http://schemas.microsoft.com/office/drawing/2014/main" id="{99C877E4-10F7-4A07-B026-EAE3A7F95F52}"/>
              </a:ext>
            </a:extLst>
          </p:cNvPr>
          <p:cNvSpPr>
            <a:spLocks noGrp="1"/>
          </p:cNvSpPr>
          <p:nvPr>
            <p:ph idx="1"/>
          </p:nvPr>
        </p:nvSpPr>
        <p:spPr/>
        <p:txBody>
          <a:bodyPr numCol="2">
            <a:normAutofit/>
          </a:bodyPr>
          <a:lstStyle/>
          <a:p>
            <a:r>
              <a:rPr lang="en-US" dirty="0"/>
              <a:t>Equipment</a:t>
            </a:r>
          </a:p>
          <a:p>
            <a:pPr lvl="1"/>
            <a:r>
              <a:rPr lang="en-US" dirty="0"/>
              <a:t>Lake maps</a:t>
            </a:r>
          </a:p>
          <a:p>
            <a:pPr lvl="1"/>
            <a:r>
              <a:rPr lang="en-US" dirty="0"/>
              <a:t>GPS unit (optional)</a:t>
            </a:r>
          </a:p>
          <a:p>
            <a:pPr lvl="1"/>
            <a:r>
              <a:rPr lang="en-US" dirty="0"/>
              <a:t>0.5 to 1-meter diameter, 253-micron mesh plankton net </a:t>
            </a:r>
          </a:p>
          <a:p>
            <a:pPr lvl="1"/>
            <a:r>
              <a:rPr lang="en-US" dirty="0"/>
              <a:t>Metered Rope</a:t>
            </a:r>
          </a:p>
          <a:p>
            <a:pPr lvl="1"/>
            <a:r>
              <a:rPr lang="en-US" dirty="0"/>
              <a:t>Spray bottle</a:t>
            </a:r>
          </a:p>
          <a:p>
            <a:pPr lvl="1"/>
            <a:r>
              <a:rPr lang="en-US" dirty="0"/>
              <a:t>250 ml and/or 1 L plastic bottles</a:t>
            </a:r>
          </a:p>
          <a:p>
            <a:pPr lvl="1"/>
            <a:r>
              <a:rPr lang="en-US" dirty="0"/>
              <a:t>Ethanol 95% (190 proof)</a:t>
            </a:r>
          </a:p>
          <a:p>
            <a:pPr lvl="1"/>
            <a:r>
              <a:rPr lang="en-US" dirty="0"/>
              <a:t>Sample label</a:t>
            </a:r>
          </a:p>
          <a:p>
            <a:pPr lvl="1"/>
            <a:r>
              <a:rPr lang="en-US" dirty="0"/>
              <a:t>Pencil</a:t>
            </a:r>
          </a:p>
          <a:p>
            <a:pPr lvl="1"/>
            <a:r>
              <a:rPr lang="en-US" i="1" dirty="0"/>
              <a:t>Test Request – Mussel Veliger and </a:t>
            </a:r>
            <a:r>
              <a:rPr lang="en-US" i="1" dirty="0" err="1"/>
              <a:t>Waterflea</a:t>
            </a:r>
            <a:r>
              <a:rPr lang="en-US" i="1" dirty="0"/>
              <a:t> Analysis</a:t>
            </a:r>
            <a:r>
              <a:rPr lang="en-US" dirty="0"/>
              <a:t> </a:t>
            </a:r>
            <a:r>
              <a:rPr lang="en-US" i="1" dirty="0"/>
              <a:t>Form 4800-027</a:t>
            </a:r>
            <a:r>
              <a:rPr lang="en-US" dirty="0"/>
              <a:t> </a:t>
            </a:r>
            <a:r>
              <a:rPr lang="en-US" dirty="0" err="1"/>
              <a:t>labslip</a:t>
            </a:r>
            <a:endParaRPr lang="en-US" dirty="0"/>
          </a:p>
          <a:p>
            <a:pPr lvl="1"/>
            <a:endParaRPr lang="en-US" dirty="0"/>
          </a:p>
          <a:p>
            <a:pPr lvl="1"/>
            <a:r>
              <a:rPr lang="en-US" dirty="0"/>
              <a:t>Large brush and small brush </a:t>
            </a:r>
          </a:p>
          <a:p>
            <a:pPr lvl="1"/>
            <a:r>
              <a:rPr lang="en-US" dirty="0"/>
              <a:t>Fresh rinse water</a:t>
            </a:r>
          </a:p>
          <a:p>
            <a:pPr lvl="1"/>
            <a:r>
              <a:rPr lang="en-US" dirty="0"/>
              <a:t>Chlorine bleach</a:t>
            </a:r>
          </a:p>
          <a:p>
            <a:pPr lvl="1"/>
            <a:endParaRPr lang="en-US" dirty="0"/>
          </a:p>
        </p:txBody>
      </p:sp>
      <p:sp>
        <p:nvSpPr>
          <p:cNvPr id="4" name="Slide Number Placeholder 3">
            <a:extLst>
              <a:ext uri="{FF2B5EF4-FFF2-40B4-BE49-F238E27FC236}">
                <a16:creationId xmlns:a16="http://schemas.microsoft.com/office/drawing/2014/main" id="{2493EEE9-101D-4ACA-BE3A-43329555CD65}"/>
              </a:ext>
            </a:extLst>
          </p:cNvPr>
          <p:cNvSpPr>
            <a:spLocks noGrp="1"/>
          </p:cNvSpPr>
          <p:nvPr>
            <p:ph type="sldNum" sz="quarter" idx="12"/>
          </p:nvPr>
        </p:nvSpPr>
        <p:spPr/>
        <p:txBody>
          <a:bodyPr/>
          <a:lstStyle/>
          <a:p>
            <a:fld id="{B7081638-3408-447B-9F03-276FF01E18D0}" type="slidenum">
              <a:rPr lang="en-US" smtClean="0"/>
              <a:t>20</a:t>
            </a:fld>
            <a:endParaRPr lang="en-US"/>
          </a:p>
        </p:txBody>
      </p:sp>
    </p:spTree>
    <p:extLst>
      <p:ext uri="{BB962C8B-B14F-4D97-AF65-F5344CB8AC3E}">
        <p14:creationId xmlns:p14="http://schemas.microsoft.com/office/powerpoint/2010/main" val="425946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2721-3770-4B0D-B059-306F440F7BE6}"/>
              </a:ext>
            </a:extLst>
          </p:cNvPr>
          <p:cNvSpPr>
            <a:spLocks noGrp="1"/>
          </p:cNvSpPr>
          <p:nvPr>
            <p:ph type="title"/>
          </p:nvPr>
        </p:nvSpPr>
        <p:spPr/>
        <p:txBody>
          <a:bodyPr>
            <a:normAutofit/>
          </a:bodyPr>
          <a:lstStyle/>
          <a:p>
            <a:r>
              <a:rPr lang="en-US" sz="5400" b="1" dirty="0" err="1">
                <a:solidFill>
                  <a:schemeClr val="accent6">
                    <a:lumMod val="75000"/>
                  </a:schemeClr>
                </a:solidFill>
              </a:rPr>
              <a:t>Waterflea</a:t>
            </a:r>
            <a:r>
              <a:rPr lang="en-US" sz="5400" b="1" dirty="0">
                <a:solidFill>
                  <a:schemeClr val="accent6">
                    <a:lumMod val="75000"/>
                  </a:schemeClr>
                </a:solidFill>
              </a:rPr>
              <a:t> Vertical Lake Tow </a:t>
            </a:r>
          </a:p>
        </p:txBody>
      </p:sp>
      <p:sp>
        <p:nvSpPr>
          <p:cNvPr id="3" name="Content Placeholder 2">
            <a:extLst>
              <a:ext uri="{FF2B5EF4-FFF2-40B4-BE49-F238E27FC236}">
                <a16:creationId xmlns:a16="http://schemas.microsoft.com/office/drawing/2014/main" id="{92A42862-2DCC-4423-B590-B26DE838A1B1}"/>
              </a:ext>
            </a:extLst>
          </p:cNvPr>
          <p:cNvSpPr>
            <a:spLocks noGrp="1"/>
          </p:cNvSpPr>
          <p:nvPr>
            <p:ph idx="1"/>
          </p:nvPr>
        </p:nvSpPr>
        <p:spPr/>
        <p:txBody>
          <a:bodyPr>
            <a:normAutofit/>
          </a:bodyPr>
          <a:lstStyle/>
          <a:p>
            <a:pPr marL="514350" lvl="0" indent="-514350">
              <a:buFont typeface="+mj-lt"/>
              <a:buAutoNum type="arabicPeriod"/>
            </a:pPr>
            <a:r>
              <a:rPr lang="en-US" sz="3200" dirty="0"/>
              <a:t>Lower net to 2 meters above the bottom.</a:t>
            </a:r>
          </a:p>
          <a:p>
            <a:pPr marL="514350" lvl="0" indent="-514350">
              <a:buFont typeface="+mj-lt"/>
              <a:buAutoNum type="arabicPeriod"/>
            </a:pPr>
            <a:r>
              <a:rPr lang="en-US" sz="3200" dirty="0"/>
              <a:t>Rinse sample into the collection cup. </a:t>
            </a:r>
          </a:p>
          <a:p>
            <a:pPr marL="514350" lvl="0" indent="-514350">
              <a:buFont typeface="+mj-lt"/>
              <a:buAutoNum type="arabicPeriod"/>
            </a:pPr>
            <a:r>
              <a:rPr lang="en-US" sz="3200" dirty="0"/>
              <a:t>Transfer sample to sample bottle.</a:t>
            </a:r>
          </a:p>
          <a:p>
            <a:pPr marL="514350" lvl="0" indent="-514350">
              <a:buFont typeface="+mj-lt"/>
              <a:buAutoNum type="arabicPeriod"/>
            </a:pPr>
            <a:r>
              <a:rPr lang="en-US" sz="3200" dirty="0"/>
              <a:t>Repeat at the other two pre-selected sites. </a:t>
            </a:r>
            <a:r>
              <a:rPr lang="en-US" sz="3200" b="1" dirty="0"/>
              <a:t>These samples will not be composited. </a:t>
            </a:r>
          </a:p>
          <a:p>
            <a:pPr marL="514350" lvl="0" indent="-514350">
              <a:buFont typeface="+mj-lt"/>
              <a:buAutoNum type="arabicPeriod"/>
            </a:pPr>
            <a:r>
              <a:rPr lang="en-US" sz="3200" dirty="0"/>
              <a:t>Label the sample bottles.</a:t>
            </a:r>
          </a:p>
          <a:p>
            <a:pPr marL="514350" lvl="0" indent="-514350">
              <a:buFont typeface="+mj-lt"/>
              <a:buAutoNum type="arabicPeriod"/>
            </a:pPr>
            <a:r>
              <a:rPr lang="en-US" sz="3200" dirty="0"/>
              <a:t>Preserve the sample.</a:t>
            </a:r>
          </a:p>
          <a:p>
            <a:pPr marL="514350" lvl="0" indent="-514350">
              <a:buFont typeface="+mj-lt"/>
              <a:buAutoNum type="arabicPeriod"/>
            </a:pPr>
            <a:r>
              <a:rPr lang="en-US" sz="3200" dirty="0"/>
              <a:t>Record data.</a:t>
            </a:r>
          </a:p>
        </p:txBody>
      </p:sp>
      <p:sp>
        <p:nvSpPr>
          <p:cNvPr id="4" name="Slide Number Placeholder 3">
            <a:extLst>
              <a:ext uri="{FF2B5EF4-FFF2-40B4-BE49-F238E27FC236}">
                <a16:creationId xmlns:a16="http://schemas.microsoft.com/office/drawing/2014/main" id="{829BC736-C16E-4E0D-AF18-28829D2185FA}"/>
              </a:ext>
            </a:extLst>
          </p:cNvPr>
          <p:cNvSpPr>
            <a:spLocks noGrp="1"/>
          </p:cNvSpPr>
          <p:nvPr>
            <p:ph type="sldNum" sz="quarter" idx="12"/>
          </p:nvPr>
        </p:nvSpPr>
        <p:spPr/>
        <p:txBody>
          <a:bodyPr/>
          <a:lstStyle/>
          <a:p>
            <a:fld id="{B7081638-3408-447B-9F03-276FF01E18D0}" type="slidenum">
              <a:rPr lang="en-US" smtClean="0"/>
              <a:t>21</a:t>
            </a:fld>
            <a:endParaRPr lang="en-US"/>
          </a:p>
        </p:txBody>
      </p:sp>
    </p:spTree>
    <p:extLst>
      <p:ext uri="{BB962C8B-B14F-4D97-AF65-F5344CB8AC3E}">
        <p14:creationId xmlns:p14="http://schemas.microsoft.com/office/powerpoint/2010/main" val="327819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D80E0D-CA14-4B54-87AD-BF46E979176A}"/>
              </a:ext>
            </a:extLst>
          </p:cNvPr>
          <p:cNvSpPr>
            <a:spLocks noGrp="1"/>
          </p:cNvSpPr>
          <p:nvPr>
            <p:ph type="ctrTitle"/>
          </p:nvPr>
        </p:nvSpPr>
        <p:spPr/>
        <p:txBody>
          <a:bodyPr>
            <a:normAutofit/>
          </a:bodyPr>
          <a:lstStyle/>
          <a:p>
            <a:r>
              <a:rPr lang="en-US" sz="8000" b="1" dirty="0">
                <a:solidFill>
                  <a:schemeClr val="accent6">
                    <a:lumMod val="75000"/>
                  </a:schemeClr>
                </a:solidFill>
              </a:rPr>
              <a:t>Veliger Methods</a:t>
            </a:r>
          </a:p>
        </p:txBody>
      </p:sp>
      <p:sp>
        <p:nvSpPr>
          <p:cNvPr id="2" name="Slide Number Placeholder 1">
            <a:extLst>
              <a:ext uri="{FF2B5EF4-FFF2-40B4-BE49-F238E27FC236}">
                <a16:creationId xmlns:a16="http://schemas.microsoft.com/office/drawing/2014/main" id="{700E6F6F-77DF-44CA-8B6F-791661A0F2E2}"/>
              </a:ext>
            </a:extLst>
          </p:cNvPr>
          <p:cNvSpPr>
            <a:spLocks noGrp="1"/>
          </p:cNvSpPr>
          <p:nvPr>
            <p:ph type="sldNum" sz="quarter" idx="12"/>
          </p:nvPr>
        </p:nvSpPr>
        <p:spPr/>
        <p:txBody>
          <a:bodyPr/>
          <a:lstStyle/>
          <a:p>
            <a:fld id="{B7081638-3408-447B-9F03-276FF01E18D0}" type="slidenum">
              <a:rPr lang="en-US" smtClean="0"/>
              <a:t>22</a:t>
            </a:fld>
            <a:endParaRPr lang="en-US"/>
          </a:p>
        </p:txBody>
      </p:sp>
    </p:spTree>
    <p:extLst>
      <p:ext uri="{BB962C8B-B14F-4D97-AF65-F5344CB8AC3E}">
        <p14:creationId xmlns:p14="http://schemas.microsoft.com/office/powerpoint/2010/main" val="61019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713D-7ABE-4EB9-9B3C-4E8F7ED6CDF6}"/>
              </a:ext>
            </a:extLst>
          </p:cNvPr>
          <p:cNvSpPr>
            <a:spLocks noGrp="1"/>
          </p:cNvSpPr>
          <p:nvPr>
            <p:ph type="title"/>
          </p:nvPr>
        </p:nvSpPr>
        <p:spPr/>
        <p:txBody>
          <a:bodyPr>
            <a:normAutofit/>
          </a:bodyPr>
          <a:lstStyle/>
          <a:p>
            <a:r>
              <a:rPr lang="en-US" sz="6000" b="1" dirty="0">
                <a:solidFill>
                  <a:schemeClr val="accent6">
                    <a:lumMod val="75000"/>
                  </a:schemeClr>
                </a:solidFill>
              </a:rPr>
              <a:t>Veliger Methods</a:t>
            </a:r>
          </a:p>
        </p:txBody>
      </p:sp>
      <p:sp>
        <p:nvSpPr>
          <p:cNvPr id="3" name="Content Placeholder 2">
            <a:extLst>
              <a:ext uri="{FF2B5EF4-FFF2-40B4-BE49-F238E27FC236}">
                <a16:creationId xmlns:a16="http://schemas.microsoft.com/office/drawing/2014/main" id="{404AFF24-C735-4716-885F-0540E381479F}"/>
              </a:ext>
            </a:extLst>
          </p:cNvPr>
          <p:cNvSpPr>
            <a:spLocks noGrp="1"/>
          </p:cNvSpPr>
          <p:nvPr>
            <p:ph idx="1"/>
          </p:nvPr>
        </p:nvSpPr>
        <p:spPr/>
        <p:txBody>
          <a:bodyPr>
            <a:normAutofit/>
          </a:bodyPr>
          <a:lstStyle/>
          <a:p>
            <a:r>
              <a:rPr lang="en-US" sz="3600" dirty="0"/>
              <a:t>Sample Lakes with a conductivity of 99 </a:t>
            </a:r>
            <a:r>
              <a:rPr lang="en-US" sz="3600" dirty="0" err="1"/>
              <a:t>umhos</a:t>
            </a:r>
            <a:r>
              <a:rPr lang="en-US" sz="3600" dirty="0"/>
              <a:t>/cm or greater should where adult mussels are not already known.</a:t>
            </a:r>
          </a:p>
          <a:p>
            <a:pPr lvl="1"/>
            <a:r>
              <a:rPr lang="en-US" sz="3200" dirty="0"/>
              <a:t>Conductivity can be collected with meter</a:t>
            </a:r>
          </a:p>
        </p:txBody>
      </p:sp>
      <p:sp>
        <p:nvSpPr>
          <p:cNvPr id="4" name="Slide Number Placeholder 3">
            <a:extLst>
              <a:ext uri="{FF2B5EF4-FFF2-40B4-BE49-F238E27FC236}">
                <a16:creationId xmlns:a16="http://schemas.microsoft.com/office/drawing/2014/main" id="{0F7B651A-F65C-4A9A-A621-3DBD47831DDB}"/>
              </a:ext>
            </a:extLst>
          </p:cNvPr>
          <p:cNvSpPr>
            <a:spLocks noGrp="1"/>
          </p:cNvSpPr>
          <p:nvPr>
            <p:ph type="sldNum" sz="quarter" idx="12"/>
          </p:nvPr>
        </p:nvSpPr>
        <p:spPr/>
        <p:txBody>
          <a:bodyPr/>
          <a:lstStyle/>
          <a:p>
            <a:fld id="{B7081638-3408-447B-9F03-276FF01E18D0}" type="slidenum">
              <a:rPr lang="en-US" smtClean="0"/>
              <a:t>23</a:t>
            </a:fld>
            <a:endParaRPr lang="en-US"/>
          </a:p>
        </p:txBody>
      </p:sp>
    </p:spTree>
    <p:extLst>
      <p:ext uri="{BB962C8B-B14F-4D97-AF65-F5344CB8AC3E}">
        <p14:creationId xmlns:p14="http://schemas.microsoft.com/office/powerpoint/2010/main" val="84518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81F0-61BB-4273-BDA8-3BC3488EDD11}"/>
              </a:ext>
            </a:extLst>
          </p:cNvPr>
          <p:cNvSpPr>
            <a:spLocks noGrp="1"/>
          </p:cNvSpPr>
          <p:nvPr>
            <p:ph type="title"/>
          </p:nvPr>
        </p:nvSpPr>
        <p:spPr>
          <a:xfrm>
            <a:off x="466344" y="1161288"/>
            <a:ext cx="2702052" cy="4526280"/>
          </a:xfrm>
        </p:spPr>
        <p:txBody>
          <a:bodyPr>
            <a:normAutofit/>
          </a:bodyPr>
          <a:lstStyle/>
          <a:p>
            <a:r>
              <a:rPr lang="en-US" sz="5400" b="1" dirty="0">
                <a:solidFill>
                  <a:schemeClr val="accent6">
                    <a:lumMod val="75000"/>
                  </a:schemeClr>
                </a:solidFill>
              </a:rPr>
              <a:t>Veliger Methods</a:t>
            </a:r>
            <a:endParaRPr lang="en-US" sz="5400" dirty="0">
              <a:solidFill>
                <a:schemeClr val="accent6">
                  <a:lumMod val="75000"/>
                </a:schemeClr>
              </a:solidFill>
            </a:endParaRPr>
          </a:p>
        </p:txBody>
      </p:sp>
      <p:sp>
        <p:nvSpPr>
          <p:cNvPr id="3" name="Content Placeholder 2">
            <a:extLst>
              <a:ext uri="{FF2B5EF4-FFF2-40B4-BE49-F238E27FC236}">
                <a16:creationId xmlns:a16="http://schemas.microsoft.com/office/drawing/2014/main" id="{7EBA2EDC-8E21-4CC4-82EC-28F1A5EF3E64}"/>
              </a:ext>
            </a:extLst>
          </p:cNvPr>
          <p:cNvSpPr>
            <a:spLocks noGrp="1"/>
          </p:cNvSpPr>
          <p:nvPr>
            <p:ph idx="1"/>
          </p:nvPr>
        </p:nvSpPr>
        <p:spPr>
          <a:xfrm>
            <a:off x="3974011" y="1161288"/>
            <a:ext cx="4437453" cy="4992624"/>
          </a:xfrm>
        </p:spPr>
        <p:txBody>
          <a:bodyPr numCol="2" anchor="ctr">
            <a:normAutofit/>
          </a:bodyPr>
          <a:lstStyle/>
          <a:p>
            <a:r>
              <a:rPr lang="en-US" sz="1600"/>
              <a:t>Equipment</a:t>
            </a:r>
          </a:p>
          <a:p>
            <a:pPr lvl="1"/>
            <a:r>
              <a:rPr lang="en-US" sz="1600"/>
              <a:t>Boat</a:t>
            </a:r>
          </a:p>
          <a:p>
            <a:pPr lvl="1"/>
            <a:r>
              <a:rPr lang="en-US" sz="1600"/>
              <a:t>Anchor</a:t>
            </a:r>
          </a:p>
          <a:p>
            <a:pPr lvl="1"/>
            <a:r>
              <a:rPr lang="en-US" sz="1600"/>
              <a:t>Lake bathymetry maps</a:t>
            </a:r>
          </a:p>
          <a:p>
            <a:pPr lvl="1"/>
            <a:r>
              <a:rPr lang="en-US" sz="1600"/>
              <a:t>GPS unit – optional</a:t>
            </a:r>
          </a:p>
          <a:p>
            <a:pPr lvl="1"/>
            <a:r>
              <a:rPr lang="en-US" sz="1600"/>
              <a:t>50-cm diameter and 200 cm length plankton net with 64-micron mesh on a rope with 1-meter increments marked. Spray bottle</a:t>
            </a:r>
          </a:p>
          <a:p>
            <a:pPr lvl="1"/>
            <a:r>
              <a:rPr lang="en-US" sz="1600"/>
              <a:t>250 ml and 1-liter plastic bottles</a:t>
            </a:r>
          </a:p>
          <a:p>
            <a:pPr lvl="1"/>
            <a:r>
              <a:rPr lang="en-US" sz="1600"/>
              <a:t>Ethanol, 95% ethanol (190 proof ethyl ethanol)</a:t>
            </a:r>
          </a:p>
          <a:p>
            <a:pPr lvl="1"/>
            <a:endParaRPr lang="en-US" sz="1600"/>
          </a:p>
          <a:p>
            <a:pPr lvl="1"/>
            <a:endParaRPr lang="en-US" sz="1600"/>
          </a:p>
          <a:p>
            <a:pPr lvl="1"/>
            <a:r>
              <a:rPr lang="en-US" sz="1600"/>
              <a:t>Sample </a:t>
            </a:r>
          </a:p>
          <a:p>
            <a:pPr lvl="1"/>
            <a:r>
              <a:rPr lang="en-US" sz="1600"/>
              <a:t>Pencil</a:t>
            </a:r>
          </a:p>
          <a:p>
            <a:pPr lvl="1"/>
            <a:r>
              <a:rPr lang="en-US" sz="1600" i="1"/>
              <a:t>Test Request – Mussel Veliger and Waterflea Analysis</a:t>
            </a:r>
            <a:r>
              <a:rPr lang="en-US" sz="1600"/>
              <a:t> </a:t>
            </a:r>
            <a:r>
              <a:rPr lang="en-US" sz="1600" i="1"/>
              <a:t>Form 4800-027</a:t>
            </a:r>
            <a:r>
              <a:rPr lang="en-US" sz="1600"/>
              <a:t> labslip</a:t>
            </a:r>
          </a:p>
          <a:p>
            <a:pPr lvl="1"/>
            <a:r>
              <a:rPr lang="en-US" sz="1600"/>
              <a:t>Large brush and small brush</a:t>
            </a:r>
          </a:p>
          <a:p>
            <a:pPr lvl="1"/>
            <a:r>
              <a:rPr lang="en-US" sz="1600"/>
              <a:t>Fresh rinse water</a:t>
            </a:r>
          </a:p>
          <a:p>
            <a:pPr lvl="1"/>
            <a:r>
              <a:rPr lang="en-US" sz="1600"/>
              <a:t>Chlorine bleach</a:t>
            </a:r>
          </a:p>
          <a:p>
            <a:pPr lvl="1"/>
            <a:r>
              <a:rPr lang="en-US" sz="1600"/>
              <a:t>Vinegar</a:t>
            </a:r>
          </a:p>
          <a:p>
            <a:pPr lvl="1"/>
            <a:r>
              <a:rPr lang="en-US" sz="1600"/>
              <a:t>Large container to hold plankton net for bleach and vinegar solution</a:t>
            </a:r>
          </a:p>
          <a:p>
            <a:endParaRPr lang="en-US" sz="1600"/>
          </a:p>
        </p:txBody>
      </p:sp>
      <p:sp>
        <p:nvSpPr>
          <p:cNvPr id="4" name="Slide Number Placeholder 3">
            <a:extLst>
              <a:ext uri="{FF2B5EF4-FFF2-40B4-BE49-F238E27FC236}">
                <a16:creationId xmlns:a16="http://schemas.microsoft.com/office/drawing/2014/main" id="{43EF1093-939B-4957-BD10-1324DB74E653}"/>
              </a:ext>
            </a:extLst>
          </p:cNvPr>
          <p:cNvSpPr>
            <a:spLocks noGrp="1"/>
          </p:cNvSpPr>
          <p:nvPr>
            <p:ph type="sldNum" sz="quarter" idx="12"/>
          </p:nvPr>
        </p:nvSpPr>
        <p:spPr/>
        <p:txBody>
          <a:bodyPr/>
          <a:lstStyle/>
          <a:p>
            <a:fld id="{B7081638-3408-447B-9F03-276FF01E18D0}" type="slidenum">
              <a:rPr lang="en-US" smtClean="0"/>
              <a:t>24</a:t>
            </a:fld>
            <a:endParaRPr lang="en-US"/>
          </a:p>
        </p:txBody>
      </p:sp>
    </p:spTree>
    <p:extLst>
      <p:ext uri="{BB962C8B-B14F-4D97-AF65-F5344CB8AC3E}">
        <p14:creationId xmlns:p14="http://schemas.microsoft.com/office/powerpoint/2010/main" val="272436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C2D669-F4BF-4E97-A4B4-8D781A172303}"/>
              </a:ext>
            </a:extLst>
          </p:cNvPr>
          <p:cNvPicPr>
            <a:picLocks noChangeAspect="1"/>
          </p:cNvPicPr>
          <p:nvPr/>
        </p:nvPicPr>
        <p:blipFill rotWithShape="1">
          <a:blip r:embed="rId3"/>
          <a:srcRect l="17030"/>
          <a:stretch/>
        </p:blipFill>
        <p:spPr>
          <a:xfrm>
            <a:off x="718936" y="1269264"/>
            <a:ext cx="7702550" cy="4988802"/>
          </a:xfrm>
          <a:prstGeom prst="rect">
            <a:avLst/>
          </a:prstGeom>
        </p:spPr>
      </p:pic>
      <p:pic>
        <p:nvPicPr>
          <p:cNvPr id="5" name="Picture 4">
            <a:extLst>
              <a:ext uri="{FF2B5EF4-FFF2-40B4-BE49-F238E27FC236}">
                <a16:creationId xmlns:a16="http://schemas.microsoft.com/office/drawing/2014/main" id="{6F72DA12-E115-4327-9FF7-E39A2638AC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81" b="89723" l="7027" r="90000">
                        <a14:foregroundMark x1="7027" y1="56917" x2="7027" y2="56917"/>
                        <a14:foregroundMark x1="54054" y1="45059" x2="54054" y2="45059"/>
                        <a14:foregroundMark x1="48919" y1="39526" x2="48919" y2="39526"/>
                      </a14:backgroundRemoval>
                    </a14:imgEffect>
                  </a14:imgLayer>
                </a14:imgProps>
              </a:ext>
            </a:extLst>
          </a:blip>
          <a:stretch>
            <a:fillRect/>
          </a:stretch>
        </p:blipFill>
        <p:spPr>
          <a:xfrm>
            <a:off x="1318240" y="3104791"/>
            <a:ext cx="1200899" cy="821155"/>
          </a:xfrm>
          <a:prstGeom prst="rect">
            <a:avLst/>
          </a:prstGeom>
        </p:spPr>
      </p:pic>
      <p:pic>
        <p:nvPicPr>
          <p:cNvPr id="6" name="Picture 5">
            <a:extLst>
              <a:ext uri="{FF2B5EF4-FFF2-40B4-BE49-F238E27FC236}">
                <a16:creationId xmlns:a16="http://schemas.microsoft.com/office/drawing/2014/main" id="{70C8DDC0-C973-487A-A362-94A34CB3EA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81" b="89723" l="7027" r="90000">
                        <a14:foregroundMark x1="7027" y1="56917" x2="7027" y2="56917"/>
                        <a14:foregroundMark x1="54054" y1="45059" x2="54054" y2="45059"/>
                        <a14:foregroundMark x1="48919" y1="39526" x2="48919" y2="39526"/>
                      </a14:backgroundRemoval>
                    </a14:imgEffect>
                  </a14:imgLayer>
                </a14:imgProps>
              </a:ext>
            </a:extLst>
          </a:blip>
          <a:stretch>
            <a:fillRect/>
          </a:stretch>
        </p:blipFill>
        <p:spPr>
          <a:xfrm>
            <a:off x="3884605" y="3115199"/>
            <a:ext cx="917835" cy="627601"/>
          </a:xfrm>
          <a:prstGeom prst="rect">
            <a:avLst/>
          </a:prstGeom>
        </p:spPr>
      </p:pic>
      <p:pic>
        <p:nvPicPr>
          <p:cNvPr id="7" name="Picture 6">
            <a:extLst>
              <a:ext uri="{FF2B5EF4-FFF2-40B4-BE49-F238E27FC236}">
                <a16:creationId xmlns:a16="http://schemas.microsoft.com/office/drawing/2014/main" id="{E972E739-FCCB-4C04-A043-DDE708EA19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81" b="89723" l="7027" r="90000">
                        <a14:foregroundMark x1="7027" y1="56917" x2="7027" y2="56917"/>
                        <a14:foregroundMark x1="54054" y1="45059" x2="54054" y2="45059"/>
                        <a14:foregroundMark x1="48919" y1="39526" x2="48919" y2="39526"/>
                      </a14:backgroundRemoval>
                    </a14:imgEffect>
                  </a14:imgLayer>
                </a14:imgProps>
              </a:ext>
            </a:extLst>
          </a:blip>
          <a:stretch>
            <a:fillRect/>
          </a:stretch>
        </p:blipFill>
        <p:spPr>
          <a:xfrm>
            <a:off x="2834533" y="4223084"/>
            <a:ext cx="863716" cy="590595"/>
          </a:xfrm>
          <a:prstGeom prst="rect">
            <a:avLst/>
          </a:prstGeom>
        </p:spPr>
      </p:pic>
      <p:sp>
        <p:nvSpPr>
          <p:cNvPr id="2" name="Slide Number Placeholder 1">
            <a:extLst>
              <a:ext uri="{FF2B5EF4-FFF2-40B4-BE49-F238E27FC236}">
                <a16:creationId xmlns:a16="http://schemas.microsoft.com/office/drawing/2014/main" id="{01668814-91B4-47DD-86D3-DDB81C26009D}"/>
              </a:ext>
            </a:extLst>
          </p:cNvPr>
          <p:cNvSpPr>
            <a:spLocks noGrp="1"/>
          </p:cNvSpPr>
          <p:nvPr>
            <p:ph type="sldNum" sz="quarter" idx="12"/>
          </p:nvPr>
        </p:nvSpPr>
        <p:spPr/>
        <p:txBody>
          <a:bodyPr/>
          <a:lstStyle/>
          <a:p>
            <a:fld id="{B7081638-3408-447B-9F03-276FF01E18D0}" type="slidenum">
              <a:rPr lang="en-US" smtClean="0"/>
              <a:t>25</a:t>
            </a:fld>
            <a:endParaRPr lang="en-US"/>
          </a:p>
        </p:txBody>
      </p:sp>
    </p:spTree>
    <p:extLst>
      <p:ext uri="{BB962C8B-B14F-4D97-AF65-F5344CB8AC3E}">
        <p14:creationId xmlns:p14="http://schemas.microsoft.com/office/powerpoint/2010/main" val="2078739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9FE5-2048-4D6D-B799-643131D94B61}"/>
              </a:ext>
            </a:extLst>
          </p:cNvPr>
          <p:cNvSpPr>
            <a:spLocks noGrp="1"/>
          </p:cNvSpPr>
          <p:nvPr>
            <p:ph type="title"/>
          </p:nvPr>
        </p:nvSpPr>
        <p:spPr/>
        <p:txBody>
          <a:bodyPr>
            <a:normAutofit/>
          </a:bodyPr>
          <a:lstStyle/>
          <a:p>
            <a:r>
              <a:rPr lang="en-US" sz="6000" b="1" dirty="0">
                <a:solidFill>
                  <a:schemeClr val="accent6">
                    <a:lumMod val="75000"/>
                  </a:schemeClr>
                </a:solidFill>
              </a:rPr>
              <a:t>Veliger Tows</a:t>
            </a:r>
          </a:p>
        </p:txBody>
      </p:sp>
      <p:sp>
        <p:nvSpPr>
          <p:cNvPr id="3" name="Content Placeholder 2">
            <a:extLst>
              <a:ext uri="{FF2B5EF4-FFF2-40B4-BE49-F238E27FC236}">
                <a16:creationId xmlns:a16="http://schemas.microsoft.com/office/drawing/2014/main" id="{5F870372-478C-4AC9-B033-0853D7C0DEA2}"/>
              </a:ext>
            </a:extLst>
          </p:cNvPr>
          <p:cNvSpPr>
            <a:spLocks noGrp="1"/>
          </p:cNvSpPr>
          <p:nvPr>
            <p:ph idx="1"/>
          </p:nvPr>
        </p:nvSpPr>
        <p:spPr>
          <a:xfrm>
            <a:off x="382772" y="1509822"/>
            <a:ext cx="8272130" cy="4983051"/>
          </a:xfrm>
        </p:spPr>
        <p:txBody>
          <a:bodyPr>
            <a:normAutofit lnSpcReduction="10000"/>
          </a:bodyPr>
          <a:lstStyle/>
          <a:p>
            <a:pPr marL="514350" lvl="0" indent="-514350">
              <a:buFont typeface="+mj-lt"/>
              <a:buAutoNum type="arabicPeriod"/>
            </a:pPr>
            <a:r>
              <a:rPr lang="en-US" sz="3600" dirty="0"/>
              <a:t>Sample deep, downwind portions of lake. </a:t>
            </a:r>
          </a:p>
          <a:p>
            <a:pPr marL="514350" lvl="0" indent="-514350">
              <a:buFont typeface="+mj-lt"/>
              <a:buAutoNum type="arabicPeriod"/>
            </a:pPr>
            <a:r>
              <a:rPr lang="en-US" sz="3600" dirty="0"/>
              <a:t>Lower net.</a:t>
            </a:r>
          </a:p>
          <a:p>
            <a:pPr marL="514350" lvl="0" indent="-514350">
              <a:buFont typeface="+mj-lt"/>
              <a:buAutoNum type="arabicPeriod"/>
            </a:pPr>
            <a:r>
              <a:rPr lang="en-US" sz="3600" dirty="0"/>
              <a:t>Rinse samples into the collection cup. </a:t>
            </a:r>
          </a:p>
          <a:p>
            <a:pPr marL="514350" lvl="0" indent="-514350">
              <a:buFont typeface="+mj-lt"/>
              <a:buAutoNum type="arabicPeriod"/>
            </a:pPr>
            <a:r>
              <a:rPr lang="en-US" sz="3600" dirty="0"/>
              <a:t>Transfer sample to sample bottle.</a:t>
            </a:r>
          </a:p>
          <a:p>
            <a:pPr marL="514350" lvl="0" indent="-514350">
              <a:buFont typeface="+mj-lt"/>
              <a:buAutoNum type="arabicPeriod"/>
            </a:pPr>
            <a:r>
              <a:rPr lang="en-US" sz="3600" dirty="0"/>
              <a:t>Repeat the other two preselected sites.</a:t>
            </a:r>
          </a:p>
          <a:p>
            <a:pPr marL="514350" lvl="0" indent="-514350">
              <a:buFont typeface="+mj-lt"/>
              <a:buAutoNum type="arabicPeriod"/>
            </a:pPr>
            <a:r>
              <a:rPr lang="en-US" sz="3600" dirty="0"/>
              <a:t>Composite the samples.</a:t>
            </a:r>
          </a:p>
          <a:p>
            <a:pPr marL="514350" lvl="0" indent="-514350">
              <a:buFont typeface="+mj-lt"/>
              <a:buAutoNum type="arabicPeriod"/>
            </a:pPr>
            <a:r>
              <a:rPr lang="en-US" sz="3600" dirty="0"/>
              <a:t>Label the sample bottle and preserve.</a:t>
            </a:r>
          </a:p>
          <a:p>
            <a:pPr marL="514350" lvl="0" indent="-514350">
              <a:buFont typeface="+mj-lt"/>
              <a:buAutoNum type="arabicPeriod"/>
            </a:pPr>
            <a:r>
              <a:rPr lang="en-US" sz="3600" dirty="0"/>
              <a:t>Record data.</a:t>
            </a:r>
          </a:p>
        </p:txBody>
      </p:sp>
      <p:sp>
        <p:nvSpPr>
          <p:cNvPr id="4" name="Slide Number Placeholder 3">
            <a:extLst>
              <a:ext uri="{FF2B5EF4-FFF2-40B4-BE49-F238E27FC236}">
                <a16:creationId xmlns:a16="http://schemas.microsoft.com/office/drawing/2014/main" id="{CEDF3206-60E6-4ADB-9A9C-356DBABFD8E9}"/>
              </a:ext>
            </a:extLst>
          </p:cNvPr>
          <p:cNvSpPr>
            <a:spLocks noGrp="1"/>
          </p:cNvSpPr>
          <p:nvPr>
            <p:ph type="sldNum" sz="quarter" idx="12"/>
          </p:nvPr>
        </p:nvSpPr>
        <p:spPr/>
        <p:txBody>
          <a:bodyPr/>
          <a:lstStyle/>
          <a:p>
            <a:fld id="{B7081638-3408-447B-9F03-276FF01E18D0}" type="slidenum">
              <a:rPr lang="en-US" smtClean="0"/>
              <a:t>26</a:t>
            </a:fld>
            <a:endParaRPr lang="en-US"/>
          </a:p>
        </p:txBody>
      </p:sp>
    </p:spTree>
    <p:extLst>
      <p:ext uri="{BB962C8B-B14F-4D97-AF65-F5344CB8AC3E}">
        <p14:creationId xmlns:p14="http://schemas.microsoft.com/office/powerpoint/2010/main" val="2046772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2E147-70F6-4867-A06E-F1A1F4E191AC}"/>
              </a:ext>
            </a:extLst>
          </p:cNvPr>
          <p:cNvSpPr>
            <a:spLocks noGrp="1"/>
          </p:cNvSpPr>
          <p:nvPr>
            <p:ph type="ctrTitle"/>
          </p:nvPr>
        </p:nvSpPr>
        <p:spPr>
          <a:xfrm>
            <a:off x="685800" y="2060372"/>
            <a:ext cx="7772400" cy="2737256"/>
          </a:xfrm>
        </p:spPr>
        <p:txBody>
          <a:bodyPr>
            <a:normAutofit/>
          </a:bodyPr>
          <a:lstStyle/>
          <a:p>
            <a:r>
              <a:rPr lang="en-US" sz="6000" b="1" dirty="0">
                <a:solidFill>
                  <a:schemeClr val="accent6">
                    <a:lumMod val="75000"/>
                  </a:schemeClr>
                </a:solidFill>
              </a:rPr>
              <a:t>Decontamination </a:t>
            </a:r>
            <a:br>
              <a:rPr lang="en-US" sz="6000" b="1" dirty="0">
                <a:solidFill>
                  <a:schemeClr val="accent6">
                    <a:lumMod val="75000"/>
                  </a:schemeClr>
                </a:solidFill>
              </a:rPr>
            </a:br>
            <a:r>
              <a:rPr lang="en-US" sz="6000" b="1" dirty="0">
                <a:solidFill>
                  <a:schemeClr val="accent6">
                    <a:lumMod val="75000"/>
                  </a:schemeClr>
                </a:solidFill>
              </a:rPr>
              <a:t>&amp; </a:t>
            </a:r>
            <a:br>
              <a:rPr lang="en-US" sz="6000" b="1" dirty="0">
                <a:solidFill>
                  <a:schemeClr val="accent6">
                    <a:lumMod val="75000"/>
                  </a:schemeClr>
                </a:solidFill>
              </a:rPr>
            </a:br>
            <a:r>
              <a:rPr lang="en-US" sz="6000" b="1" dirty="0">
                <a:solidFill>
                  <a:schemeClr val="accent6">
                    <a:lumMod val="75000"/>
                  </a:schemeClr>
                </a:solidFill>
              </a:rPr>
              <a:t>Disinfection</a:t>
            </a:r>
          </a:p>
        </p:txBody>
      </p:sp>
      <p:sp>
        <p:nvSpPr>
          <p:cNvPr id="2" name="Slide Number Placeholder 1">
            <a:extLst>
              <a:ext uri="{FF2B5EF4-FFF2-40B4-BE49-F238E27FC236}">
                <a16:creationId xmlns:a16="http://schemas.microsoft.com/office/drawing/2014/main" id="{8B157032-E2F3-4A50-95B1-0EFF852D6B44}"/>
              </a:ext>
            </a:extLst>
          </p:cNvPr>
          <p:cNvSpPr>
            <a:spLocks noGrp="1"/>
          </p:cNvSpPr>
          <p:nvPr>
            <p:ph type="sldNum" sz="quarter" idx="12"/>
          </p:nvPr>
        </p:nvSpPr>
        <p:spPr/>
        <p:txBody>
          <a:bodyPr/>
          <a:lstStyle/>
          <a:p>
            <a:fld id="{B7081638-3408-447B-9F03-276FF01E18D0}" type="slidenum">
              <a:rPr lang="en-US" smtClean="0"/>
              <a:t>27</a:t>
            </a:fld>
            <a:endParaRPr lang="en-US"/>
          </a:p>
        </p:txBody>
      </p:sp>
    </p:spTree>
    <p:extLst>
      <p:ext uri="{BB962C8B-B14F-4D97-AF65-F5344CB8AC3E}">
        <p14:creationId xmlns:p14="http://schemas.microsoft.com/office/powerpoint/2010/main" val="142660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66BB7-285D-4603-9C91-7B1F95774E80}"/>
              </a:ext>
            </a:extLst>
          </p:cNvPr>
          <p:cNvSpPr>
            <a:spLocks noGrp="1"/>
          </p:cNvSpPr>
          <p:nvPr>
            <p:ph type="title"/>
          </p:nvPr>
        </p:nvSpPr>
        <p:spPr/>
        <p:txBody>
          <a:bodyPr>
            <a:normAutofit/>
          </a:bodyPr>
          <a:lstStyle/>
          <a:p>
            <a:r>
              <a:rPr lang="en-US" sz="4800" b="1" dirty="0">
                <a:solidFill>
                  <a:schemeClr val="accent6">
                    <a:lumMod val="75000"/>
                  </a:schemeClr>
                </a:solidFill>
              </a:rPr>
              <a:t>Decontamination &amp; Disinfection</a:t>
            </a:r>
          </a:p>
        </p:txBody>
      </p:sp>
      <p:sp>
        <p:nvSpPr>
          <p:cNvPr id="3" name="Content Placeholder 2">
            <a:extLst>
              <a:ext uri="{FF2B5EF4-FFF2-40B4-BE49-F238E27FC236}">
                <a16:creationId xmlns:a16="http://schemas.microsoft.com/office/drawing/2014/main" id="{B2DC71BD-77BA-43D9-BA5E-4DE9D39DFB3B}"/>
              </a:ext>
            </a:extLst>
          </p:cNvPr>
          <p:cNvSpPr>
            <a:spLocks noGrp="1"/>
          </p:cNvSpPr>
          <p:nvPr>
            <p:ph idx="1"/>
          </p:nvPr>
        </p:nvSpPr>
        <p:spPr/>
        <p:txBody>
          <a:bodyPr/>
          <a:lstStyle/>
          <a:p>
            <a:r>
              <a:rPr lang="en-US" sz="3600" dirty="0"/>
              <a:t>You do not have to decontaminate and disinfect equipment between sample sites on the same lake.</a:t>
            </a:r>
          </a:p>
          <a:p>
            <a:r>
              <a:rPr lang="en-US" sz="3600" dirty="0"/>
              <a:t>If multiple lakes are sampled in one day, decontaminate between each lake.</a:t>
            </a:r>
          </a:p>
          <a:p>
            <a:r>
              <a:rPr lang="en-US" sz="3600" dirty="0"/>
              <a:t>You should always decontaminate at the end of the day when you return </a:t>
            </a:r>
          </a:p>
          <a:p>
            <a:endParaRPr lang="en-US" dirty="0"/>
          </a:p>
        </p:txBody>
      </p:sp>
      <p:sp>
        <p:nvSpPr>
          <p:cNvPr id="4" name="Slide Number Placeholder 3">
            <a:extLst>
              <a:ext uri="{FF2B5EF4-FFF2-40B4-BE49-F238E27FC236}">
                <a16:creationId xmlns:a16="http://schemas.microsoft.com/office/drawing/2014/main" id="{8CB744DA-C61E-4CAA-8E36-4F71D03F5C6C}"/>
              </a:ext>
            </a:extLst>
          </p:cNvPr>
          <p:cNvSpPr>
            <a:spLocks noGrp="1"/>
          </p:cNvSpPr>
          <p:nvPr>
            <p:ph type="sldNum" sz="quarter" idx="12"/>
          </p:nvPr>
        </p:nvSpPr>
        <p:spPr/>
        <p:txBody>
          <a:bodyPr/>
          <a:lstStyle/>
          <a:p>
            <a:fld id="{B7081638-3408-447B-9F03-276FF01E18D0}" type="slidenum">
              <a:rPr lang="en-US" smtClean="0"/>
              <a:t>28</a:t>
            </a:fld>
            <a:endParaRPr lang="en-US"/>
          </a:p>
        </p:txBody>
      </p:sp>
    </p:spTree>
    <p:extLst>
      <p:ext uri="{BB962C8B-B14F-4D97-AF65-F5344CB8AC3E}">
        <p14:creationId xmlns:p14="http://schemas.microsoft.com/office/powerpoint/2010/main" val="221707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58E5-1170-400F-944A-91DB2457B46B}"/>
              </a:ext>
            </a:extLst>
          </p:cNvPr>
          <p:cNvSpPr>
            <a:spLocks noGrp="1"/>
          </p:cNvSpPr>
          <p:nvPr>
            <p:ph type="title"/>
          </p:nvPr>
        </p:nvSpPr>
        <p:spPr/>
        <p:txBody>
          <a:bodyPr/>
          <a:lstStyle/>
          <a:p>
            <a:r>
              <a:rPr lang="en-US" b="1" dirty="0">
                <a:solidFill>
                  <a:schemeClr val="accent6">
                    <a:lumMod val="75000"/>
                  </a:schemeClr>
                </a:solidFill>
              </a:rPr>
              <a:t>Ekman Dredge Decontamination</a:t>
            </a:r>
          </a:p>
        </p:txBody>
      </p:sp>
      <p:sp>
        <p:nvSpPr>
          <p:cNvPr id="3" name="Content Placeholder 2">
            <a:extLst>
              <a:ext uri="{FF2B5EF4-FFF2-40B4-BE49-F238E27FC236}">
                <a16:creationId xmlns:a16="http://schemas.microsoft.com/office/drawing/2014/main" id="{6ACE824C-8EFC-405E-9155-AD63446DEB53}"/>
              </a:ext>
            </a:extLst>
          </p:cNvPr>
          <p:cNvSpPr>
            <a:spLocks noGrp="1"/>
          </p:cNvSpPr>
          <p:nvPr>
            <p:ph idx="1"/>
          </p:nvPr>
        </p:nvSpPr>
        <p:spPr/>
        <p:txBody>
          <a:bodyPr>
            <a:normAutofit/>
          </a:bodyPr>
          <a:lstStyle/>
          <a:p>
            <a:pPr lvl="0"/>
            <a:r>
              <a:rPr lang="en-US" dirty="0"/>
              <a:t>Remove spines to prevent false positives on the next lake:</a:t>
            </a:r>
          </a:p>
          <a:p>
            <a:pPr lvl="1"/>
            <a:r>
              <a:rPr lang="en-US" dirty="0"/>
              <a:t>Rinse and scrub equipment with lake water vigorously and thoroughly while on the lake. </a:t>
            </a:r>
          </a:p>
          <a:p>
            <a:pPr lvl="1"/>
            <a:r>
              <a:rPr lang="en-US" dirty="0"/>
              <a:t>Contain all equipment so no residual water can escape. </a:t>
            </a:r>
          </a:p>
          <a:p>
            <a:pPr lvl="1"/>
            <a:r>
              <a:rPr lang="en-US" dirty="0"/>
              <a:t>Ekman dredge and bucket can be pressure washed with hot water or steamed for 1 minute at a temperature higher than 122°F.</a:t>
            </a:r>
          </a:p>
          <a:p>
            <a:pPr lvl="0"/>
            <a:r>
              <a:rPr lang="en-US" dirty="0"/>
              <a:t>To kill any remaining resting eggs after removing spines:</a:t>
            </a:r>
          </a:p>
          <a:p>
            <a:pPr lvl="1"/>
            <a:r>
              <a:rPr lang="en-US" dirty="0"/>
              <a:t>Dry equipment for 6</a:t>
            </a:r>
            <a:r>
              <a:rPr lang="en-US" sz="1400" dirty="0"/>
              <a:t>  </a:t>
            </a:r>
            <a:r>
              <a:rPr lang="en-US" dirty="0"/>
              <a:t>hours at 63⁰F or for at least 5 days.</a:t>
            </a:r>
          </a:p>
          <a:p>
            <a:pPr marL="457200" lvl="1" indent="0">
              <a:buNone/>
            </a:pPr>
            <a:r>
              <a:rPr lang="en-US" b="1" u="sng" dirty="0"/>
              <a:t>or</a:t>
            </a:r>
          </a:p>
          <a:p>
            <a:pPr lvl="1"/>
            <a:r>
              <a:rPr lang="en-US" dirty="0"/>
              <a:t>Ekman dredge and bucket can be pressure washed with hot water or steamed for 1 minute at a temperature higher than 122°F. </a:t>
            </a:r>
            <a:endParaRPr lang="en-US" sz="3600" dirty="0"/>
          </a:p>
          <a:p>
            <a:endParaRPr lang="en-US" dirty="0"/>
          </a:p>
        </p:txBody>
      </p:sp>
      <p:sp>
        <p:nvSpPr>
          <p:cNvPr id="4" name="Slide Number Placeholder 3">
            <a:extLst>
              <a:ext uri="{FF2B5EF4-FFF2-40B4-BE49-F238E27FC236}">
                <a16:creationId xmlns:a16="http://schemas.microsoft.com/office/drawing/2014/main" id="{507EDCF2-D49F-4405-833E-46352FDEED53}"/>
              </a:ext>
            </a:extLst>
          </p:cNvPr>
          <p:cNvSpPr>
            <a:spLocks noGrp="1"/>
          </p:cNvSpPr>
          <p:nvPr>
            <p:ph type="sldNum" sz="quarter" idx="12"/>
          </p:nvPr>
        </p:nvSpPr>
        <p:spPr/>
        <p:txBody>
          <a:bodyPr/>
          <a:lstStyle/>
          <a:p>
            <a:fld id="{B7081638-3408-447B-9F03-276FF01E18D0}" type="slidenum">
              <a:rPr lang="en-US" smtClean="0"/>
              <a:t>29</a:t>
            </a:fld>
            <a:endParaRPr lang="en-US"/>
          </a:p>
        </p:txBody>
      </p:sp>
    </p:spTree>
    <p:extLst>
      <p:ext uri="{BB962C8B-B14F-4D97-AF65-F5344CB8AC3E}">
        <p14:creationId xmlns:p14="http://schemas.microsoft.com/office/powerpoint/2010/main" val="243831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2A5B-6244-4178-AE9E-172AF3E91DCF}"/>
              </a:ext>
            </a:extLst>
          </p:cNvPr>
          <p:cNvSpPr>
            <a:spLocks noGrp="1"/>
          </p:cNvSpPr>
          <p:nvPr>
            <p:ph type="title"/>
          </p:nvPr>
        </p:nvSpPr>
        <p:spPr/>
        <p:txBody>
          <a:bodyPr/>
          <a:lstStyle/>
          <a:p>
            <a:r>
              <a:rPr lang="en-US" dirty="0"/>
              <a:t>Background</a:t>
            </a:r>
          </a:p>
        </p:txBody>
      </p:sp>
      <p:pic>
        <p:nvPicPr>
          <p:cNvPr id="15" name="Content Placeholder 14">
            <a:extLst>
              <a:ext uri="{FF2B5EF4-FFF2-40B4-BE49-F238E27FC236}">
                <a16:creationId xmlns:a16="http://schemas.microsoft.com/office/drawing/2014/main" id="{177513A2-0A02-4762-A420-692D711D08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702"/>
          <a:stretch/>
        </p:blipFill>
        <p:spPr>
          <a:xfrm>
            <a:off x="5105400" y="2082721"/>
            <a:ext cx="3657600" cy="3860879"/>
          </a:xfrm>
        </p:spPr>
      </p:pic>
      <p:sp>
        <p:nvSpPr>
          <p:cNvPr id="4" name="Rectangle 3">
            <a:extLst>
              <a:ext uri="{FF2B5EF4-FFF2-40B4-BE49-F238E27FC236}">
                <a16:creationId xmlns:a16="http://schemas.microsoft.com/office/drawing/2014/main" id="{ECF11D10-1272-4AC7-A8ED-EEF0486F5F88}"/>
              </a:ext>
            </a:extLst>
          </p:cNvPr>
          <p:cNvSpPr/>
          <p:nvPr/>
        </p:nvSpPr>
        <p:spPr>
          <a:xfrm rot="5400000">
            <a:off x="-1309593" y="3948207"/>
            <a:ext cx="5133786" cy="228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00BFBE-E2F9-4301-AD3F-96344A05F17D}"/>
              </a:ext>
            </a:extLst>
          </p:cNvPr>
          <p:cNvSpPr txBox="1"/>
          <p:nvPr/>
        </p:nvSpPr>
        <p:spPr>
          <a:xfrm>
            <a:off x="1371806" y="1447800"/>
            <a:ext cx="3820751" cy="5801588"/>
          </a:xfrm>
          <a:prstGeom prst="rect">
            <a:avLst/>
          </a:prstGeom>
          <a:noFill/>
        </p:spPr>
        <p:txBody>
          <a:bodyPr wrap="square" rtlCol="0">
            <a:spAutoFit/>
          </a:bodyPr>
          <a:lstStyle/>
          <a:p>
            <a:pPr marL="171450" indent="-171450">
              <a:buFont typeface="Wingdings" panose="05000000000000000000" pitchFamily="2" charset="2"/>
              <a:buChar char="Ø"/>
            </a:pPr>
            <a:r>
              <a:rPr lang="en-US" sz="1600" dirty="0"/>
              <a:t>Spiny </a:t>
            </a:r>
            <a:r>
              <a:rPr lang="en-US" sz="1600" dirty="0" err="1"/>
              <a:t>waterfleas</a:t>
            </a:r>
            <a:r>
              <a:rPr lang="en-US" sz="1600" dirty="0"/>
              <a:t> in Lake Michigan</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r>
              <a:rPr lang="en-US" sz="1600" dirty="0"/>
              <a:t>Zebra mussels in Lake Superior</a:t>
            </a:r>
          </a:p>
          <a:p>
            <a:pPr marL="171450" indent="-171450">
              <a:buFont typeface="Wingdings" panose="05000000000000000000" pitchFamily="2" charset="2"/>
              <a:buChar char="Ø"/>
            </a:pPr>
            <a:endParaRPr lang="en-US" sz="800" dirty="0"/>
          </a:p>
          <a:p>
            <a:pPr marL="171450" indent="-171450">
              <a:buFont typeface="Wingdings" panose="05000000000000000000" pitchFamily="2" charset="2"/>
              <a:buChar char="Ø"/>
            </a:pPr>
            <a:r>
              <a:rPr lang="en-US" sz="1600" dirty="0"/>
              <a:t>Zebra mussels inland </a:t>
            </a:r>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endParaRPr lang="en-US" sz="600" dirty="0"/>
          </a:p>
          <a:p>
            <a:pPr marL="171450" indent="-171450">
              <a:buFont typeface="Wingdings" panose="05000000000000000000" pitchFamily="2" charset="2"/>
              <a:buChar char="Ø"/>
            </a:pPr>
            <a:r>
              <a:rPr lang="en-US" sz="1600" dirty="0"/>
              <a:t>Lab established in Plymouth</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endParaRPr lang="en-US" sz="1400" dirty="0"/>
          </a:p>
          <a:p>
            <a:pPr marL="171450" indent="-171450">
              <a:buFont typeface="Wingdings" panose="05000000000000000000" pitchFamily="2" charset="2"/>
              <a:buChar char="Ø"/>
            </a:pPr>
            <a:r>
              <a:rPr lang="en-US" sz="1600" dirty="0"/>
              <a:t>Spiny </a:t>
            </a:r>
            <a:r>
              <a:rPr lang="en-US" sz="1600" dirty="0" err="1"/>
              <a:t>waterfleas</a:t>
            </a:r>
            <a:r>
              <a:rPr lang="en-US" sz="1600" dirty="0"/>
              <a:t> inland</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600" dirty="0"/>
          </a:p>
          <a:p>
            <a:pPr marL="171450" indent="-171450">
              <a:buFont typeface="Wingdings" panose="05000000000000000000" pitchFamily="2" charset="2"/>
              <a:buChar char="Ø"/>
            </a:pPr>
            <a:r>
              <a:rPr lang="en-US" sz="1600" dirty="0"/>
              <a:t>Lab analysis moved to Science Operation Center in Madison</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050" dirty="0"/>
          </a:p>
          <a:p>
            <a:pPr marL="171450" indent="-171450">
              <a:buFont typeface="Wingdings" panose="05000000000000000000" pitchFamily="2" charset="2"/>
              <a:buChar char="Ø"/>
            </a:pPr>
            <a:endParaRPr lang="en-US" sz="1050" dirty="0"/>
          </a:p>
          <a:p>
            <a:pPr marL="171450" indent="-171450">
              <a:buFont typeface="Wingdings" panose="05000000000000000000" pitchFamily="2" charset="2"/>
              <a:buChar char="Ø"/>
            </a:pPr>
            <a:r>
              <a:rPr lang="en-US" sz="1600" dirty="0"/>
              <a:t>Lab analysis moved to Wisconsin State Laboratory of Hygiene in Madison</a:t>
            </a:r>
          </a:p>
          <a:p>
            <a:pPr marL="171450" indent="-171450">
              <a:buFont typeface="Wingdings" panose="05000000000000000000" pitchFamily="2" charset="2"/>
              <a:buChar char="Ø"/>
            </a:pPr>
            <a:endParaRPr lang="en-US" sz="1600" dirty="0"/>
          </a:p>
          <a:p>
            <a:pPr marL="171450" indent="-171450">
              <a:buFont typeface="Wingdings" panose="05000000000000000000" pitchFamily="2" charset="2"/>
              <a:buChar char="Ø"/>
            </a:pPr>
            <a:endParaRPr lang="en-US" sz="1600" dirty="0"/>
          </a:p>
        </p:txBody>
      </p:sp>
      <p:sp>
        <p:nvSpPr>
          <p:cNvPr id="7" name="TextBox 6">
            <a:extLst>
              <a:ext uri="{FF2B5EF4-FFF2-40B4-BE49-F238E27FC236}">
                <a16:creationId xmlns:a16="http://schemas.microsoft.com/office/drawing/2014/main" id="{38FF9DBF-ED02-4D66-804D-643C96D36676}"/>
              </a:ext>
            </a:extLst>
          </p:cNvPr>
          <p:cNvSpPr txBox="1"/>
          <p:nvPr/>
        </p:nvSpPr>
        <p:spPr>
          <a:xfrm>
            <a:off x="457200" y="2009001"/>
            <a:ext cx="603623"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1989</a:t>
            </a:r>
          </a:p>
        </p:txBody>
      </p:sp>
      <p:sp>
        <p:nvSpPr>
          <p:cNvPr id="8" name="TextBox 7">
            <a:extLst>
              <a:ext uri="{FF2B5EF4-FFF2-40B4-BE49-F238E27FC236}">
                <a16:creationId xmlns:a16="http://schemas.microsoft.com/office/drawing/2014/main" id="{F945A1E8-B4D2-4B64-AA07-AB83B54D98B9}"/>
              </a:ext>
            </a:extLst>
          </p:cNvPr>
          <p:cNvSpPr txBox="1"/>
          <p:nvPr/>
        </p:nvSpPr>
        <p:spPr>
          <a:xfrm>
            <a:off x="461239" y="2895600"/>
            <a:ext cx="615941"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1994</a:t>
            </a:r>
          </a:p>
        </p:txBody>
      </p:sp>
      <p:sp>
        <p:nvSpPr>
          <p:cNvPr id="9" name="TextBox 8">
            <a:extLst>
              <a:ext uri="{FF2B5EF4-FFF2-40B4-BE49-F238E27FC236}">
                <a16:creationId xmlns:a16="http://schemas.microsoft.com/office/drawing/2014/main" id="{81030E46-76A4-41AD-9809-837C258CDC30}"/>
              </a:ext>
            </a:extLst>
          </p:cNvPr>
          <p:cNvSpPr txBox="1"/>
          <p:nvPr/>
        </p:nvSpPr>
        <p:spPr>
          <a:xfrm>
            <a:off x="435778" y="4980801"/>
            <a:ext cx="603623"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2013</a:t>
            </a:r>
          </a:p>
        </p:txBody>
      </p:sp>
      <p:sp>
        <p:nvSpPr>
          <p:cNvPr id="10" name="TextBox 9">
            <a:extLst>
              <a:ext uri="{FF2B5EF4-FFF2-40B4-BE49-F238E27FC236}">
                <a16:creationId xmlns:a16="http://schemas.microsoft.com/office/drawing/2014/main" id="{FF5C0216-57CC-46DA-A5EF-F76218100BEE}"/>
              </a:ext>
            </a:extLst>
          </p:cNvPr>
          <p:cNvSpPr txBox="1"/>
          <p:nvPr/>
        </p:nvSpPr>
        <p:spPr>
          <a:xfrm>
            <a:off x="442424" y="5971401"/>
            <a:ext cx="613418"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2019</a:t>
            </a:r>
          </a:p>
        </p:txBody>
      </p:sp>
      <p:pic>
        <p:nvPicPr>
          <p:cNvPr id="17" name="Graphic 16" descr="Microscope">
            <a:extLst>
              <a:ext uri="{FF2B5EF4-FFF2-40B4-BE49-F238E27FC236}">
                <a16:creationId xmlns:a16="http://schemas.microsoft.com/office/drawing/2014/main" id="{530B419C-AD28-47BA-8B75-475023076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7134" y="4448134"/>
            <a:ext cx="657266" cy="657266"/>
          </a:xfrm>
          <a:prstGeom prst="rect">
            <a:avLst/>
          </a:prstGeom>
        </p:spPr>
      </p:pic>
      <p:pic>
        <p:nvPicPr>
          <p:cNvPr id="18" name="Graphic 17" descr="Microscope">
            <a:extLst>
              <a:ext uri="{FF2B5EF4-FFF2-40B4-BE49-F238E27FC236}">
                <a16:creationId xmlns:a16="http://schemas.microsoft.com/office/drawing/2014/main" id="{8AE416E9-F33D-45B0-A656-D3F60107F6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5510" y="5040739"/>
            <a:ext cx="630600" cy="630600"/>
          </a:xfrm>
          <a:prstGeom prst="rect">
            <a:avLst/>
          </a:prstGeom>
        </p:spPr>
      </p:pic>
      <p:cxnSp>
        <p:nvCxnSpPr>
          <p:cNvPr id="20" name="Connector: Curved 19">
            <a:extLst>
              <a:ext uri="{FF2B5EF4-FFF2-40B4-BE49-F238E27FC236}">
                <a16:creationId xmlns:a16="http://schemas.microsoft.com/office/drawing/2014/main" id="{7FFC33BD-C81F-48FA-8ECB-5C6B6601175E}"/>
              </a:ext>
            </a:extLst>
          </p:cNvPr>
          <p:cNvCxnSpPr>
            <a:cxnSpLocks/>
            <a:endCxn id="18" idx="0"/>
          </p:cNvCxnSpPr>
          <p:nvPr/>
        </p:nvCxnSpPr>
        <p:spPr>
          <a:xfrm rot="10800000" flipV="1">
            <a:off x="7480811" y="4571999"/>
            <a:ext cx="672593" cy="468740"/>
          </a:xfrm>
          <a:prstGeom prst="curvedConnector2">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EB66C6-1708-4914-987D-C229C3BD2DDA}"/>
              </a:ext>
            </a:extLst>
          </p:cNvPr>
          <p:cNvSpPr txBox="1"/>
          <p:nvPr/>
        </p:nvSpPr>
        <p:spPr>
          <a:xfrm>
            <a:off x="452219" y="1495614"/>
            <a:ext cx="603623"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1986</a:t>
            </a:r>
          </a:p>
        </p:txBody>
      </p:sp>
      <p:sp>
        <p:nvSpPr>
          <p:cNvPr id="16" name="TextBox 15">
            <a:extLst>
              <a:ext uri="{FF2B5EF4-FFF2-40B4-BE49-F238E27FC236}">
                <a16:creationId xmlns:a16="http://schemas.microsoft.com/office/drawing/2014/main" id="{1F704433-9C07-4E2D-9EBF-5B5F3E24CBD6}"/>
              </a:ext>
            </a:extLst>
          </p:cNvPr>
          <p:cNvSpPr txBox="1"/>
          <p:nvPr/>
        </p:nvSpPr>
        <p:spPr>
          <a:xfrm>
            <a:off x="430106" y="3837801"/>
            <a:ext cx="615941"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2003</a:t>
            </a:r>
          </a:p>
        </p:txBody>
      </p:sp>
      <p:sp>
        <p:nvSpPr>
          <p:cNvPr id="19" name="TextBox 18">
            <a:extLst>
              <a:ext uri="{FF2B5EF4-FFF2-40B4-BE49-F238E27FC236}">
                <a16:creationId xmlns:a16="http://schemas.microsoft.com/office/drawing/2014/main" id="{41C9D10D-CA7B-446A-9294-503E468703DA}"/>
              </a:ext>
            </a:extLst>
          </p:cNvPr>
          <p:cNvSpPr txBox="1"/>
          <p:nvPr/>
        </p:nvSpPr>
        <p:spPr>
          <a:xfrm>
            <a:off x="452219" y="2363976"/>
            <a:ext cx="615941"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t>1991</a:t>
            </a:r>
          </a:p>
        </p:txBody>
      </p:sp>
      <p:sp>
        <p:nvSpPr>
          <p:cNvPr id="3" name="Slide Number Placeholder 2">
            <a:extLst>
              <a:ext uri="{FF2B5EF4-FFF2-40B4-BE49-F238E27FC236}">
                <a16:creationId xmlns:a16="http://schemas.microsoft.com/office/drawing/2014/main" id="{F7A8D183-D25E-4DD1-B605-12C75679AFA1}"/>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186810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DA02-BD7A-4F26-9D75-5E4339858F42}"/>
              </a:ext>
            </a:extLst>
          </p:cNvPr>
          <p:cNvSpPr>
            <a:spLocks noGrp="1"/>
          </p:cNvSpPr>
          <p:nvPr>
            <p:ph type="title"/>
          </p:nvPr>
        </p:nvSpPr>
        <p:spPr>
          <a:xfrm>
            <a:off x="478465" y="365126"/>
            <a:ext cx="8346557" cy="1325563"/>
          </a:xfrm>
        </p:spPr>
        <p:txBody>
          <a:bodyPr/>
          <a:lstStyle/>
          <a:p>
            <a:r>
              <a:rPr lang="en-US" b="1" dirty="0" err="1">
                <a:solidFill>
                  <a:schemeClr val="accent6">
                    <a:lumMod val="75000"/>
                  </a:schemeClr>
                </a:solidFill>
              </a:rPr>
              <a:t>Waterflea</a:t>
            </a:r>
            <a:r>
              <a:rPr lang="en-US" b="1" dirty="0">
                <a:solidFill>
                  <a:schemeClr val="accent6">
                    <a:lumMod val="75000"/>
                  </a:schemeClr>
                </a:solidFill>
              </a:rPr>
              <a:t> Tow Net Decontamination</a:t>
            </a:r>
          </a:p>
        </p:txBody>
      </p:sp>
      <p:sp>
        <p:nvSpPr>
          <p:cNvPr id="3" name="Content Placeholder 2">
            <a:extLst>
              <a:ext uri="{FF2B5EF4-FFF2-40B4-BE49-F238E27FC236}">
                <a16:creationId xmlns:a16="http://schemas.microsoft.com/office/drawing/2014/main" id="{11F2F34E-7130-4BF2-97BE-050C2AC83DE0}"/>
              </a:ext>
            </a:extLst>
          </p:cNvPr>
          <p:cNvSpPr>
            <a:spLocks noGrp="1"/>
          </p:cNvSpPr>
          <p:nvPr>
            <p:ph idx="1"/>
          </p:nvPr>
        </p:nvSpPr>
        <p:spPr/>
        <p:txBody>
          <a:bodyPr>
            <a:normAutofit/>
          </a:bodyPr>
          <a:lstStyle/>
          <a:p>
            <a:pPr lvl="0"/>
            <a:r>
              <a:rPr lang="en-US" sz="3200" dirty="0"/>
              <a:t>Option one: </a:t>
            </a:r>
          </a:p>
          <a:p>
            <a:pPr lvl="1"/>
            <a:r>
              <a:rPr lang="en-US" sz="2800" dirty="0"/>
              <a:t>Use a completely new set of gear for each waterbody during the work day and disinfect all gear at the end of the day </a:t>
            </a:r>
          </a:p>
          <a:p>
            <a:r>
              <a:rPr lang="en-US" sz="3200" dirty="0"/>
              <a:t>Option two: </a:t>
            </a:r>
          </a:p>
          <a:p>
            <a:pPr lvl="1"/>
            <a:r>
              <a:rPr lang="en-US" sz="2800" dirty="0"/>
              <a:t>Spray gear with a handheld Jiffy stream cleaner or high-pressure unit for 10 to 13 seconds. This method is preferred.</a:t>
            </a:r>
          </a:p>
        </p:txBody>
      </p:sp>
      <p:sp>
        <p:nvSpPr>
          <p:cNvPr id="4" name="Slide Number Placeholder 3">
            <a:extLst>
              <a:ext uri="{FF2B5EF4-FFF2-40B4-BE49-F238E27FC236}">
                <a16:creationId xmlns:a16="http://schemas.microsoft.com/office/drawing/2014/main" id="{CACDE31C-22F7-48CF-B353-FABD7DC8A596}"/>
              </a:ext>
            </a:extLst>
          </p:cNvPr>
          <p:cNvSpPr>
            <a:spLocks noGrp="1"/>
          </p:cNvSpPr>
          <p:nvPr>
            <p:ph type="sldNum" sz="quarter" idx="12"/>
          </p:nvPr>
        </p:nvSpPr>
        <p:spPr/>
        <p:txBody>
          <a:bodyPr/>
          <a:lstStyle/>
          <a:p>
            <a:fld id="{B7081638-3408-447B-9F03-276FF01E18D0}" type="slidenum">
              <a:rPr lang="en-US" smtClean="0"/>
              <a:t>30</a:t>
            </a:fld>
            <a:endParaRPr lang="en-US"/>
          </a:p>
        </p:txBody>
      </p:sp>
    </p:spTree>
    <p:extLst>
      <p:ext uri="{BB962C8B-B14F-4D97-AF65-F5344CB8AC3E}">
        <p14:creationId xmlns:p14="http://schemas.microsoft.com/office/powerpoint/2010/main" val="3406363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8862-2675-404F-8EBA-61A09597C5AE}"/>
              </a:ext>
            </a:extLst>
          </p:cNvPr>
          <p:cNvSpPr>
            <a:spLocks noGrp="1"/>
          </p:cNvSpPr>
          <p:nvPr>
            <p:ph type="title"/>
          </p:nvPr>
        </p:nvSpPr>
        <p:spPr/>
        <p:txBody>
          <a:bodyPr/>
          <a:lstStyle/>
          <a:p>
            <a:r>
              <a:rPr lang="en-US" b="1" dirty="0">
                <a:solidFill>
                  <a:schemeClr val="accent6">
                    <a:lumMod val="75000"/>
                  </a:schemeClr>
                </a:solidFill>
              </a:rPr>
              <a:t>Veliger Tow Net Decontamination</a:t>
            </a:r>
          </a:p>
        </p:txBody>
      </p:sp>
      <p:sp>
        <p:nvSpPr>
          <p:cNvPr id="3" name="Content Placeholder 2">
            <a:extLst>
              <a:ext uri="{FF2B5EF4-FFF2-40B4-BE49-F238E27FC236}">
                <a16:creationId xmlns:a16="http://schemas.microsoft.com/office/drawing/2014/main" id="{5A79F39A-E9C2-44D0-A681-23FFAE3596A7}"/>
              </a:ext>
            </a:extLst>
          </p:cNvPr>
          <p:cNvSpPr>
            <a:spLocks noGrp="1"/>
          </p:cNvSpPr>
          <p:nvPr>
            <p:ph idx="1"/>
          </p:nvPr>
        </p:nvSpPr>
        <p:spPr/>
        <p:txBody>
          <a:bodyPr>
            <a:normAutofit/>
          </a:bodyPr>
          <a:lstStyle/>
          <a:p>
            <a:pPr lvl="0"/>
            <a:r>
              <a:rPr lang="en-US" dirty="0"/>
              <a:t>Option one: </a:t>
            </a:r>
          </a:p>
          <a:p>
            <a:pPr lvl="1"/>
            <a:r>
              <a:rPr lang="en-US" dirty="0"/>
              <a:t>Use a completely new set of gear for each waterbody during the work day and disinfect all gear at the end of the day </a:t>
            </a:r>
          </a:p>
          <a:p>
            <a:r>
              <a:rPr lang="en-US" dirty="0"/>
              <a:t>Option two: </a:t>
            </a:r>
          </a:p>
          <a:p>
            <a:pPr lvl="1"/>
            <a:r>
              <a:rPr lang="en-US" dirty="0"/>
              <a:t>Soak gear in vinegar to dissolve veliger shells</a:t>
            </a:r>
          </a:p>
          <a:p>
            <a:pPr lvl="1"/>
            <a:r>
              <a:rPr lang="en-US" dirty="0"/>
              <a:t>Spray gear with a handheld Jiffy stream cleaner or high-pressure unit for 10 to 13 seconds. </a:t>
            </a:r>
          </a:p>
          <a:p>
            <a:pPr lvl="1"/>
            <a:r>
              <a:rPr lang="en-US" dirty="0"/>
              <a:t>This method is preferred</a:t>
            </a:r>
            <a:endParaRPr lang="en-US" b="1" dirty="0"/>
          </a:p>
          <a:p>
            <a:r>
              <a:rPr lang="en-US" dirty="0"/>
              <a:t>Option three:</a:t>
            </a:r>
          </a:p>
          <a:p>
            <a:pPr lvl="1"/>
            <a:r>
              <a:rPr lang="en-US" dirty="0"/>
              <a:t>Soak gear in vinegar to dissolve veliger shells</a:t>
            </a:r>
          </a:p>
          <a:p>
            <a:pPr lvl="1"/>
            <a:r>
              <a:rPr lang="en-US" dirty="0"/>
              <a:t>Soak or spray gear in 500 ppm chlorine solution for 10 minutes</a:t>
            </a:r>
          </a:p>
          <a:p>
            <a:pPr lvl="1"/>
            <a:r>
              <a:rPr lang="en-US" dirty="0"/>
              <a:t>Gear will degrade if chlorine is not rinsed off thoroughly</a:t>
            </a:r>
          </a:p>
        </p:txBody>
      </p:sp>
      <p:sp>
        <p:nvSpPr>
          <p:cNvPr id="4" name="Slide Number Placeholder 3">
            <a:extLst>
              <a:ext uri="{FF2B5EF4-FFF2-40B4-BE49-F238E27FC236}">
                <a16:creationId xmlns:a16="http://schemas.microsoft.com/office/drawing/2014/main" id="{A3CD2A1C-B17A-4D78-99FC-FA7C44887474}"/>
              </a:ext>
            </a:extLst>
          </p:cNvPr>
          <p:cNvSpPr>
            <a:spLocks noGrp="1"/>
          </p:cNvSpPr>
          <p:nvPr>
            <p:ph type="sldNum" sz="quarter" idx="12"/>
          </p:nvPr>
        </p:nvSpPr>
        <p:spPr/>
        <p:txBody>
          <a:bodyPr/>
          <a:lstStyle/>
          <a:p>
            <a:fld id="{B7081638-3408-447B-9F03-276FF01E18D0}" type="slidenum">
              <a:rPr lang="en-US" smtClean="0"/>
              <a:t>31</a:t>
            </a:fld>
            <a:endParaRPr lang="en-US"/>
          </a:p>
        </p:txBody>
      </p:sp>
    </p:spTree>
    <p:extLst>
      <p:ext uri="{BB962C8B-B14F-4D97-AF65-F5344CB8AC3E}">
        <p14:creationId xmlns:p14="http://schemas.microsoft.com/office/powerpoint/2010/main" val="385099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8617BFA-2B72-4BA7-B2CE-4EBE7FDDD6CE}"/>
              </a:ext>
            </a:extLst>
          </p:cNvPr>
          <p:cNvSpPr txBox="1">
            <a:spLocks/>
          </p:cNvSpPr>
          <p:nvPr/>
        </p:nvSpPr>
        <p:spPr bwMode="auto">
          <a:xfrm>
            <a:off x="609600" y="1752600"/>
            <a:ext cx="78867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itchFamily="34" charset="0"/>
              </a:defRPr>
            </a:lvl2pPr>
            <a:lvl3pPr algn="ctr" rtl="0" eaLnBrk="1" fontAlgn="base" hangingPunct="1">
              <a:spcBef>
                <a:spcPct val="0"/>
              </a:spcBef>
              <a:spcAft>
                <a:spcPct val="0"/>
              </a:spcAft>
              <a:defRPr sz="4000">
                <a:solidFill>
                  <a:srgbClr val="006633"/>
                </a:solidFill>
                <a:latin typeface="Verdana" pitchFamily="34" charset="0"/>
              </a:defRPr>
            </a:lvl3pPr>
            <a:lvl4pPr algn="ctr" rtl="0" eaLnBrk="1" fontAlgn="base" hangingPunct="1">
              <a:spcBef>
                <a:spcPct val="0"/>
              </a:spcBef>
              <a:spcAft>
                <a:spcPct val="0"/>
              </a:spcAft>
              <a:defRPr sz="4000">
                <a:solidFill>
                  <a:srgbClr val="006633"/>
                </a:solidFill>
                <a:latin typeface="Verdana" pitchFamily="34" charset="0"/>
              </a:defRPr>
            </a:lvl4pPr>
            <a:lvl5pPr algn="ctr" rtl="0" eaLnBrk="1" fontAlgn="base" hangingPunct="1">
              <a:spcBef>
                <a:spcPct val="0"/>
              </a:spcBef>
              <a:spcAft>
                <a:spcPct val="0"/>
              </a:spcAft>
              <a:defRPr sz="4000">
                <a:solidFill>
                  <a:srgbClr val="006633"/>
                </a:solidFill>
                <a:latin typeface="Verdana" pitchFamily="34" charset="0"/>
              </a:defRPr>
            </a:lvl5pPr>
            <a:lvl6pPr marL="457200" algn="ctr" rtl="0" eaLnBrk="1" fontAlgn="base" hangingPunct="1">
              <a:spcBef>
                <a:spcPct val="0"/>
              </a:spcBef>
              <a:spcAft>
                <a:spcPct val="0"/>
              </a:spcAft>
              <a:defRPr sz="4000">
                <a:solidFill>
                  <a:srgbClr val="006633"/>
                </a:solidFill>
                <a:latin typeface="Verdana" pitchFamily="34" charset="0"/>
              </a:defRPr>
            </a:lvl6pPr>
            <a:lvl7pPr marL="914400" algn="ctr" rtl="0" eaLnBrk="1" fontAlgn="base" hangingPunct="1">
              <a:spcBef>
                <a:spcPct val="0"/>
              </a:spcBef>
              <a:spcAft>
                <a:spcPct val="0"/>
              </a:spcAft>
              <a:defRPr sz="4000">
                <a:solidFill>
                  <a:srgbClr val="006633"/>
                </a:solidFill>
                <a:latin typeface="Verdana" pitchFamily="34" charset="0"/>
              </a:defRPr>
            </a:lvl7pPr>
            <a:lvl8pPr marL="1371600" algn="ctr" rtl="0" eaLnBrk="1" fontAlgn="base" hangingPunct="1">
              <a:spcBef>
                <a:spcPct val="0"/>
              </a:spcBef>
              <a:spcAft>
                <a:spcPct val="0"/>
              </a:spcAft>
              <a:defRPr sz="4000">
                <a:solidFill>
                  <a:srgbClr val="006633"/>
                </a:solidFill>
                <a:latin typeface="Verdana" pitchFamily="34" charset="0"/>
              </a:defRPr>
            </a:lvl8pPr>
            <a:lvl9pPr marL="1828800" algn="ctr" rtl="0" eaLnBrk="1" fontAlgn="base" hangingPunct="1">
              <a:spcBef>
                <a:spcPct val="0"/>
              </a:spcBef>
              <a:spcAft>
                <a:spcPct val="0"/>
              </a:spcAft>
              <a:defRPr sz="4000">
                <a:solidFill>
                  <a:srgbClr val="006633"/>
                </a:solidFill>
                <a:latin typeface="Verdana" pitchFamily="34" charset="0"/>
              </a:defRPr>
            </a:lvl9pPr>
          </a:lstStyle>
          <a:p>
            <a:r>
              <a:rPr lang="en-US" sz="4800" kern="0" dirty="0">
                <a:latin typeface="Arial" panose="020B0604020202020204" pitchFamily="34" charset="0"/>
                <a:ea typeface="SimHei" panose="02010609060101010101" pitchFamily="49" charset="-122"/>
                <a:cs typeface="Arial" panose="020B0604020202020204" pitchFamily="34" charset="0"/>
              </a:rPr>
              <a:t>New Sample Submission Form</a:t>
            </a:r>
          </a:p>
        </p:txBody>
      </p:sp>
      <p:sp>
        <p:nvSpPr>
          <p:cNvPr id="14" name="Subtitle 4">
            <a:extLst>
              <a:ext uri="{FF2B5EF4-FFF2-40B4-BE49-F238E27FC236}">
                <a16:creationId xmlns:a16="http://schemas.microsoft.com/office/drawing/2014/main" id="{A8624BA9-B16D-4EFD-BD03-B438145CC71A}"/>
              </a:ext>
            </a:extLst>
          </p:cNvPr>
          <p:cNvSpPr txBox="1">
            <a:spLocks/>
          </p:cNvSpPr>
          <p:nvPr/>
        </p:nvSpPr>
        <p:spPr bwMode="auto">
          <a:xfrm>
            <a:off x="495300" y="3429000"/>
            <a:ext cx="8153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2800" kern="0" dirty="0">
              <a:latin typeface="Arial" panose="020B0604020202020204" pitchFamily="34" charset="0"/>
              <a:ea typeface="SimHei" panose="02010609060101010101" pitchFamily="49" charset="-122"/>
              <a:cs typeface="Arial" panose="020B0604020202020204" pitchFamily="34" charset="0"/>
            </a:endParaRPr>
          </a:p>
          <a:p>
            <a:r>
              <a:rPr lang="en-US" sz="2800" b="1" kern="0" dirty="0">
                <a:latin typeface="Cambria" panose="02040503050406030204" pitchFamily="18" charset="0"/>
                <a:ea typeface="Cambria" panose="02040503050406030204" pitchFamily="18" charset="0"/>
                <a:cs typeface="Arial" panose="020B0604020202020204" pitchFamily="34" charset="0"/>
              </a:rPr>
              <a:t>Zana </a:t>
            </a:r>
            <a:r>
              <a:rPr lang="en-US" sz="2800" b="1" kern="0" dirty="0" err="1">
                <a:latin typeface="Cambria" panose="02040503050406030204" pitchFamily="18" charset="0"/>
                <a:ea typeface="Cambria" panose="02040503050406030204" pitchFamily="18" charset="0"/>
                <a:cs typeface="Arial" panose="020B0604020202020204" pitchFamily="34" charset="0"/>
              </a:rPr>
              <a:t>Sijan</a:t>
            </a:r>
            <a:r>
              <a:rPr lang="en-US" sz="2800" b="1" kern="0" dirty="0">
                <a:latin typeface="Cambria" panose="02040503050406030204" pitchFamily="18" charset="0"/>
                <a:ea typeface="Cambria" panose="02040503050406030204" pitchFamily="18" charset="0"/>
                <a:cs typeface="Arial" panose="020B0604020202020204" pitchFamily="34" charset="0"/>
              </a:rPr>
              <a:t> &amp; Shelby Adler</a:t>
            </a:r>
          </a:p>
          <a:p>
            <a:r>
              <a:rPr lang="en-US" sz="2800" b="1" kern="0" dirty="0">
                <a:latin typeface="Cambria" panose="02040503050406030204" pitchFamily="18" charset="0"/>
                <a:ea typeface="Cambria" panose="02040503050406030204" pitchFamily="18" charset="0"/>
                <a:cs typeface="Arial" panose="020B0604020202020204" pitchFamily="34" charset="0"/>
              </a:rPr>
              <a:t>WDNR</a:t>
            </a:r>
          </a:p>
        </p:txBody>
      </p:sp>
      <p:sp>
        <p:nvSpPr>
          <p:cNvPr id="2" name="Slide Number Placeholder 1">
            <a:extLst>
              <a:ext uri="{FF2B5EF4-FFF2-40B4-BE49-F238E27FC236}">
                <a16:creationId xmlns:a16="http://schemas.microsoft.com/office/drawing/2014/main" id="{92BDA8CC-B04A-4009-8F79-85201FCBA579}"/>
              </a:ext>
            </a:extLst>
          </p:cNvPr>
          <p:cNvSpPr>
            <a:spLocks noGrp="1"/>
          </p:cNvSpPr>
          <p:nvPr>
            <p:ph type="sldNum" sz="quarter" idx="12"/>
          </p:nvPr>
        </p:nvSpPr>
        <p:spPr/>
        <p:txBody>
          <a:bodyPr/>
          <a:lstStyle/>
          <a:p>
            <a:fld id="{B7081638-3408-447B-9F03-276FF01E18D0}" type="slidenum">
              <a:rPr lang="en-US" smtClean="0"/>
              <a:t>32</a:t>
            </a:fld>
            <a:endParaRPr lang="en-US"/>
          </a:p>
        </p:txBody>
      </p:sp>
    </p:spTree>
    <p:extLst>
      <p:ext uri="{BB962C8B-B14F-4D97-AF65-F5344CB8AC3E}">
        <p14:creationId xmlns:p14="http://schemas.microsoft.com/office/powerpoint/2010/main" val="1470120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0F44-EDD4-4B7A-ADAC-B0DFD43AF3FC}"/>
              </a:ext>
            </a:extLst>
          </p:cNvPr>
          <p:cNvSpPr>
            <a:spLocks noGrp="1"/>
          </p:cNvSpPr>
          <p:nvPr>
            <p:ph type="title"/>
          </p:nvPr>
        </p:nvSpPr>
        <p:spPr>
          <a:xfrm>
            <a:off x="457200" y="381000"/>
            <a:ext cx="8229600" cy="808038"/>
          </a:xfrm>
        </p:spPr>
        <p:txBody>
          <a:bodyPr/>
          <a:lstStyle/>
          <a:p>
            <a:r>
              <a:rPr lang="en-US" sz="3600" dirty="0">
                <a:solidFill>
                  <a:schemeClr val="tx1"/>
                </a:solidFill>
              </a:rPr>
              <a:t>NEW FORM 4800-027 (LABSLIP</a:t>
            </a:r>
            <a:r>
              <a:rPr lang="en-US" sz="3600" dirty="0"/>
              <a:t>)</a:t>
            </a:r>
          </a:p>
        </p:txBody>
      </p:sp>
      <p:pic>
        <p:nvPicPr>
          <p:cNvPr id="3" name="Picture 2">
            <a:extLst>
              <a:ext uri="{FF2B5EF4-FFF2-40B4-BE49-F238E27FC236}">
                <a16:creationId xmlns:a16="http://schemas.microsoft.com/office/drawing/2014/main" id="{0EFBE6D3-CB7D-4EBE-B286-30D3F78694A0}"/>
              </a:ext>
            </a:extLst>
          </p:cNvPr>
          <p:cNvPicPr>
            <a:picLocks noChangeAspect="1"/>
          </p:cNvPicPr>
          <p:nvPr/>
        </p:nvPicPr>
        <p:blipFill>
          <a:blip r:embed="rId3"/>
          <a:stretch>
            <a:fillRect/>
          </a:stretch>
        </p:blipFill>
        <p:spPr>
          <a:xfrm>
            <a:off x="304800" y="1295400"/>
            <a:ext cx="4051016" cy="4953000"/>
          </a:xfrm>
          <a:prstGeom prst="rect">
            <a:avLst/>
          </a:prstGeom>
        </p:spPr>
      </p:pic>
      <p:pic>
        <p:nvPicPr>
          <p:cNvPr id="5" name="Picture 4">
            <a:extLst>
              <a:ext uri="{FF2B5EF4-FFF2-40B4-BE49-F238E27FC236}">
                <a16:creationId xmlns:a16="http://schemas.microsoft.com/office/drawing/2014/main" id="{28604286-D354-4D06-9863-BDC0DF5E43BB}"/>
              </a:ext>
            </a:extLst>
          </p:cNvPr>
          <p:cNvPicPr>
            <a:picLocks noChangeAspect="1"/>
          </p:cNvPicPr>
          <p:nvPr/>
        </p:nvPicPr>
        <p:blipFill>
          <a:blip r:embed="rId4"/>
          <a:stretch>
            <a:fillRect/>
          </a:stretch>
        </p:blipFill>
        <p:spPr>
          <a:xfrm>
            <a:off x="4788186" y="1252921"/>
            <a:ext cx="3876470" cy="5260923"/>
          </a:xfrm>
          <a:prstGeom prst="rect">
            <a:avLst/>
          </a:prstGeom>
        </p:spPr>
      </p:pic>
      <p:sp>
        <p:nvSpPr>
          <p:cNvPr id="4" name="Slide Number Placeholder 3">
            <a:extLst>
              <a:ext uri="{FF2B5EF4-FFF2-40B4-BE49-F238E27FC236}">
                <a16:creationId xmlns:a16="http://schemas.microsoft.com/office/drawing/2014/main" id="{0338FD0A-9ADF-4271-A344-F3162D1B1BBC}"/>
              </a:ext>
            </a:extLst>
          </p:cNvPr>
          <p:cNvSpPr>
            <a:spLocks noGrp="1"/>
          </p:cNvSpPr>
          <p:nvPr>
            <p:ph type="sldNum" sz="quarter" idx="12"/>
          </p:nvPr>
        </p:nvSpPr>
        <p:spPr/>
        <p:txBody>
          <a:bodyPr/>
          <a:lstStyle/>
          <a:p>
            <a:fld id="{7F8B2D5C-6C2A-4DFB-8AD0-1F7CB5D7B214}"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E2AD51-FC9B-42F0-A84D-871121FE5828}"/>
              </a:ext>
            </a:extLst>
          </p:cNvPr>
          <p:cNvSpPr>
            <a:spLocks noGrp="1" noChangeArrowheads="1"/>
          </p:cNvSpPr>
          <p:nvPr>
            <p:ph type="title"/>
          </p:nvPr>
        </p:nvSpPr>
        <p:spPr>
          <a:xfrm>
            <a:off x="0" y="539095"/>
            <a:ext cx="9144000" cy="808038"/>
          </a:xfrm>
        </p:spPr>
        <p:txBody>
          <a:bodyPr/>
          <a:lstStyle/>
          <a:p>
            <a:r>
              <a:rPr lang="en-US" altLang="en-US" dirty="0">
                <a:solidFill>
                  <a:schemeClr val="tx1"/>
                </a:solidFill>
              </a:rPr>
              <a:t>Where To Find FORM 4800-27</a:t>
            </a:r>
          </a:p>
        </p:txBody>
      </p:sp>
      <p:sp>
        <p:nvSpPr>
          <p:cNvPr id="12291" name="Rectangle 3">
            <a:extLst>
              <a:ext uri="{FF2B5EF4-FFF2-40B4-BE49-F238E27FC236}">
                <a16:creationId xmlns:a16="http://schemas.microsoft.com/office/drawing/2014/main" id="{620F6FF2-3BCD-4D4E-B3E8-39223E1DE421}"/>
              </a:ext>
            </a:extLst>
          </p:cNvPr>
          <p:cNvSpPr>
            <a:spLocks noGrp="1" noChangeArrowheads="1"/>
          </p:cNvSpPr>
          <p:nvPr>
            <p:ph type="body" idx="1"/>
          </p:nvPr>
        </p:nvSpPr>
        <p:spPr/>
        <p:txBody>
          <a:bodyPr/>
          <a:lstStyle/>
          <a:p>
            <a:r>
              <a:rPr lang="en-US" altLang="en-US" dirty="0"/>
              <a:t>SWIMS</a:t>
            </a:r>
          </a:p>
          <a:p>
            <a:endParaRPr lang="en-US" altLang="en-US" dirty="0"/>
          </a:p>
          <a:p>
            <a:pPr marL="0" indent="0">
              <a:buNone/>
            </a:pPr>
            <a:endParaRPr lang="en-US" altLang="en-US" dirty="0"/>
          </a:p>
          <a:p>
            <a:pPr marL="0" indent="0">
              <a:buNone/>
            </a:pPr>
            <a:endParaRPr lang="en-US" altLang="en-US" dirty="0"/>
          </a:p>
          <a:p>
            <a:r>
              <a:rPr lang="en-US" altLang="en-US" dirty="0"/>
              <a:t>Non-DNR staff- Contact your Regional AIS Coordinator </a:t>
            </a:r>
          </a:p>
        </p:txBody>
      </p:sp>
      <p:pic>
        <p:nvPicPr>
          <p:cNvPr id="2" name="Picture 1">
            <a:extLst>
              <a:ext uri="{FF2B5EF4-FFF2-40B4-BE49-F238E27FC236}">
                <a16:creationId xmlns:a16="http://schemas.microsoft.com/office/drawing/2014/main" id="{B171596E-2715-4E91-9702-7A759FBF69A8}"/>
              </a:ext>
            </a:extLst>
          </p:cNvPr>
          <p:cNvPicPr>
            <a:picLocks noChangeAspect="1"/>
          </p:cNvPicPr>
          <p:nvPr/>
        </p:nvPicPr>
        <p:blipFill>
          <a:blip r:embed="rId3"/>
          <a:stretch>
            <a:fillRect/>
          </a:stretch>
        </p:blipFill>
        <p:spPr>
          <a:xfrm>
            <a:off x="3200400" y="1866264"/>
            <a:ext cx="3962400" cy="1588136"/>
          </a:xfrm>
          <a:prstGeom prst="rect">
            <a:avLst/>
          </a:prstGeom>
        </p:spPr>
      </p:pic>
      <p:sp>
        <p:nvSpPr>
          <p:cNvPr id="3" name="Slide Number Placeholder 2">
            <a:extLst>
              <a:ext uri="{FF2B5EF4-FFF2-40B4-BE49-F238E27FC236}">
                <a16:creationId xmlns:a16="http://schemas.microsoft.com/office/drawing/2014/main" id="{D3C07C8B-A6D9-4FE7-9BC8-CA6F0504C177}"/>
              </a:ext>
            </a:extLst>
          </p:cNvPr>
          <p:cNvSpPr>
            <a:spLocks noGrp="1"/>
          </p:cNvSpPr>
          <p:nvPr>
            <p:ph type="sldNum" sz="quarter" idx="12"/>
          </p:nvPr>
        </p:nvSpPr>
        <p:spPr/>
        <p:txBody>
          <a:bodyPr/>
          <a:lstStyle/>
          <a:p>
            <a:fld id="{8592594E-6C57-416E-B8D4-D83A296C3AF2}"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24" name="Rectangle 12">
            <a:extLst>
              <a:ext uri="{FF2B5EF4-FFF2-40B4-BE49-F238E27FC236}">
                <a16:creationId xmlns:a16="http://schemas.microsoft.com/office/drawing/2014/main" id="{1252890E-BBDF-48FF-A938-4DB5C6B6BC04}"/>
              </a:ext>
            </a:extLst>
          </p:cNvPr>
          <p:cNvSpPr>
            <a:spLocks noGrp="1" noChangeArrowheads="1"/>
          </p:cNvSpPr>
          <p:nvPr>
            <p:ph type="title"/>
          </p:nvPr>
        </p:nvSpPr>
        <p:spPr>
          <a:xfrm>
            <a:off x="0" y="134292"/>
            <a:ext cx="9144000" cy="808038"/>
          </a:xfrm>
        </p:spPr>
        <p:txBody>
          <a:bodyPr/>
          <a:lstStyle/>
          <a:p>
            <a:r>
              <a:rPr lang="en-US" altLang="en-US" dirty="0">
                <a:solidFill>
                  <a:schemeClr val="tx1">
                    <a:lumMod val="95000"/>
                    <a:lumOff val="5000"/>
                  </a:schemeClr>
                </a:solidFill>
              </a:rPr>
              <a:t>Upper Portion Example</a:t>
            </a:r>
          </a:p>
        </p:txBody>
      </p:sp>
      <p:sp>
        <p:nvSpPr>
          <p:cNvPr id="13325" name="Rectangle 13">
            <a:extLst>
              <a:ext uri="{FF2B5EF4-FFF2-40B4-BE49-F238E27FC236}">
                <a16:creationId xmlns:a16="http://schemas.microsoft.com/office/drawing/2014/main" id="{0F20436D-5B59-45E5-8458-83815BCA2E9A}"/>
              </a:ext>
            </a:extLst>
          </p:cNvPr>
          <p:cNvSpPr>
            <a:spLocks noGrp="1" noChangeArrowheads="1"/>
          </p:cNvSpPr>
          <p:nvPr>
            <p:ph type="body" idx="1"/>
          </p:nvPr>
        </p:nvSpPr>
        <p:spPr/>
        <p:txBody>
          <a:bodyPr/>
          <a:lstStyle/>
          <a:p>
            <a:endParaRPr lang="en-US" altLang="en-US"/>
          </a:p>
        </p:txBody>
      </p:sp>
      <p:pic>
        <p:nvPicPr>
          <p:cNvPr id="2" name="Picture 1">
            <a:extLst>
              <a:ext uri="{FF2B5EF4-FFF2-40B4-BE49-F238E27FC236}">
                <a16:creationId xmlns:a16="http://schemas.microsoft.com/office/drawing/2014/main" id="{9ADA4B18-AB11-4081-A2E5-0B762CCFF18C}"/>
              </a:ext>
            </a:extLst>
          </p:cNvPr>
          <p:cNvPicPr>
            <a:picLocks noChangeAspect="1"/>
          </p:cNvPicPr>
          <p:nvPr/>
        </p:nvPicPr>
        <p:blipFill>
          <a:blip r:embed="rId4"/>
          <a:stretch>
            <a:fillRect/>
          </a:stretch>
        </p:blipFill>
        <p:spPr>
          <a:xfrm>
            <a:off x="457200" y="859438"/>
            <a:ext cx="8229600" cy="5830403"/>
          </a:xfrm>
          <a:prstGeom prst="rect">
            <a:avLst/>
          </a:prstGeom>
        </p:spPr>
      </p:pic>
      <p:sp>
        <p:nvSpPr>
          <p:cNvPr id="3" name="Rectangle 2">
            <a:extLst>
              <a:ext uri="{FF2B5EF4-FFF2-40B4-BE49-F238E27FC236}">
                <a16:creationId xmlns:a16="http://schemas.microsoft.com/office/drawing/2014/main" id="{139E3CE4-1380-4EB2-ACC5-00E350E997F5}"/>
              </a:ext>
            </a:extLst>
          </p:cNvPr>
          <p:cNvSpPr/>
          <p:nvPr/>
        </p:nvSpPr>
        <p:spPr>
          <a:xfrm>
            <a:off x="609600" y="1981200"/>
            <a:ext cx="19050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8" name="Rectangle 7">
            <a:extLst>
              <a:ext uri="{FF2B5EF4-FFF2-40B4-BE49-F238E27FC236}">
                <a16:creationId xmlns:a16="http://schemas.microsoft.com/office/drawing/2014/main" id="{92C9BCC8-4135-4207-836B-38A2BD686F4E}"/>
              </a:ext>
            </a:extLst>
          </p:cNvPr>
          <p:cNvSpPr/>
          <p:nvPr/>
        </p:nvSpPr>
        <p:spPr>
          <a:xfrm>
            <a:off x="609600" y="2438400"/>
            <a:ext cx="19050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9" name="Rectangle 8">
            <a:extLst>
              <a:ext uri="{FF2B5EF4-FFF2-40B4-BE49-F238E27FC236}">
                <a16:creationId xmlns:a16="http://schemas.microsoft.com/office/drawing/2014/main" id="{658D602B-2977-4995-B440-C19471015CB2}"/>
              </a:ext>
            </a:extLst>
          </p:cNvPr>
          <p:cNvSpPr/>
          <p:nvPr/>
        </p:nvSpPr>
        <p:spPr>
          <a:xfrm>
            <a:off x="2514600" y="1981200"/>
            <a:ext cx="33528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0" name="Rectangle 9">
            <a:extLst>
              <a:ext uri="{FF2B5EF4-FFF2-40B4-BE49-F238E27FC236}">
                <a16:creationId xmlns:a16="http://schemas.microsoft.com/office/drawing/2014/main" id="{7FDB2968-9342-409B-9AAC-22DB720BA4D5}"/>
              </a:ext>
            </a:extLst>
          </p:cNvPr>
          <p:cNvSpPr/>
          <p:nvPr/>
        </p:nvSpPr>
        <p:spPr>
          <a:xfrm>
            <a:off x="2514600" y="2438400"/>
            <a:ext cx="33528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1" name="Rectangle 10">
            <a:extLst>
              <a:ext uri="{FF2B5EF4-FFF2-40B4-BE49-F238E27FC236}">
                <a16:creationId xmlns:a16="http://schemas.microsoft.com/office/drawing/2014/main" id="{0B84FFB9-4274-4724-9132-A4190BDA407D}"/>
              </a:ext>
            </a:extLst>
          </p:cNvPr>
          <p:cNvSpPr/>
          <p:nvPr/>
        </p:nvSpPr>
        <p:spPr>
          <a:xfrm>
            <a:off x="592666" y="3429000"/>
            <a:ext cx="7941734"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2" name="Rectangle 11">
            <a:extLst>
              <a:ext uri="{FF2B5EF4-FFF2-40B4-BE49-F238E27FC236}">
                <a16:creationId xmlns:a16="http://schemas.microsoft.com/office/drawing/2014/main" id="{9EA659B3-6FAC-4FBD-85CA-F75C6B3E09C6}"/>
              </a:ext>
            </a:extLst>
          </p:cNvPr>
          <p:cNvSpPr/>
          <p:nvPr/>
        </p:nvSpPr>
        <p:spPr>
          <a:xfrm>
            <a:off x="592666" y="3863180"/>
            <a:ext cx="7941734" cy="11660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3" name="Rectangle 12">
            <a:extLst>
              <a:ext uri="{FF2B5EF4-FFF2-40B4-BE49-F238E27FC236}">
                <a16:creationId xmlns:a16="http://schemas.microsoft.com/office/drawing/2014/main" id="{B3735A25-D191-4628-AAB1-AEF6D209C791}"/>
              </a:ext>
            </a:extLst>
          </p:cNvPr>
          <p:cNvSpPr/>
          <p:nvPr/>
        </p:nvSpPr>
        <p:spPr>
          <a:xfrm>
            <a:off x="567266" y="5181600"/>
            <a:ext cx="7967134"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4" name="Rectangle 13">
            <a:extLst>
              <a:ext uri="{FF2B5EF4-FFF2-40B4-BE49-F238E27FC236}">
                <a16:creationId xmlns:a16="http://schemas.microsoft.com/office/drawing/2014/main" id="{93178079-97C7-4D09-99B6-3BDD0500D635}"/>
              </a:ext>
            </a:extLst>
          </p:cNvPr>
          <p:cNvSpPr/>
          <p:nvPr/>
        </p:nvSpPr>
        <p:spPr>
          <a:xfrm>
            <a:off x="575733" y="5799668"/>
            <a:ext cx="1786467"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5" name="Rectangle 14">
            <a:extLst>
              <a:ext uri="{FF2B5EF4-FFF2-40B4-BE49-F238E27FC236}">
                <a16:creationId xmlns:a16="http://schemas.microsoft.com/office/drawing/2014/main" id="{9FF8C82E-70CC-47FC-928E-278CBE87339E}"/>
              </a:ext>
            </a:extLst>
          </p:cNvPr>
          <p:cNvSpPr/>
          <p:nvPr/>
        </p:nvSpPr>
        <p:spPr>
          <a:xfrm>
            <a:off x="2345267" y="6232641"/>
            <a:ext cx="2988733"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6" name="Rectangle 15">
            <a:extLst>
              <a:ext uri="{FF2B5EF4-FFF2-40B4-BE49-F238E27FC236}">
                <a16:creationId xmlns:a16="http://schemas.microsoft.com/office/drawing/2014/main" id="{BEE9F499-B747-412C-BD46-1DE869CB3B42}"/>
              </a:ext>
            </a:extLst>
          </p:cNvPr>
          <p:cNvSpPr/>
          <p:nvPr/>
        </p:nvSpPr>
        <p:spPr>
          <a:xfrm>
            <a:off x="5342467" y="6232641"/>
            <a:ext cx="2988733"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7" name="Rectangle 16">
            <a:extLst>
              <a:ext uri="{FF2B5EF4-FFF2-40B4-BE49-F238E27FC236}">
                <a16:creationId xmlns:a16="http://schemas.microsoft.com/office/drawing/2014/main" id="{D6D1276F-4263-4BEA-B041-A8E0D56B2DC3}"/>
              </a:ext>
            </a:extLst>
          </p:cNvPr>
          <p:cNvSpPr/>
          <p:nvPr/>
        </p:nvSpPr>
        <p:spPr>
          <a:xfrm>
            <a:off x="2345267" y="5783193"/>
            <a:ext cx="29972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8" name="Rectangle 17">
            <a:extLst>
              <a:ext uri="{FF2B5EF4-FFF2-40B4-BE49-F238E27FC236}">
                <a16:creationId xmlns:a16="http://schemas.microsoft.com/office/drawing/2014/main" id="{0E93CE25-8ECB-40C3-A568-6E22B45221A6}"/>
              </a:ext>
            </a:extLst>
          </p:cNvPr>
          <p:cNvSpPr/>
          <p:nvPr/>
        </p:nvSpPr>
        <p:spPr>
          <a:xfrm>
            <a:off x="558800" y="6240879"/>
            <a:ext cx="1786467"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4" name="Slide Number Placeholder 3">
            <a:extLst>
              <a:ext uri="{FF2B5EF4-FFF2-40B4-BE49-F238E27FC236}">
                <a16:creationId xmlns:a16="http://schemas.microsoft.com/office/drawing/2014/main" id="{CB4C0A51-ADE8-413D-95C4-DECB9EF5362B}"/>
              </a:ext>
            </a:extLst>
          </p:cNvPr>
          <p:cNvSpPr>
            <a:spLocks noGrp="1"/>
          </p:cNvSpPr>
          <p:nvPr>
            <p:ph type="sldNum" sz="quarter" idx="12"/>
          </p:nvPr>
        </p:nvSpPr>
        <p:spPr/>
        <p:txBody>
          <a:bodyPr/>
          <a:lstStyle/>
          <a:p>
            <a:fld id="{8592594E-6C57-416E-B8D4-D83A296C3AF2}"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9B7BC-94C2-4843-80AB-C0857453AC69}"/>
              </a:ext>
            </a:extLst>
          </p:cNvPr>
          <p:cNvSpPr>
            <a:spLocks noGrp="1"/>
          </p:cNvSpPr>
          <p:nvPr>
            <p:ph idx="1"/>
          </p:nvPr>
        </p:nvSpPr>
        <p:spPr/>
        <p:txBody>
          <a:bodyPr/>
          <a:lstStyle/>
          <a:p>
            <a:endParaRPr lang="en-US"/>
          </a:p>
        </p:txBody>
      </p:sp>
      <p:sp>
        <p:nvSpPr>
          <p:cNvPr id="4" name="Rectangle 12">
            <a:extLst>
              <a:ext uri="{FF2B5EF4-FFF2-40B4-BE49-F238E27FC236}">
                <a16:creationId xmlns:a16="http://schemas.microsoft.com/office/drawing/2014/main" id="{4507B59A-B54E-4B70-A7EB-5E2F172A97D2}"/>
              </a:ext>
            </a:extLst>
          </p:cNvPr>
          <p:cNvSpPr>
            <a:spLocks noGrp="1" noChangeArrowheads="1"/>
          </p:cNvSpPr>
          <p:nvPr>
            <p:ph type="title"/>
          </p:nvPr>
        </p:nvSpPr>
        <p:spPr>
          <a:xfrm>
            <a:off x="0" y="404012"/>
            <a:ext cx="9144000" cy="808038"/>
          </a:xfrm>
        </p:spPr>
        <p:txBody>
          <a:bodyPr/>
          <a:lstStyle/>
          <a:p>
            <a:r>
              <a:rPr lang="en-US" altLang="en-US" dirty="0">
                <a:solidFill>
                  <a:schemeClr val="tx1">
                    <a:lumMod val="95000"/>
                    <a:lumOff val="5000"/>
                  </a:schemeClr>
                </a:solidFill>
              </a:rPr>
              <a:t>Mussel Veliger Tow Example-Front</a:t>
            </a:r>
          </a:p>
        </p:txBody>
      </p:sp>
      <p:pic>
        <p:nvPicPr>
          <p:cNvPr id="5" name="Picture 4">
            <a:extLst>
              <a:ext uri="{FF2B5EF4-FFF2-40B4-BE49-F238E27FC236}">
                <a16:creationId xmlns:a16="http://schemas.microsoft.com/office/drawing/2014/main" id="{3A6FAD5E-7E59-4180-90F2-0DF40E27FF35}"/>
              </a:ext>
            </a:extLst>
          </p:cNvPr>
          <p:cNvPicPr>
            <a:picLocks noChangeAspect="1"/>
          </p:cNvPicPr>
          <p:nvPr/>
        </p:nvPicPr>
        <p:blipFill>
          <a:blip r:embed="rId3"/>
          <a:stretch>
            <a:fillRect/>
          </a:stretch>
        </p:blipFill>
        <p:spPr>
          <a:xfrm>
            <a:off x="-16933" y="1251240"/>
            <a:ext cx="9144000" cy="5574196"/>
          </a:xfrm>
          <a:prstGeom prst="rect">
            <a:avLst/>
          </a:prstGeom>
        </p:spPr>
      </p:pic>
      <p:sp>
        <p:nvSpPr>
          <p:cNvPr id="6" name="Rectangle 5">
            <a:extLst>
              <a:ext uri="{FF2B5EF4-FFF2-40B4-BE49-F238E27FC236}">
                <a16:creationId xmlns:a16="http://schemas.microsoft.com/office/drawing/2014/main" id="{67E1DD4A-9626-4DB1-AF87-480DDB2904BE}"/>
              </a:ext>
            </a:extLst>
          </p:cNvPr>
          <p:cNvSpPr/>
          <p:nvPr/>
        </p:nvSpPr>
        <p:spPr>
          <a:xfrm>
            <a:off x="4566138" y="2370243"/>
            <a:ext cx="4419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7" name="Rectangle 6">
            <a:extLst>
              <a:ext uri="{FF2B5EF4-FFF2-40B4-BE49-F238E27FC236}">
                <a16:creationId xmlns:a16="http://schemas.microsoft.com/office/drawing/2014/main" id="{61A41408-CCC1-4E36-95EA-1CC2ECC44D9E}"/>
              </a:ext>
            </a:extLst>
          </p:cNvPr>
          <p:cNvSpPr/>
          <p:nvPr/>
        </p:nvSpPr>
        <p:spPr>
          <a:xfrm>
            <a:off x="63081" y="2909435"/>
            <a:ext cx="5423319" cy="34034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8" name="Rectangle 7">
            <a:extLst>
              <a:ext uri="{FF2B5EF4-FFF2-40B4-BE49-F238E27FC236}">
                <a16:creationId xmlns:a16="http://schemas.microsoft.com/office/drawing/2014/main" id="{5F0E82AC-4B43-40A4-B3A8-F72E3F311443}"/>
              </a:ext>
            </a:extLst>
          </p:cNvPr>
          <p:cNvSpPr/>
          <p:nvPr/>
        </p:nvSpPr>
        <p:spPr>
          <a:xfrm>
            <a:off x="46427" y="1537735"/>
            <a:ext cx="4519711" cy="429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9" name="Rectangle 8">
            <a:extLst>
              <a:ext uri="{FF2B5EF4-FFF2-40B4-BE49-F238E27FC236}">
                <a16:creationId xmlns:a16="http://schemas.microsoft.com/office/drawing/2014/main" id="{9901DBDF-D717-48EB-AAB9-538EFF6C8275}"/>
              </a:ext>
            </a:extLst>
          </p:cNvPr>
          <p:cNvSpPr/>
          <p:nvPr/>
        </p:nvSpPr>
        <p:spPr>
          <a:xfrm>
            <a:off x="47264" y="1993475"/>
            <a:ext cx="3183467" cy="429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0" name="Rectangle 9">
            <a:extLst>
              <a:ext uri="{FF2B5EF4-FFF2-40B4-BE49-F238E27FC236}">
                <a16:creationId xmlns:a16="http://schemas.microsoft.com/office/drawing/2014/main" id="{2FC885C4-0B8F-4F70-AB71-F82F667FD6C3}"/>
              </a:ext>
            </a:extLst>
          </p:cNvPr>
          <p:cNvSpPr/>
          <p:nvPr/>
        </p:nvSpPr>
        <p:spPr>
          <a:xfrm>
            <a:off x="63081" y="2443768"/>
            <a:ext cx="3183467" cy="429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1" name="Rectangle 10">
            <a:extLst>
              <a:ext uri="{FF2B5EF4-FFF2-40B4-BE49-F238E27FC236}">
                <a16:creationId xmlns:a16="http://schemas.microsoft.com/office/drawing/2014/main" id="{C2E76E94-6BA5-4B6E-A405-FDB1A5F15A55}"/>
              </a:ext>
            </a:extLst>
          </p:cNvPr>
          <p:cNvSpPr/>
          <p:nvPr/>
        </p:nvSpPr>
        <p:spPr>
          <a:xfrm>
            <a:off x="4566138" y="1980898"/>
            <a:ext cx="4419600" cy="429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2" name="Rectangle 11">
            <a:extLst>
              <a:ext uri="{FF2B5EF4-FFF2-40B4-BE49-F238E27FC236}">
                <a16:creationId xmlns:a16="http://schemas.microsoft.com/office/drawing/2014/main" id="{82712AE8-05D8-43E3-847A-820591621D94}"/>
              </a:ext>
            </a:extLst>
          </p:cNvPr>
          <p:cNvSpPr/>
          <p:nvPr/>
        </p:nvSpPr>
        <p:spPr>
          <a:xfrm>
            <a:off x="152400" y="3325559"/>
            <a:ext cx="5181600" cy="3048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0E15F8C8-4EA2-42A3-8990-889A4FFF9EF4}"/>
              </a:ext>
            </a:extLst>
          </p:cNvPr>
          <p:cNvSpPr/>
          <p:nvPr/>
        </p:nvSpPr>
        <p:spPr>
          <a:xfrm>
            <a:off x="152400" y="3616722"/>
            <a:ext cx="2209800" cy="81465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Slide Number Placeholder 1">
            <a:extLst>
              <a:ext uri="{FF2B5EF4-FFF2-40B4-BE49-F238E27FC236}">
                <a16:creationId xmlns:a16="http://schemas.microsoft.com/office/drawing/2014/main" id="{224100E1-4B55-414E-AE5F-9C5B78075C0E}"/>
              </a:ext>
            </a:extLst>
          </p:cNvPr>
          <p:cNvSpPr>
            <a:spLocks noGrp="1"/>
          </p:cNvSpPr>
          <p:nvPr>
            <p:ph type="sldNum" sz="quarter" idx="12"/>
          </p:nvPr>
        </p:nvSpPr>
        <p:spPr/>
        <p:txBody>
          <a:bodyPr/>
          <a:lstStyle/>
          <a:p>
            <a:fld id="{8592594E-6C57-416E-B8D4-D83A296C3AF2}" type="slidenum">
              <a:rPr lang="en-US" altLang="en-US" smtClean="0"/>
              <a:pPr/>
              <a:t>36</a:t>
            </a:fld>
            <a:endParaRPr lang="en-US" altLang="en-US"/>
          </a:p>
        </p:txBody>
      </p:sp>
    </p:spTree>
    <p:extLst>
      <p:ext uri="{BB962C8B-B14F-4D97-AF65-F5344CB8AC3E}">
        <p14:creationId xmlns:p14="http://schemas.microsoft.com/office/powerpoint/2010/main" val="15327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6F7888-F0DA-4621-8DF0-86D241C20508}"/>
              </a:ext>
            </a:extLst>
          </p:cNvPr>
          <p:cNvSpPr>
            <a:spLocks noGrp="1"/>
          </p:cNvSpPr>
          <p:nvPr>
            <p:ph idx="1"/>
          </p:nvPr>
        </p:nvSpPr>
        <p:spPr/>
        <p:txBody>
          <a:bodyPr/>
          <a:lstStyle/>
          <a:p>
            <a:endParaRPr lang="en-US"/>
          </a:p>
        </p:txBody>
      </p:sp>
      <p:sp>
        <p:nvSpPr>
          <p:cNvPr id="4" name="Rectangle 12">
            <a:extLst>
              <a:ext uri="{FF2B5EF4-FFF2-40B4-BE49-F238E27FC236}">
                <a16:creationId xmlns:a16="http://schemas.microsoft.com/office/drawing/2014/main" id="{EDFB6F6A-3FB1-446B-96C2-0A3C7FA6D813}"/>
              </a:ext>
            </a:extLst>
          </p:cNvPr>
          <p:cNvSpPr txBox="1">
            <a:spLocks noChangeArrowheads="1"/>
          </p:cNvSpPr>
          <p:nvPr/>
        </p:nvSpPr>
        <p:spPr bwMode="auto">
          <a:xfrm>
            <a:off x="0" y="134292"/>
            <a:ext cx="9144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anose="020B0604030504040204" pitchFamily="34" charset="0"/>
              </a:defRPr>
            </a:lvl2pPr>
            <a:lvl3pPr algn="ctr" rtl="0" eaLnBrk="1" fontAlgn="base" hangingPunct="1">
              <a:spcBef>
                <a:spcPct val="0"/>
              </a:spcBef>
              <a:spcAft>
                <a:spcPct val="0"/>
              </a:spcAft>
              <a:defRPr sz="4000">
                <a:solidFill>
                  <a:srgbClr val="006633"/>
                </a:solidFill>
                <a:latin typeface="Verdana" panose="020B0604030504040204" pitchFamily="34" charset="0"/>
              </a:defRPr>
            </a:lvl3pPr>
            <a:lvl4pPr algn="ctr" rtl="0" eaLnBrk="1" fontAlgn="base" hangingPunct="1">
              <a:spcBef>
                <a:spcPct val="0"/>
              </a:spcBef>
              <a:spcAft>
                <a:spcPct val="0"/>
              </a:spcAft>
              <a:defRPr sz="4000">
                <a:solidFill>
                  <a:srgbClr val="006633"/>
                </a:solidFill>
                <a:latin typeface="Verdana" panose="020B0604030504040204" pitchFamily="34" charset="0"/>
              </a:defRPr>
            </a:lvl4pPr>
            <a:lvl5pPr algn="ctr" rtl="0" eaLnBrk="1" fontAlgn="base" hangingPunct="1">
              <a:spcBef>
                <a:spcPct val="0"/>
              </a:spcBef>
              <a:spcAft>
                <a:spcPct val="0"/>
              </a:spcAft>
              <a:defRPr sz="4000">
                <a:solidFill>
                  <a:srgbClr val="006633"/>
                </a:solidFill>
                <a:latin typeface="Verdana" panose="020B0604030504040204" pitchFamily="34" charset="0"/>
              </a:defRPr>
            </a:lvl5pPr>
            <a:lvl6pPr marL="457200" algn="ctr" rtl="0" eaLnBrk="1" fontAlgn="base" hangingPunct="1">
              <a:spcBef>
                <a:spcPct val="0"/>
              </a:spcBef>
              <a:spcAft>
                <a:spcPct val="0"/>
              </a:spcAft>
              <a:defRPr sz="4000">
                <a:solidFill>
                  <a:srgbClr val="006633"/>
                </a:solidFill>
                <a:latin typeface="Verdana" panose="020B0604030504040204" pitchFamily="34" charset="0"/>
              </a:defRPr>
            </a:lvl6pPr>
            <a:lvl7pPr marL="914400" algn="ctr" rtl="0" eaLnBrk="1" fontAlgn="base" hangingPunct="1">
              <a:spcBef>
                <a:spcPct val="0"/>
              </a:spcBef>
              <a:spcAft>
                <a:spcPct val="0"/>
              </a:spcAft>
              <a:defRPr sz="4000">
                <a:solidFill>
                  <a:srgbClr val="006633"/>
                </a:solidFill>
                <a:latin typeface="Verdana" panose="020B0604030504040204" pitchFamily="34" charset="0"/>
              </a:defRPr>
            </a:lvl7pPr>
            <a:lvl8pPr marL="1371600" algn="ctr" rtl="0" eaLnBrk="1" fontAlgn="base" hangingPunct="1">
              <a:spcBef>
                <a:spcPct val="0"/>
              </a:spcBef>
              <a:spcAft>
                <a:spcPct val="0"/>
              </a:spcAft>
              <a:defRPr sz="4000">
                <a:solidFill>
                  <a:srgbClr val="006633"/>
                </a:solidFill>
                <a:latin typeface="Verdana" panose="020B0604030504040204" pitchFamily="34" charset="0"/>
              </a:defRPr>
            </a:lvl8pPr>
            <a:lvl9pPr marL="1828800" algn="ctr" rtl="0" eaLnBrk="1" fontAlgn="base" hangingPunct="1">
              <a:spcBef>
                <a:spcPct val="0"/>
              </a:spcBef>
              <a:spcAft>
                <a:spcPct val="0"/>
              </a:spcAft>
              <a:defRPr sz="4000">
                <a:solidFill>
                  <a:srgbClr val="006633"/>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lumMod val="95000"/>
                    <a:lumOff val="5000"/>
                  </a:srgbClr>
                </a:solidFill>
                <a:effectLst/>
                <a:uLnTx/>
                <a:uFillTx/>
                <a:latin typeface="Verdana"/>
                <a:ea typeface="+mj-ea"/>
                <a:cs typeface="+mj-cs"/>
              </a:rPr>
              <a:t>Mussel Veliger Tow Example-Back</a:t>
            </a:r>
          </a:p>
        </p:txBody>
      </p:sp>
      <p:pic>
        <p:nvPicPr>
          <p:cNvPr id="6" name="Picture 5">
            <a:extLst>
              <a:ext uri="{FF2B5EF4-FFF2-40B4-BE49-F238E27FC236}">
                <a16:creationId xmlns:a16="http://schemas.microsoft.com/office/drawing/2014/main" id="{D513B552-FA3E-42DE-8D43-AD1A86AC4773}"/>
              </a:ext>
            </a:extLst>
          </p:cNvPr>
          <p:cNvPicPr>
            <a:picLocks noChangeAspect="1"/>
          </p:cNvPicPr>
          <p:nvPr/>
        </p:nvPicPr>
        <p:blipFill>
          <a:blip r:embed="rId3"/>
          <a:stretch>
            <a:fillRect/>
          </a:stretch>
        </p:blipFill>
        <p:spPr>
          <a:xfrm>
            <a:off x="33867" y="990600"/>
            <a:ext cx="9144000" cy="5929443"/>
          </a:xfrm>
          <a:prstGeom prst="rect">
            <a:avLst/>
          </a:prstGeom>
        </p:spPr>
      </p:pic>
      <p:sp>
        <p:nvSpPr>
          <p:cNvPr id="5" name="Rectangle 4">
            <a:extLst>
              <a:ext uri="{FF2B5EF4-FFF2-40B4-BE49-F238E27FC236}">
                <a16:creationId xmlns:a16="http://schemas.microsoft.com/office/drawing/2014/main" id="{DEBA67A6-6147-46E6-893D-2170EE777D72}"/>
              </a:ext>
            </a:extLst>
          </p:cNvPr>
          <p:cNvSpPr/>
          <p:nvPr/>
        </p:nvSpPr>
        <p:spPr>
          <a:xfrm>
            <a:off x="76200" y="1854397"/>
            <a:ext cx="8932333" cy="14984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7" name="Rectangle 6">
            <a:extLst>
              <a:ext uri="{FF2B5EF4-FFF2-40B4-BE49-F238E27FC236}">
                <a16:creationId xmlns:a16="http://schemas.microsoft.com/office/drawing/2014/main" id="{0337A9CD-2150-4273-A59B-06F3F4D9AD6C}"/>
              </a:ext>
            </a:extLst>
          </p:cNvPr>
          <p:cNvSpPr/>
          <p:nvPr/>
        </p:nvSpPr>
        <p:spPr>
          <a:xfrm>
            <a:off x="59267" y="3401070"/>
            <a:ext cx="9084733" cy="345693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Slide Number Placeholder 1">
            <a:extLst>
              <a:ext uri="{FF2B5EF4-FFF2-40B4-BE49-F238E27FC236}">
                <a16:creationId xmlns:a16="http://schemas.microsoft.com/office/drawing/2014/main" id="{D16124A5-9FFD-440B-A332-BC3FB73A8D47}"/>
              </a:ext>
            </a:extLst>
          </p:cNvPr>
          <p:cNvSpPr>
            <a:spLocks noGrp="1"/>
          </p:cNvSpPr>
          <p:nvPr>
            <p:ph type="sldNum" sz="quarter" idx="12"/>
          </p:nvPr>
        </p:nvSpPr>
        <p:spPr/>
        <p:txBody>
          <a:bodyPr/>
          <a:lstStyle/>
          <a:p>
            <a:fld id="{8592594E-6C57-416E-B8D4-D83A296C3AF2}" type="slidenum">
              <a:rPr lang="en-US" altLang="en-US" smtClean="0"/>
              <a:pPr/>
              <a:t>37</a:t>
            </a:fld>
            <a:endParaRPr lang="en-US" altLang="en-US"/>
          </a:p>
        </p:txBody>
      </p:sp>
    </p:spTree>
    <p:extLst>
      <p:ext uri="{BB962C8B-B14F-4D97-AF65-F5344CB8AC3E}">
        <p14:creationId xmlns:p14="http://schemas.microsoft.com/office/powerpoint/2010/main" val="34685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84037C-482A-4DD2-B441-2A2BA6FF191C}"/>
              </a:ext>
            </a:extLst>
          </p:cNvPr>
          <p:cNvPicPr>
            <a:picLocks noChangeAspect="1"/>
          </p:cNvPicPr>
          <p:nvPr/>
        </p:nvPicPr>
        <p:blipFill>
          <a:blip r:embed="rId3"/>
          <a:stretch>
            <a:fillRect/>
          </a:stretch>
        </p:blipFill>
        <p:spPr>
          <a:xfrm>
            <a:off x="-19259" y="2632206"/>
            <a:ext cx="9144000" cy="1487749"/>
          </a:xfrm>
          <a:prstGeom prst="rect">
            <a:avLst/>
          </a:prstGeom>
        </p:spPr>
      </p:pic>
      <p:sp>
        <p:nvSpPr>
          <p:cNvPr id="3" name="Content Placeholder 2">
            <a:extLst>
              <a:ext uri="{FF2B5EF4-FFF2-40B4-BE49-F238E27FC236}">
                <a16:creationId xmlns:a16="http://schemas.microsoft.com/office/drawing/2014/main" id="{3FF6E900-BF91-4C9A-81FC-05F2C98BE292}"/>
              </a:ext>
            </a:extLst>
          </p:cNvPr>
          <p:cNvSpPr>
            <a:spLocks noGrp="1"/>
          </p:cNvSpPr>
          <p:nvPr>
            <p:ph idx="1"/>
          </p:nvPr>
        </p:nvSpPr>
        <p:spPr/>
        <p:txBody>
          <a:bodyPr/>
          <a:lstStyle/>
          <a:p>
            <a:endParaRPr lang="en-US"/>
          </a:p>
        </p:txBody>
      </p:sp>
      <p:sp>
        <p:nvSpPr>
          <p:cNvPr id="4" name="Rectangle 12">
            <a:extLst>
              <a:ext uri="{FF2B5EF4-FFF2-40B4-BE49-F238E27FC236}">
                <a16:creationId xmlns:a16="http://schemas.microsoft.com/office/drawing/2014/main" id="{CBDB0F5D-F770-4C0F-B0FA-9C3E7362B9DD}"/>
              </a:ext>
            </a:extLst>
          </p:cNvPr>
          <p:cNvSpPr txBox="1">
            <a:spLocks noChangeArrowheads="1"/>
          </p:cNvSpPr>
          <p:nvPr/>
        </p:nvSpPr>
        <p:spPr bwMode="auto">
          <a:xfrm>
            <a:off x="-19259" y="433947"/>
            <a:ext cx="9144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anose="020B0604030504040204" pitchFamily="34" charset="0"/>
              </a:defRPr>
            </a:lvl2pPr>
            <a:lvl3pPr algn="ctr" rtl="0" eaLnBrk="1" fontAlgn="base" hangingPunct="1">
              <a:spcBef>
                <a:spcPct val="0"/>
              </a:spcBef>
              <a:spcAft>
                <a:spcPct val="0"/>
              </a:spcAft>
              <a:defRPr sz="4000">
                <a:solidFill>
                  <a:srgbClr val="006633"/>
                </a:solidFill>
                <a:latin typeface="Verdana" panose="020B0604030504040204" pitchFamily="34" charset="0"/>
              </a:defRPr>
            </a:lvl3pPr>
            <a:lvl4pPr algn="ctr" rtl="0" eaLnBrk="1" fontAlgn="base" hangingPunct="1">
              <a:spcBef>
                <a:spcPct val="0"/>
              </a:spcBef>
              <a:spcAft>
                <a:spcPct val="0"/>
              </a:spcAft>
              <a:defRPr sz="4000">
                <a:solidFill>
                  <a:srgbClr val="006633"/>
                </a:solidFill>
                <a:latin typeface="Verdana" panose="020B0604030504040204" pitchFamily="34" charset="0"/>
              </a:defRPr>
            </a:lvl4pPr>
            <a:lvl5pPr algn="ctr" rtl="0" eaLnBrk="1" fontAlgn="base" hangingPunct="1">
              <a:spcBef>
                <a:spcPct val="0"/>
              </a:spcBef>
              <a:spcAft>
                <a:spcPct val="0"/>
              </a:spcAft>
              <a:defRPr sz="4000">
                <a:solidFill>
                  <a:srgbClr val="006633"/>
                </a:solidFill>
                <a:latin typeface="Verdana" panose="020B0604030504040204" pitchFamily="34" charset="0"/>
              </a:defRPr>
            </a:lvl5pPr>
            <a:lvl6pPr marL="457200" algn="ctr" rtl="0" eaLnBrk="1" fontAlgn="base" hangingPunct="1">
              <a:spcBef>
                <a:spcPct val="0"/>
              </a:spcBef>
              <a:spcAft>
                <a:spcPct val="0"/>
              </a:spcAft>
              <a:defRPr sz="4000">
                <a:solidFill>
                  <a:srgbClr val="006633"/>
                </a:solidFill>
                <a:latin typeface="Verdana" panose="020B0604030504040204" pitchFamily="34" charset="0"/>
              </a:defRPr>
            </a:lvl6pPr>
            <a:lvl7pPr marL="914400" algn="ctr" rtl="0" eaLnBrk="1" fontAlgn="base" hangingPunct="1">
              <a:spcBef>
                <a:spcPct val="0"/>
              </a:spcBef>
              <a:spcAft>
                <a:spcPct val="0"/>
              </a:spcAft>
              <a:defRPr sz="4000">
                <a:solidFill>
                  <a:srgbClr val="006633"/>
                </a:solidFill>
                <a:latin typeface="Verdana" panose="020B0604030504040204" pitchFamily="34" charset="0"/>
              </a:defRPr>
            </a:lvl7pPr>
            <a:lvl8pPr marL="1371600" algn="ctr" rtl="0" eaLnBrk="1" fontAlgn="base" hangingPunct="1">
              <a:spcBef>
                <a:spcPct val="0"/>
              </a:spcBef>
              <a:spcAft>
                <a:spcPct val="0"/>
              </a:spcAft>
              <a:defRPr sz="4000">
                <a:solidFill>
                  <a:srgbClr val="006633"/>
                </a:solidFill>
                <a:latin typeface="Verdana" panose="020B0604030504040204" pitchFamily="34" charset="0"/>
              </a:defRPr>
            </a:lvl8pPr>
            <a:lvl9pPr marL="1828800" algn="ctr" rtl="0" eaLnBrk="1" fontAlgn="base" hangingPunct="1">
              <a:spcBef>
                <a:spcPct val="0"/>
              </a:spcBef>
              <a:spcAft>
                <a:spcPct val="0"/>
              </a:spcAft>
              <a:defRPr sz="4000">
                <a:solidFill>
                  <a:srgbClr val="006633"/>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000000">
                    <a:lumMod val="95000"/>
                    <a:lumOff val="5000"/>
                  </a:srgbClr>
                </a:solidFill>
                <a:effectLst/>
                <a:uLnTx/>
                <a:uFillTx/>
                <a:latin typeface="Verdana"/>
                <a:ea typeface="+mj-ea"/>
                <a:cs typeface="+mj-cs"/>
              </a:rPr>
              <a:t>Waterflea</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Verdana"/>
                <a:ea typeface="+mj-ea"/>
                <a:cs typeface="+mj-cs"/>
              </a:rPr>
              <a:t> Eckman Dredge Example-Front</a:t>
            </a:r>
          </a:p>
        </p:txBody>
      </p:sp>
      <p:pic>
        <p:nvPicPr>
          <p:cNvPr id="2" name="Picture 1">
            <a:extLst>
              <a:ext uri="{FF2B5EF4-FFF2-40B4-BE49-F238E27FC236}">
                <a16:creationId xmlns:a16="http://schemas.microsoft.com/office/drawing/2014/main" id="{F1B50753-647A-4F36-8003-177B0E4DFD7D}"/>
              </a:ext>
            </a:extLst>
          </p:cNvPr>
          <p:cNvPicPr>
            <a:picLocks noChangeAspect="1"/>
          </p:cNvPicPr>
          <p:nvPr/>
        </p:nvPicPr>
        <p:blipFill>
          <a:blip r:embed="rId4"/>
          <a:stretch>
            <a:fillRect/>
          </a:stretch>
        </p:blipFill>
        <p:spPr>
          <a:xfrm>
            <a:off x="16933" y="1389696"/>
            <a:ext cx="9144000" cy="5288197"/>
          </a:xfrm>
          <a:prstGeom prst="rect">
            <a:avLst/>
          </a:prstGeom>
        </p:spPr>
      </p:pic>
      <p:sp>
        <p:nvSpPr>
          <p:cNvPr id="6" name="Rectangle 5">
            <a:extLst>
              <a:ext uri="{FF2B5EF4-FFF2-40B4-BE49-F238E27FC236}">
                <a16:creationId xmlns:a16="http://schemas.microsoft.com/office/drawing/2014/main" id="{86E3EBED-E9AD-4D26-963A-9515826243BD}"/>
              </a:ext>
            </a:extLst>
          </p:cNvPr>
          <p:cNvSpPr/>
          <p:nvPr/>
        </p:nvSpPr>
        <p:spPr>
          <a:xfrm>
            <a:off x="152400" y="3037442"/>
            <a:ext cx="5257799" cy="3487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7" name="Rectangle 6">
            <a:extLst>
              <a:ext uri="{FF2B5EF4-FFF2-40B4-BE49-F238E27FC236}">
                <a16:creationId xmlns:a16="http://schemas.microsoft.com/office/drawing/2014/main" id="{A41CC254-7029-4C07-B34D-71C2867942B9}"/>
              </a:ext>
            </a:extLst>
          </p:cNvPr>
          <p:cNvSpPr/>
          <p:nvPr/>
        </p:nvSpPr>
        <p:spPr>
          <a:xfrm>
            <a:off x="152398" y="1672963"/>
            <a:ext cx="4494125" cy="4297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1" name="Rectangle 10">
            <a:extLst>
              <a:ext uri="{FF2B5EF4-FFF2-40B4-BE49-F238E27FC236}">
                <a16:creationId xmlns:a16="http://schemas.microsoft.com/office/drawing/2014/main" id="{AC45AEFE-01C1-40B3-AC1E-2C9DA7723CDA}"/>
              </a:ext>
            </a:extLst>
          </p:cNvPr>
          <p:cNvSpPr/>
          <p:nvPr/>
        </p:nvSpPr>
        <p:spPr>
          <a:xfrm>
            <a:off x="152399" y="3505056"/>
            <a:ext cx="5257799" cy="29106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12" name="Rectangle 11">
            <a:extLst>
              <a:ext uri="{FF2B5EF4-FFF2-40B4-BE49-F238E27FC236}">
                <a16:creationId xmlns:a16="http://schemas.microsoft.com/office/drawing/2014/main" id="{633843B2-D04A-4CB0-80A7-D0CCB0E48FAD}"/>
              </a:ext>
            </a:extLst>
          </p:cNvPr>
          <p:cNvSpPr/>
          <p:nvPr/>
        </p:nvSpPr>
        <p:spPr>
          <a:xfrm>
            <a:off x="152399" y="4587330"/>
            <a:ext cx="3276600" cy="189559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A8B94D7-F44A-492F-AA8F-683296FDB73F}"/>
              </a:ext>
            </a:extLst>
          </p:cNvPr>
          <p:cNvSpPr>
            <a:spLocks noGrp="1"/>
          </p:cNvSpPr>
          <p:nvPr>
            <p:ph type="sldNum" sz="quarter" idx="12"/>
          </p:nvPr>
        </p:nvSpPr>
        <p:spPr/>
        <p:txBody>
          <a:bodyPr/>
          <a:lstStyle/>
          <a:p>
            <a:fld id="{8592594E-6C57-416E-B8D4-D83A296C3AF2}" type="slidenum">
              <a:rPr lang="en-US" altLang="en-US" smtClean="0"/>
              <a:pPr/>
              <a:t>38</a:t>
            </a:fld>
            <a:endParaRPr lang="en-US" altLang="en-US"/>
          </a:p>
        </p:txBody>
      </p:sp>
    </p:spTree>
    <p:extLst>
      <p:ext uri="{BB962C8B-B14F-4D97-AF65-F5344CB8AC3E}">
        <p14:creationId xmlns:p14="http://schemas.microsoft.com/office/powerpoint/2010/main" val="21393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8C741-BBC9-4B1D-92CB-4ACABC118475}"/>
              </a:ext>
            </a:extLst>
          </p:cNvPr>
          <p:cNvSpPr>
            <a:spLocks noGrp="1"/>
          </p:cNvSpPr>
          <p:nvPr>
            <p:ph idx="1"/>
          </p:nvPr>
        </p:nvSpPr>
        <p:spPr/>
        <p:txBody>
          <a:bodyPr/>
          <a:lstStyle/>
          <a:p>
            <a:endParaRPr lang="en-US"/>
          </a:p>
        </p:txBody>
      </p:sp>
      <p:sp>
        <p:nvSpPr>
          <p:cNvPr id="4" name="Rectangle 12">
            <a:extLst>
              <a:ext uri="{FF2B5EF4-FFF2-40B4-BE49-F238E27FC236}">
                <a16:creationId xmlns:a16="http://schemas.microsoft.com/office/drawing/2014/main" id="{04944201-CC40-4CEA-9CED-68651BC478E7}"/>
              </a:ext>
            </a:extLst>
          </p:cNvPr>
          <p:cNvSpPr txBox="1">
            <a:spLocks noChangeArrowheads="1"/>
          </p:cNvSpPr>
          <p:nvPr/>
        </p:nvSpPr>
        <p:spPr bwMode="auto">
          <a:xfrm>
            <a:off x="0" y="327818"/>
            <a:ext cx="90678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anose="020B0604030504040204" pitchFamily="34" charset="0"/>
              </a:defRPr>
            </a:lvl2pPr>
            <a:lvl3pPr algn="ctr" rtl="0" eaLnBrk="1" fontAlgn="base" hangingPunct="1">
              <a:spcBef>
                <a:spcPct val="0"/>
              </a:spcBef>
              <a:spcAft>
                <a:spcPct val="0"/>
              </a:spcAft>
              <a:defRPr sz="4000">
                <a:solidFill>
                  <a:srgbClr val="006633"/>
                </a:solidFill>
                <a:latin typeface="Verdana" panose="020B0604030504040204" pitchFamily="34" charset="0"/>
              </a:defRPr>
            </a:lvl3pPr>
            <a:lvl4pPr algn="ctr" rtl="0" eaLnBrk="1" fontAlgn="base" hangingPunct="1">
              <a:spcBef>
                <a:spcPct val="0"/>
              </a:spcBef>
              <a:spcAft>
                <a:spcPct val="0"/>
              </a:spcAft>
              <a:defRPr sz="4000">
                <a:solidFill>
                  <a:srgbClr val="006633"/>
                </a:solidFill>
                <a:latin typeface="Verdana" panose="020B0604030504040204" pitchFamily="34" charset="0"/>
              </a:defRPr>
            </a:lvl4pPr>
            <a:lvl5pPr algn="ctr" rtl="0" eaLnBrk="1" fontAlgn="base" hangingPunct="1">
              <a:spcBef>
                <a:spcPct val="0"/>
              </a:spcBef>
              <a:spcAft>
                <a:spcPct val="0"/>
              </a:spcAft>
              <a:defRPr sz="4000">
                <a:solidFill>
                  <a:srgbClr val="006633"/>
                </a:solidFill>
                <a:latin typeface="Verdana" panose="020B0604030504040204" pitchFamily="34" charset="0"/>
              </a:defRPr>
            </a:lvl5pPr>
            <a:lvl6pPr marL="457200" algn="ctr" rtl="0" eaLnBrk="1" fontAlgn="base" hangingPunct="1">
              <a:spcBef>
                <a:spcPct val="0"/>
              </a:spcBef>
              <a:spcAft>
                <a:spcPct val="0"/>
              </a:spcAft>
              <a:defRPr sz="4000">
                <a:solidFill>
                  <a:srgbClr val="006633"/>
                </a:solidFill>
                <a:latin typeface="Verdana" panose="020B0604030504040204" pitchFamily="34" charset="0"/>
              </a:defRPr>
            </a:lvl6pPr>
            <a:lvl7pPr marL="914400" algn="ctr" rtl="0" eaLnBrk="1" fontAlgn="base" hangingPunct="1">
              <a:spcBef>
                <a:spcPct val="0"/>
              </a:spcBef>
              <a:spcAft>
                <a:spcPct val="0"/>
              </a:spcAft>
              <a:defRPr sz="4000">
                <a:solidFill>
                  <a:srgbClr val="006633"/>
                </a:solidFill>
                <a:latin typeface="Verdana" panose="020B0604030504040204" pitchFamily="34" charset="0"/>
              </a:defRPr>
            </a:lvl7pPr>
            <a:lvl8pPr marL="1371600" algn="ctr" rtl="0" eaLnBrk="1" fontAlgn="base" hangingPunct="1">
              <a:spcBef>
                <a:spcPct val="0"/>
              </a:spcBef>
              <a:spcAft>
                <a:spcPct val="0"/>
              </a:spcAft>
              <a:defRPr sz="4000">
                <a:solidFill>
                  <a:srgbClr val="006633"/>
                </a:solidFill>
                <a:latin typeface="Verdana" panose="020B0604030504040204" pitchFamily="34" charset="0"/>
              </a:defRPr>
            </a:lvl8pPr>
            <a:lvl9pPr marL="1828800" algn="ctr" rtl="0" eaLnBrk="1" fontAlgn="base" hangingPunct="1">
              <a:spcBef>
                <a:spcPct val="0"/>
              </a:spcBef>
              <a:spcAft>
                <a:spcPct val="0"/>
              </a:spcAft>
              <a:defRPr sz="4000">
                <a:solidFill>
                  <a:srgbClr val="006633"/>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err="1">
                <a:ln>
                  <a:noFill/>
                </a:ln>
                <a:solidFill>
                  <a:srgbClr val="000000">
                    <a:lumMod val="95000"/>
                    <a:lumOff val="5000"/>
                  </a:srgbClr>
                </a:solidFill>
                <a:effectLst/>
                <a:uLnTx/>
                <a:uFillTx/>
                <a:latin typeface="Verdana"/>
                <a:ea typeface="+mj-ea"/>
                <a:cs typeface="+mj-cs"/>
              </a:rPr>
              <a:t>Waterflea</a:t>
            </a:r>
            <a:r>
              <a:rPr kumimoji="0" lang="en-US" altLang="en-US" sz="3200" b="0" i="0" u="none" strike="noStrike" kern="1200" cap="none" spc="0" normalizeH="0" baseline="0" noProof="0" dirty="0">
                <a:ln>
                  <a:noFill/>
                </a:ln>
                <a:solidFill>
                  <a:srgbClr val="000000">
                    <a:lumMod val="95000"/>
                    <a:lumOff val="5000"/>
                  </a:srgbClr>
                </a:solidFill>
                <a:effectLst/>
                <a:uLnTx/>
                <a:uFillTx/>
                <a:latin typeface="Verdana"/>
                <a:ea typeface="+mj-ea"/>
                <a:cs typeface="+mj-cs"/>
              </a:rPr>
              <a:t> Eckman Dredge Example-Back</a:t>
            </a:r>
          </a:p>
        </p:txBody>
      </p:sp>
      <p:pic>
        <p:nvPicPr>
          <p:cNvPr id="6" name="Picture 5">
            <a:extLst>
              <a:ext uri="{FF2B5EF4-FFF2-40B4-BE49-F238E27FC236}">
                <a16:creationId xmlns:a16="http://schemas.microsoft.com/office/drawing/2014/main" id="{99E8D14C-EA4D-4775-8261-57767593DD78}"/>
              </a:ext>
            </a:extLst>
          </p:cNvPr>
          <p:cNvPicPr>
            <a:picLocks noChangeAspect="1"/>
          </p:cNvPicPr>
          <p:nvPr/>
        </p:nvPicPr>
        <p:blipFill>
          <a:blip r:embed="rId3"/>
          <a:stretch>
            <a:fillRect/>
          </a:stretch>
        </p:blipFill>
        <p:spPr>
          <a:xfrm>
            <a:off x="0" y="915664"/>
            <a:ext cx="9144000" cy="5895033"/>
          </a:xfrm>
          <a:prstGeom prst="rect">
            <a:avLst/>
          </a:prstGeom>
        </p:spPr>
      </p:pic>
      <p:sp>
        <p:nvSpPr>
          <p:cNvPr id="5" name="Rectangle 4">
            <a:extLst>
              <a:ext uri="{FF2B5EF4-FFF2-40B4-BE49-F238E27FC236}">
                <a16:creationId xmlns:a16="http://schemas.microsoft.com/office/drawing/2014/main" id="{A1D05C9A-DEB5-40C9-A929-10735C2DD262}"/>
              </a:ext>
            </a:extLst>
          </p:cNvPr>
          <p:cNvSpPr/>
          <p:nvPr/>
        </p:nvSpPr>
        <p:spPr>
          <a:xfrm>
            <a:off x="0" y="1752600"/>
            <a:ext cx="8932333" cy="14984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w="0"/>
              <a:solidFill>
                <a:srgbClr val="000000"/>
              </a:solidFill>
              <a:effectLst>
                <a:outerShdw blurRad="38100" dist="19050" dir="2700000" algn="tl" rotWithShape="0">
                  <a:srgbClr val="000000">
                    <a:alpha val="40000"/>
                  </a:srgbClr>
                </a:outerShdw>
              </a:effectLst>
              <a:uLnTx/>
              <a:uFillTx/>
              <a:latin typeface="Verdana"/>
              <a:ea typeface="+mn-ea"/>
              <a:cs typeface="+mn-cs"/>
            </a:endParaRPr>
          </a:p>
        </p:txBody>
      </p:sp>
      <p:sp>
        <p:nvSpPr>
          <p:cNvPr id="7" name="Rectangle 6">
            <a:extLst>
              <a:ext uri="{FF2B5EF4-FFF2-40B4-BE49-F238E27FC236}">
                <a16:creationId xmlns:a16="http://schemas.microsoft.com/office/drawing/2014/main" id="{565E7E4F-10A5-4187-81F1-1DD2F0D5A877}"/>
              </a:ext>
            </a:extLst>
          </p:cNvPr>
          <p:cNvSpPr/>
          <p:nvPr/>
        </p:nvSpPr>
        <p:spPr>
          <a:xfrm>
            <a:off x="59267" y="3251003"/>
            <a:ext cx="9084733" cy="360699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Slide Number Placeholder 1">
            <a:extLst>
              <a:ext uri="{FF2B5EF4-FFF2-40B4-BE49-F238E27FC236}">
                <a16:creationId xmlns:a16="http://schemas.microsoft.com/office/drawing/2014/main" id="{591E1C79-8058-4F49-97C5-7CA7B27594BF}"/>
              </a:ext>
            </a:extLst>
          </p:cNvPr>
          <p:cNvSpPr>
            <a:spLocks noGrp="1"/>
          </p:cNvSpPr>
          <p:nvPr>
            <p:ph type="sldNum" sz="quarter" idx="12"/>
          </p:nvPr>
        </p:nvSpPr>
        <p:spPr/>
        <p:txBody>
          <a:bodyPr/>
          <a:lstStyle/>
          <a:p>
            <a:fld id="{8592594E-6C57-416E-B8D4-D83A296C3AF2}" type="slidenum">
              <a:rPr lang="en-US" altLang="en-US" smtClean="0"/>
              <a:pPr/>
              <a:t>39</a:t>
            </a:fld>
            <a:endParaRPr lang="en-US" altLang="en-US"/>
          </a:p>
        </p:txBody>
      </p:sp>
    </p:spTree>
    <p:extLst>
      <p:ext uri="{BB962C8B-B14F-4D97-AF65-F5344CB8AC3E}">
        <p14:creationId xmlns:p14="http://schemas.microsoft.com/office/powerpoint/2010/main" val="225836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6145-B0D0-4720-86DC-CE2D89A5003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DAAC318-694C-44AD-B7A4-7E43EFC9CF9D}"/>
              </a:ext>
            </a:extLst>
          </p:cNvPr>
          <p:cNvPicPr>
            <a:picLocks noChangeAspect="1"/>
          </p:cNvPicPr>
          <p:nvPr/>
        </p:nvPicPr>
        <p:blipFill>
          <a:blip r:embed="rId2"/>
          <a:stretch>
            <a:fillRect/>
          </a:stretch>
        </p:blipFill>
        <p:spPr>
          <a:xfrm>
            <a:off x="0" y="0"/>
            <a:ext cx="5647256" cy="6858000"/>
          </a:xfrm>
          <a:prstGeom prst="rect">
            <a:avLst/>
          </a:prstGeom>
        </p:spPr>
      </p:pic>
      <p:sp>
        <p:nvSpPr>
          <p:cNvPr id="6" name="Content Placeholder 5">
            <a:extLst>
              <a:ext uri="{FF2B5EF4-FFF2-40B4-BE49-F238E27FC236}">
                <a16:creationId xmlns:a16="http://schemas.microsoft.com/office/drawing/2014/main" id="{B3918307-7C93-4344-91C2-9759DCB18894}"/>
              </a:ext>
            </a:extLst>
          </p:cNvPr>
          <p:cNvSpPr>
            <a:spLocks noGrp="1"/>
          </p:cNvSpPr>
          <p:nvPr>
            <p:ph idx="1"/>
          </p:nvPr>
        </p:nvSpPr>
        <p:spPr>
          <a:xfrm>
            <a:off x="5647256" y="1600200"/>
            <a:ext cx="3039544" cy="4525963"/>
          </a:xfrm>
        </p:spPr>
        <p:txBody>
          <a:bodyPr/>
          <a:lstStyle/>
          <a:p>
            <a:r>
              <a:rPr lang="en-US" dirty="0"/>
              <a:t>Notify DNR AIS by </a:t>
            </a:r>
            <a:r>
              <a:rPr lang="en-US" u="sng" dirty="0">
                <a:solidFill>
                  <a:srgbClr val="FF0000"/>
                </a:solidFill>
              </a:rPr>
              <a:t>May 15</a:t>
            </a:r>
          </a:p>
          <a:p>
            <a:pPr marL="457200" lvl="1" indent="0">
              <a:buNone/>
            </a:pPr>
            <a:endParaRPr lang="en-US" dirty="0"/>
          </a:p>
          <a:p>
            <a:r>
              <a:rPr lang="en-US" dirty="0"/>
              <a:t>DNR will log samples in central list</a:t>
            </a:r>
            <a:endParaRPr lang="en-US" u="sng" dirty="0">
              <a:solidFill>
                <a:srgbClr val="FF0000"/>
              </a:solidFill>
            </a:endParaRPr>
          </a:p>
        </p:txBody>
      </p:sp>
      <p:sp>
        <p:nvSpPr>
          <p:cNvPr id="7" name="Rectangle 6">
            <a:extLst>
              <a:ext uri="{FF2B5EF4-FFF2-40B4-BE49-F238E27FC236}">
                <a16:creationId xmlns:a16="http://schemas.microsoft.com/office/drawing/2014/main" id="{1FF09085-7BE0-40DB-9170-D3CCA45B2C20}"/>
              </a:ext>
            </a:extLst>
          </p:cNvPr>
          <p:cNvSpPr/>
          <p:nvPr/>
        </p:nvSpPr>
        <p:spPr>
          <a:xfrm>
            <a:off x="5791200" y="804411"/>
            <a:ext cx="3039544" cy="584775"/>
          </a:xfrm>
          <a:prstGeom prst="rect">
            <a:avLst/>
          </a:prstGeom>
          <a:solidFill>
            <a:schemeClr val="bg1">
              <a:lumMod val="95000"/>
            </a:schemeClr>
          </a:solidFill>
          <a:ln w="28575">
            <a:solidFill>
              <a:srgbClr val="0070C0"/>
            </a:solidFill>
          </a:ln>
        </p:spPr>
        <p:txBody>
          <a:bodyPr wrap="square">
            <a:spAutoFit/>
          </a:bodyPr>
          <a:lstStyle/>
          <a:p>
            <a:pPr algn="ctr"/>
            <a:r>
              <a:rPr lang="en-US" sz="1600" dirty="0">
                <a:solidFill>
                  <a:srgbClr val="0000CC"/>
                </a:solidFill>
                <a:hlinkClick r:id="rId3">
                  <a:extLst>
                    <a:ext uri="{A12FA001-AC4F-418D-AE19-62706E023703}">
                      <ahyp:hlinkClr xmlns:ahyp="http://schemas.microsoft.com/office/drawing/2018/hyperlinkcolor" val="tx"/>
                    </a:ext>
                  </a:extLst>
                </a:hlinkClick>
              </a:rPr>
              <a:t>https://dnr.wi.gov</a:t>
            </a:r>
            <a:r>
              <a:rPr lang="en-US" sz="1600" dirty="0">
                <a:solidFill>
                  <a:srgbClr val="0000CC"/>
                </a:solidFill>
              </a:rPr>
              <a:t> </a:t>
            </a:r>
            <a:r>
              <a:rPr lang="en-US" sz="1600" dirty="0"/>
              <a:t>search </a:t>
            </a:r>
          </a:p>
          <a:p>
            <a:pPr algn="ctr"/>
            <a:r>
              <a:rPr lang="en-US" sz="1600" dirty="0"/>
              <a:t>“AIS Regional Coordinator”</a:t>
            </a:r>
          </a:p>
        </p:txBody>
      </p:sp>
      <p:sp>
        <p:nvSpPr>
          <p:cNvPr id="3" name="Slide Number Placeholder 2">
            <a:extLst>
              <a:ext uri="{FF2B5EF4-FFF2-40B4-BE49-F238E27FC236}">
                <a16:creationId xmlns:a16="http://schemas.microsoft.com/office/drawing/2014/main" id="{0BC4BE62-9A61-437E-9BD5-FB1BDB988EA8}"/>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3081689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068E6-6E81-43F6-BF12-B1AB480C0BD9}"/>
              </a:ext>
            </a:extLst>
          </p:cNvPr>
          <p:cNvSpPr>
            <a:spLocks noGrp="1"/>
          </p:cNvSpPr>
          <p:nvPr>
            <p:ph idx="1"/>
          </p:nvPr>
        </p:nvSpPr>
        <p:spPr/>
        <p:txBody>
          <a:bodyPr/>
          <a:lstStyle/>
          <a:p>
            <a:endParaRPr lang="en-US"/>
          </a:p>
        </p:txBody>
      </p:sp>
      <p:sp>
        <p:nvSpPr>
          <p:cNvPr id="4" name="Rectangle 12">
            <a:extLst>
              <a:ext uri="{FF2B5EF4-FFF2-40B4-BE49-F238E27FC236}">
                <a16:creationId xmlns:a16="http://schemas.microsoft.com/office/drawing/2014/main" id="{184AAEC2-91CE-4A50-8641-FBE1BFF39000}"/>
              </a:ext>
            </a:extLst>
          </p:cNvPr>
          <p:cNvSpPr txBox="1">
            <a:spLocks noChangeArrowheads="1"/>
          </p:cNvSpPr>
          <p:nvPr/>
        </p:nvSpPr>
        <p:spPr bwMode="auto">
          <a:xfrm>
            <a:off x="457200" y="94192"/>
            <a:ext cx="82296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rgbClr val="006633"/>
                </a:solidFill>
                <a:latin typeface="+mj-lt"/>
                <a:ea typeface="+mj-ea"/>
                <a:cs typeface="+mj-cs"/>
              </a:defRPr>
            </a:lvl1pPr>
            <a:lvl2pPr algn="ctr" rtl="0" eaLnBrk="1" fontAlgn="base" hangingPunct="1">
              <a:spcBef>
                <a:spcPct val="0"/>
              </a:spcBef>
              <a:spcAft>
                <a:spcPct val="0"/>
              </a:spcAft>
              <a:defRPr sz="4000">
                <a:solidFill>
                  <a:srgbClr val="006633"/>
                </a:solidFill>
                <a:latin typeface="Verdana" panose="020B0604030504040204" pitchFamily="34" charset="0"/>
              </a:defRPr>
            </a:lvl2pPr>
            <a:lvl3pPr algn="ctr" rtl="0" eaLnBrk="1" fontAlgn="base" hangingPunct="1">
              <a:spcBef>
                <a:spcPct val="0"/>
              </a:spcBef>
              <a:spcAft>
                <a:spcPct val="0"/>
              </a:spcAft>
              <a:defRPr sz="4000">
                <a:solidFill>
                  <a:srgbClr val="006633"/>
                </a:solidFill>
                <a:latin typeface="Verdana" panose="020B0604030504040204" pitchFamily="34" charset="0"/>
              </a:defRPr>
            </a:lvl3pPr>
            <a:lvl4pPr algn="ctr" rtl="0" eaLnBrk="1" fontAlgn="base" hangingPunct="1">
              <a:spcBef>
                <a:spcPct val="0"/>
              </a:spcBef>
              <a:spcAft>
                <a:spcPct val="0"/>
              </a:spcAft>
              <a:defRPr sz="4000">
                <a:solidFill>
                  <a:srgbClr val="006633"/>
                </a:solidFill>
                <a:latin typeface="Verdana" panose="020B0604030504040204" pitchFamily="34" charset="0"/>
              </a:defRPr>
            </a:lvl4pPr>
            <a:lvl5pPr algn="ctr" rtl="0" eaLnBrk="1" fontAlgn="base" hangingPunct="1">
              <a:spcBef>
                <a:spcPct val="0"/>
              </a:spcBef>
              <a:spcAft>
                <a:spcPct val="0"/>
              </a:spcAft>
              <a:defRPr sz="4000">
                <a:solidFill>
                  <a:srgbClr val="006633"/>
                </a:solidFill>
                <a:latin typeface="Verdana" panose="020B0604030504040204" pitchFamily="34" charset="0"/>
              </a:defRPr>
            </a:lvl5pPr>
            <a:lvl6pPr marL="457200" algn="ctr" rtl="0" eaLnBrk="1" fontAlgn="base" hangingPunct="1">
              <a:spcBef>
                <a:spcPct val="0"/>
              </a:spcBef>
              <a:spcAft>
                <a:spcPct val="0"/>
              </a:spcAft>
              <a:defRPr sz="4000">
                <a:solidFill>
                  <a:srgbClr val="006633"/>
                </a:solidFill>
                <a:latin typeface="Verdana" panose="020B0604030504040204" pitchFamily="34" charset="0"/>
              </a:defRPr>
            </a:lvl6pPr>
            <a:lvl7pPr marL="914400" algn="ctr" rtl="0" eaLnBrk="1" fontAlgn="base" hangingPunct="1">
              <a:spcBef>
                <a:spcPct val="0"/>
              </a:spcBef>
              <a:spcAft>
                <a:spcPct val="0"/>
              </a:spcAft>
              <a:defRPr sz="4000">
                <a:solidFill>
                  <a:srgbClr val="006633"/>
                </a:solidFill>
                <a:latin typeface="Verdana" panose="020B0604030504040204" pitchFamily="34" charset="0"/>
              </a:defRPr>
            </a:lvl7pPr>
            <a:lvl8pPr marL="1371600" algn="ctr" rtl="0" eaLnBrk="1" fontAlgn="base" hangingPunct="1">
              <a:spcBef>
                <a:spcPct val="0"/>
              </a:spcBef>
              <a:spcAft>
                <a:spcPct val="0"/>
              </a:spcAft>
              <a:defRPr sz="4000">
                <a:solidFill>
                  <a:srgbClr val="006633"/>
                </a:solidFill>
                <a:latin typeface="Verdana" panose="020B0604030504040204" pitchFamily="34" charset="0"/>
              </a:defRPr>
            </a:lvl8pPr>
            <a:lvl9pPr marL="1828800" algn="ctr" rtl="0" eaLnBrk="1" fontAlgn="base" hangingPunct="1">
              <a:spcBef>
                <a:spcPct val="0"/>
              </a:spcBef>
              <a:spcAft>
                <a:spcPct val="0"/>
              </a:spcAft>
              <a:defRPr sz="4000">
                <a:solidFill>
                  <a:srgbClr val="006633"/>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lumMod val="95000"/>
                    <a:lumOff val="5000"/>
                  </a:srgbClr>
                </a:solidFill>
                <a:effectLst/>
                <a:uLnTx/>
                <a:uFillTx/>
                <a:latin typeface="Verdana"/>
                <a:ea typeface="+mj-ea"/>
                <a:cs typeface="+mj-cs"/>
              </a:rPr>
              <a:t>Sampling &amp; Shipping-Back</a:t>
            </a:r>
          </a:p>
        </p:txBody>
      </p:sp>
      <p:pic>
        <p:nvPicPr>
          <p:cNvPr id="6" name="Picture 5">
            <a:extLst>
              <a:ext uri="{FF2B5EF4-FFF2-40B4-BE49-F238E27FC236}">
                <a16:creationId xmlns:a16="http://schemas.microsoft.com/office/drawing/2014/main" id="{F6C6A104-A107-439E-A243-DB2CE58A850B}"/>
              </a:ext>
            </a:extLst>
          </p:cNvPr>
          <p:cNvPicPr>
            <a:picLocks noChangeAspect="1"/>
          </p:cNvPicPr>
          <p:nvPr/>
        </p:nvPicPr>
        <p:blipFill>
          <a:blip r:embed="rId3"/>
          <a:stretch>
            <a:fillRect/>
          </a:stretch>
        </p:blipFill>
        <p:spPr>
          <a:xfrm>
            <a:off x="0" y="990600"/>
            <a:ext cx="9144000" cy="5513171"/>
          </a:xfrm>
          <a:prstGeom prst="rect">
            <a:avLst/>
          </a:prstGeom>
        </p:spPr>
      </p:pic>
      <p:sp>
        <p:nvSpPr>
          <p:cNvPr id="2" name="Rectangle 1">
            <a:extLst>
              <a:ext uri="{FF2B5EF4-FFF2-40B4-BE49-F238E27FC236}">
                <a16:creationId xmlns:a16="http://schemas.microsoft.com/office/drawing/2014/main" id="{6D20FA3F-80BD-468E-BDC0-EFB448C13F06}"/>
              </a:ext>
            </a:extLst>
          </p:cNvPr>
          <p:cNvSpPr/>
          <p:nvPr/>
        </p:nvSpPr>
        <p:spPr>
          <a:xfrm>
            <a:off x="76200" y="3505200"/>
            <a:ext cx="872546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panose="020B0604020202020204" pitchFamily="34" charset="0"/>
                <a:ea typeface="+mn-ea"/>
                <a:cs typeface="+mn-cs"/>
              </a:rPr>
              <a:t>Paperwork into Ziplock bag!</a:t>
            </a:r>
          </a:p>
        </p:txBody>
      </p:sp>
      <p:sp>
        <p:nvSpPr>
          <p:cNvPr id="5" name="Slide Number Placeholder 4">
            <a:extLst>
              <a:ext uri="{FF2B5EF4-FFF2-40B4-BE49-F238E27FC236}">
                <a16:creationId xmlns:a16="http://schemas.microsoft.com/office/drawing/2014/main" id="{C36E3706-83A6-4D46-94E3-192E715B006D}"/>
              </a:ext>
            </a:extLst>
          </p:cNvPr>
          <p:cNvSpPr>
            <a:spLocks noGrp="1"/>
          </p:cNvSpPr>
          <p:nvPr>
            <p:ph type="sldNum" sz="quarter" idx="12"/>
          </p:nvPr>
        </p:nvSpPr>
        <p:spPr/>
        <p:txBody>
          <a:bodyPr/>
          <a:lstStyle/>
          <a:p>
            <a:fld id="{8592594E-6C57-416E-B8D4-D83A296C3AF2}" type="slidenum">
              <a:rPr lang="en-US" altLang="en-US" smtClean="0"/>
              <a:pPr/>
              <a:t>40</a:t>
            </a:fld>
            <a:endParaRPr lang="en-US" altLang="en-US"/>
          </a:p>
        </p:txBody>
      </p:sp>
    </p:spTree>
    <p:extLst>
      <p:ext uri="{BB962C8B-B14F-4D97-AF65-F5344CB8AC3E}">
        <p14:creationId xmlns:p14="http://schemas.microsoft.com/office/powerpoint/2010/main" val="11342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30B8-F257-495A-BFD1-98249140FED9}"/>
              </a:ext>
            </a:extLst>
          </p:cNvPr>
          <p:cNvSpPr>
            <a:spLocks noGrp="1"/>
          </p:cNvSpPr>
          <p:nvPr>
            <p:ph type="title"/>
          </p:nvPr>
        </p:nvSpPr>
        <p:spPr>
          <a:xfrm>
            <a:off x="0" y="457200"/>
            <a:ext cx="9144000" cy="808038"/>
          </a:xfrm>
        </p:spPr>
        <p:txBody>
          <a:bodyPr/>
          <a:lstStyle/>
          <a:p>
            <a:r>
              <a:rPr lang="en-US" sz="3600" dirty="0">
                <a:solidFill>
                  <a:schemeClr val="tx1"/>
                </a:solidFill>
              </a:rPr>
              <a:t>Mandatory Fields For Data Transfer </a:t>
            </a:r>
          </a:p>
        </p:txBody>
      </p:sp>
      <p:sp>
        <p:nvSpPr>
          <p:cNvPr id="3" name="Content Placeholder 2">
            <a:extLst>
              <a:ext uri="{FF2B5EF4-FFF2-40B4-BE49-F238E27FC236}">
                <a16:creationId xmlns:a16="http://schemas.microsoft.com/office/drawing/2014/main" id="{9B06AF41-83AA-4C20-BE29-2C7BE949E4E0}"/>
              </a:ext>
            </a:extLst>
          </p:cNvPr>
          <p:cNvSpPr>
            <a:spLocks noGrp="1"/>
          </p:cNvSpPr>
          <p:nvPr>
            <p:ph idx="1"/>
          </p:nvPr>
        </p:nvSpPr>
        <p:spPr>
          <a:xfrm>
            <a:off x="457200" y="1722437"/>
            <a:ext cx="8229600" cy="4525963"/>
          </a:xfrm>
        </p:spPr>
        <p:txBody>
          <a:bodyPr/>
          <a:lstStyle/>
          <a:p>
            <a:r>
              <a:rPr lang="en-US" dirty="0"/>
              <a:t>Account Number </a:t>
            </a:r>
            <a:r>
              <a:rPr lang="en-US" sz="2800" dirty="0"/>
              <a:t>(Note: New every FY)</a:t>
            </a:r>
          </a:p>
          <a:p>
            <a:r>
              <a:rPr lang="en-US" dirty="0"/>
              <a:t>DNR User ID</a:t>
            </a:r>
          </a:p>
          <a:p>
            <a:r>
              <a:rPr lang="en-US" dirty="0"/>
              <a:t>Collection Date and Time</a:t>
            </a:r>
          </a:p>
          <a:p>
            <a:r>
              <a:rPr lang="en-US" dirty="0"/>
              <a:t>Sample Type</a:t>
            </a:r>
          </a:p>
          <a:p>
            <a:r>
              <a:rPr lang="en-US" dirty="0"/>
              <a:t>Collector Name and Contact</a:t>
            </a:r>
          </a:p>
          <a:p>
            <a:r>
              <a:rPr lang="en-US" dirty="0"/>
              <a:t>SWIMS Station ID</a:t>
            </a:r>
          </a:p>
          <a:p>
            <a:r>
              <a:rPr lang="en-US" dirty="0"/>
              <a:t>SWIMS Project ID</a:t>
            </a:r>
          </a:p>
        </p:txBody>
      </p:sp>
      <p:sp>
        <p:nvSpPr>
          <p:cNvPr id="4" name="Slide Number Placeholder 3">
            <a:extLst>
              <a:ext uri="{FF2B5EF4-FFF2-40B4-BE49-F238E27FC236}">
                <a16:creationId xmlns:a16="http://schemas.microsoft.com/office/drawing/2014/main" id="{D39BFFC2-7990-4608-975D-3CEF7FAB63A9}"/>
              </a:ext>
            </a:extLst>
          </p:cNvPr>
          <p:cNvSpPr>
            <a:spLocks noGrp="1"/>
          </p:cNvSpPr>
          <p:nvPr>
            <p:ph type="sldNum" sz="quarter" idx="12"/>
          </p:nvPr>
        </p:nvSpPr>
        <p:spPr/>
        <p:txBody>
          <a:bodyPr/>
          <a:lstStyle/>
          <a:p>
            <a:fld id="{8592594E-6C57-416E-B8D4-D83A296C3AF2}" type="slidenum">
              <a:rPr lang="en-US" altLang="en-US" smtClean="0"/>
              <a:pPr/>
              <a:t>41</a:t>
            </a:fld>
            <a:endParaRPr lang="en-US" altLang="en-US"/>
          </a:p>
        </p:txBody>
      </p:sp>
    </p:spTree>
    <p:extLst>
      <p:ext uri="{BB962C8B-B14F-4D97-AF65-F5344CB8AC3E}">
        <p14:creationId xmlns:p14="http://schemas.microsoft.com/office/powerpoint/2010/main" val="1828969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90AD-5435-4A65-B7A3-83F6187797EA}"/>
              </a:ext>
            </a:extLst>
          </p:cNvPr>
          <p:cNvSpPr>
            <a:spLocks noGrp="1"/>
          </p:cNvSpPr>
          <p:nvPr>
            <p:ph type="title"/>
          </p:nvPr>
        </p:nvSpPr>
        <p:spPr>
          <a:xfrm>
            <a:off x="0" y="457200"/>
            <a:ext cx="9144000" cy="808038"/>
          </a:xfrm>
        </p:spPr>
        <p:txBody>
          <a:bodyPr/>
          <a:lstStyle/>
          <a:p>
            <a:r>
              <a:rPr lang="en-US" dirty="0">
                <a:solidFill>
                  <a:schemeClr val="tx1"/>
                </a:solidFill>
              </a:rPr>
              <a:t>Mandatory Fields For Analysis</a:t>
            </a:r>
          </a:p>
        </p:txBody>
      </p:sp>
      <p:sp>
        <p:nvSpPr>
          <p:cNvPr id="3" name="Content Placeholder 2">
            <a:extLst>
              <a:ext uri="{FF2B5EF4-FFF2-40B4-BE49-F238E27FC236}">
                <a16:creationId xmlns:a16="http://schemas.microsoft.com/office/drawing/2014/main" id="{70DF5858-691C-411D-94A3-1137D3B02B2F}"/>
              </a:ext>
            </a:extLst>
          </p:cNvPr>
          <p:cNvSpPr>
            <a:spLocks noGrp="1"/>
          </p:cNvSpPr>
          <p:nvPr>
            <p:ph idx="1"/>
          </p:nvPr>
        </p:nvSpPr>
        <p:spPr>
          <a:xfrm>
            <a:off x="914400" y="1600200"/>
            <a:ext cx="6096000" cy="4525963"/>
          </a:xfrm>
        </p:spPr>
        <p:txBody>
          <a:bodyPr/>
          <a:lstStyle/>
          <a:p>
            <a:pPr marL="0" indent="0">
              <a:buNone/>
            </a:pPr>
            <a:r>
              <a:rPr lang="en-US" u="sng" dirty="0"/>
              <a:t>For All Analysis Types</a:t>
            </a:r>
          </a:p>
          <a:p>
            <a:pPr marL="0" indent="0">
              <a:buNone/>
            </a:pPr>
            <a:r>
              <a:rPr lang="en-US" dirty="0"/>
              <a:t>-Analyses Requested  </a:t>
            </a:r>
          </a:p>
          <a:p>
            <a:pPr marL="0" indent="0">
              <a:buNone/>
            </a:pPr>
            <a:endParaRPr lang="en-US" dirty="0"/>
          </a:p>
          <a:p>
            <a:pPr marL="0" indent="0">
              <a:buNone/>
            </a:pPr>
            <a:r>
              <a:rPr lang="en-US" u="sng" dirty="0"/>
              <a:t>For Enumeration Analysis</a:t>
            </a:r>
          </a:p>
          <a:p>
            <a:pPr marL="0" indent="0">
              <a:buNone/>
            </a:pPr>
            <a:r>
              <a:rPr lang="en-US" dirty="0"/>
              <a:t>-Depth Sampled</a:t>
            </a:r>
          </a:p>
          <a:p>
            <a:pPr marL="0" indent="0">
              <a:buNone/>
            </a:pPr>
            <a:r>
              <a:rPr lang="en-US" dirty="0"/>
              <a:t>-Diameter of Plankton Net</a:t>
            </a:r>
          </a:p>
        </p:txBody>
      </p:sp>
      <p:sp>
        <p:nvSpPr>
          <p:cNvPr id="4" name="Slide Number Placeholder 3">
            <a:extLst>
              <a:ext uri="{FF2B5EF4-FFF2-40B4-BE49-F238E27FC236}">
                <a16:creationId xmlns:a16="http://schemas.microsoft.com/office/drawing/2014/main" id="{BE5D19DF-8CEC-43D2-A2A8-90CF5727D183}"/>
              </a:ext>
            </a:extLst>
          </p:cNvPr>
          <p:cNvSpPr>
            <a:spLocks noGrp="1"/>
          </p:cNvSpPr>
          <p:nvPr>
            <p:ph type="sldNum" sz="quarter" idx="12"/>
          </p:nvPr>
        </p:nvSpPr>
        <p:spPr/>
        <p:txBody>
          <a:bodyPr/>
          <a:lstStyle/>
          <a:p>
            <a:fld id="{8592594E-6C57-416E-B8D4-D83A296C3AF2}" type="slidenum">
              <a:rPr lang="en-US" altLang="en-US" smtClean="0"/>
              <a:pPr/>
              <a:t>42</a:t>
            </a:fld>
            <a:endParaRPr lang="en-US" altLang="en-US"/>
          </a:p>
        </p:txBody>
      </p:sp>
    </p:spTree>
    <p:extLst>
      <p:ext uri="{BB962C8B-B14F-4D97-AF65-F5344CB8AC3E}">
        <p14:creationId xmlns:p14="http://schemas.microsoft.com/office/powerpoint/2010/main" val="353000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5B22-EC73-49FD-BC74-9FC5E0D53997}"/>
              </a:ext>
            </a:extLst>
          </p:cNvPr>
          <p:cNvSpPr>
            <a:spLocks noGrp="1"/>
          </p:cNvSpPr>
          <p:nvPr>
            <p:ph type="title"/>
          </p:nvPr>
        </p:nvSpPr>
        <p:spPr>
          <a:xfrm>
            <a:off x="0" y="2011362"/>
            <a:ext cx="9144000" cy="808038"/>
          </a:xfrm>
        </p:spPr>
        <p:txBody>
          <a:bodyPr/>
          <a:lstStyle/>
          <a:p>
            <a:r>
              <a:rPr lang="en-US" sz="5400" dirty="0" err="1"/>
              <a:t>Labslip</a:t>
            </a:r>
            <a:r>
              <a:rPr lang="en-US" sz="5400" dirty="0"/>
              <a:t> Creation Tutorial</a:t>
            </a:r>
          </a:p>
        </p:txBody>
      </p:sp>
      <p:sp>
        <p:nvSpPr>
          <p:cNvPr id="3" name="Subtitle 4">
            <a:extLst>
              <a:ext uri="{FF2B5EF4-FFF2-40B4-BE49-F238E27FC236}">
                <a16:creationId xmlns:a16="http://schemas.microsoft.com/office/drawing/2014/main" id="{12AA0078-EDE0-4115-8516-742F3D99786C}"/>
              </a:ext>
            </a:extLst>
          </p:cNvPr>
          <p:cNvSpPr txBox="1">
            <a:spLocks/>
          </p:cNvSpPr>
          <p:nvPr/>
        </p:nvSpPr>
        <p:spPr bwMode="auto">
          <a:xfrm>
            <a:off x="495300" y="3200400"/>
            <a:ext cx="8153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endParaRPr lang="en-US" sz="2400" kern="0" dirty="0">
              <a:latin typeface="Arial" panose="020B0604020202020204" pitchFamily="34" charset="0"/>
              <a:ea typeface="SimHei" panose="02010609060101010101" pitchFamily="49" charset="-122"/>
              <a:cs typeface="Arial" panose="020B0604020202020204" pitchFamily="34" charset="0"/>
            </a:endParaRPr>
          </a:p>
          <a:p>
            <a:pPr marL="0" indent="0" algn="ctr">
              <a:buNone/>
            </a:pPr>
            <a:r>
              <a:rPr lang="en-US" sz="2400" b="1" kern="0" dirty="0">
                <a:latin typeface="Cambria" panose="02040503050406030204" pitchFamily="18" charset="0"/>
                <a:ea typeface="Cambria" panose="02040503050406030204" pitchFamily="18" charset="0"/>
                <a:cs typeface="Arial" panose="020B0604020202020204" pitchFamily="34" charset="0"/>
              </a:rPr>
              <a:t>Shelby Adler</a:t>
            </a:r>
          </a:p>
          <a:p>
            <a:pPr marL="0" indent="0" algn="ctr">
              <a:buNone/>
            </a:pPr>
            <a:endParaRPr lang="en-US" sz="900" b="1" kern="0" dirty="0">
              <a:latin typeface="Cambria" panose="02040503050406030204" pitchFamily="18" charset="0"/>
              <a:ea typeface="Cambria" panose="02040503050406030204" pitchFamily="18" charset="0"/>
              <a:cs typeface="Arial" panose="020B0604020202020204" pitchFamily="34" charset="0"/>
            </a:endParaRPr>
          </a:p>
          <a:p>
            <a:pPr marL="0" indent="0" algn="ctr">
              <a:buNone/>
            </a:pPr>
            <a:r>
              <a:rPr lang="en-US" sz="2400" b="1" kern="0" dirty="0">
                <a:latin typeface="Cambria" panose="02040503050406030204" pitchFamily="18" charset="0"/>
                <a:ea typeface="Cambria" panose="02040503050406030204" pitchFamily="18" charset="0"/>
                <a:cs typeface="Arial" panose="020B0604020202020204" pitchFamily="34" charset="0"/>
              </a:rPr>
              <a:t>WDNR</a:t>
            </a:r>
          </a:p>
        </p:txBody>
      </p:sp>
      <p:pic>
        <p:nvPicPr>
          <p:cNvPr id="4" name="Picture 4" descr="https://media.graytvinc.com/images/810*455/Untitled+design+(5)23.jpg">
            <a:extLst>
              <a:ext uri="{FF2B5EF4-FFF2-40B4-BE49-F238E27FC236}">
                <a16:creationId xmlns:a16="http://schemas.microsoft.com/office/drawing/2014/main" id="{E20B9ACB-5ABB-4F14-ACC8-FCE0E421F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77" t="11062" r="16413" b="12038"/>
          <a:stretch/>
        </p:blipFill>
        <p:spPr bwMode="auto">
          <a:xfrm>
            <a:off x="152400" y="4794527"/>
            <a:ext cx="2848186" cy="19872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5CC52E4-DD67-47D1-9EE5-BE0656A2794C}"/>
              </a:ext>
            </a:extLst>
          </p:cNvPr>
          <p:cNvSpPr>
            <a:spLocks noGrp="1"/>
          </p:cNvSpPr>
          <p:nvPr>
            <p:ph type="sldNum" sz="quarter" idx="12"/>
          </p:nvPr>
        </p:nvSpPr>
        <p:spPr/>
        <p:txBody>
          <a:bodyPr/>
          <a:lstStyle/>
          <a:p>
            <a:fld id="{8592594E-6C57-416E-B8D4-D83A296C3AF2}" type="slidenum">
              <a:rPr lang="en-US" altLang="en-US" smtClean="0"/>
              <a:pPr/>
              <a:t>43</a:t>
            </a:fld>
            <a:endParaRPr lang="en-US" altLang="en-US"/>
          </a:p>
        </p:txBody>
      </p:sp>
    </p:spTree>
    <p:extLst>
      <p:ext uri="{BB962C8B-B14F-4D97-AF65-F5344CB8AC3E}">
        <p14:creationId xmlns:p14="http://schemas.microsoft.com/office/powerpoint/2010/main" val="3760394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7592-A2F7-46D5-9E05-5FF0C7DC7687}"/>
              </a:ext>
            </a:extLst>
          </p:cNvPr>
          <p:cNvSpPr>
            <a:spLocks noGrp="1"/>
          </p:cNvSpPr>
          <p:nvPr>
            <p:ph type="title"/>
          </p:nvPr>
        </p:nvSpPr>
        <p:spPr>
          <a:xfrm>
            <a:off x="0" y="2057400"/>
            <a:ext cx="9144000" cy="808038"/>
          </a:xfrm>
        </p:spPr>
        <p:txBody>
          <a:bodyPr/>
          <a:lstStyle/>
          <a:p>
            <a:r>
              <a:rPr lang="en-US" sz="6600" dirty="0"/>
              <a:t>Sample Submission</a:t>
            </a:r>
          </a:p>
        </p:txBody>
      </p:sp>
      <p:sp>
        <p:nvSpPr>
          <p:cNvPr id="3" name="Subtitle 4">
            <a:extLst>
              <a:ext uri="{FF2B5EF4-FFF2-40B4-BE49-F238E27FC236}">
                <a16:creationId xmlns:a16="http://schemas.microsoft.com/office/drawing/2014/main" id="{EBC76617-F755-4EDD-A9E8-FCF1EB730946}"/>
              </a:ext>
            </a:extLst>
          </p:cNvPr>
          <p:cNvSpPr txBox="1">
            <a:spLocks/>
          </p:cNvSpPr>
          <p:nvPr/>
        </p:nvSpPr>
        <p:spPr bwMode="auto">
          <a:xfrm>
            <a:off x="495300" y="3200400"/>
            <a:ext cx="8153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endParaRPr lang="en-US" sz="2400" kern="0" dirty="0">
              <a:latin typeface="Arial" panose="020B0604020202020204" pitchFamily="34" charset="0"/>
              <a:ea typeface="SimHei" panose="02010609060101010101" pitchFamily="49" charset="-122"/>
              <a:cs typeface="Arial" panose="020B0604020202020204" pitchFamily="34" charset="0"/>
            </a:endParaRPr>
          </a:p>
          <a:p>
            <a:pPr marL="0" indent="0" algn="ctr">
              <a:buNone/>
            </a:pPr>
            <a:r>
              <a:rPr lang="en-US" sz="2400" b="1" kern="0" dirty="0">
                <a:latin typeface="Cambria" panose="02040503050406030204" pitchFamily="18" charset="0"/>
                <a:ea typeface="Cambria" panose="02040503050406030204" pitchFamily="18" charset="0"/>
                <a:cs typeface="Arial" panose="020B0604020202020204" pitchFamily="34" charset="0"/>
              </a:rPr>
              <a:t>Shelby Adler</a:t>
            </a:r>
          </a:p>
          <a:p>
            <a:pPr marL="0" indent="0" algn="ctr">
              <a:buNone/>
            </a:pPr>
            <a:endParaRPr lang="en-US" sz="900" b="1" kern="0" dirty="0">
              <a:latin typeface="Cambria" panose="02040503050406030204" pitchFamily="18" charset="0"/>
              <a:ea typeface="Cambria" panose="02040503050406030204" pitchFamily="18" charset="0"/>
              <a:cs typeface="Arial" panose="020B0604020202020204" pitchFamily="34" charset="0"/>
            </a:endParaRPr>
          </a:p>
          <a:p>
            <a:pPr marL="0" indent="0" algn="ctr">
              <a:buNone/>
            </a:pPr>
            <a:r>
              <a:rPr lang="en-US" sz="2400" b="1" kern="0" dirty="0">
                <a:latin typeface="Cambria" panose="02040503050406030204" pitchFamily="18" charset="0"/>
                <a:ea typeface="Cambria" panose="02040503050406030204" pitchFamily="18" charset="0"/>
                <a:cs typeface="Arial" panose="020B0604020202020204" pitchFamily="34" charset="0"/>
              </a:rPr>
              <a:t>WDNR</a:t>
            </a:r>
          </a:p>
        </p:txBody>
      </p:sp>
      <p:pic>
        <p:nvPicPr>
          <p:cNvPr id="4" name="Picture 4" descr="https://media.graytvinc.com/images/810*455/Untitled+design+(5)23.jpg">
            <a:extLst>
              <a:ext uri="{FF2B5EF4-FFF2-40B4-BE49-F238E27FC236}">
                <a16:creationId xmlns:a16="http://schemas.microsoft.com/office/drawing/2014/main" id="{EF079653-51F9-40E4-8EB6-34761BAB73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77" t="11062" r="16413" b="12038"/>
          <a:stretch/>
        </p:blipFill>
        <p:spPr bwMode="auto">
          <a:xfrm>
            <a:off x="152400" y="4794527"/>
            <a:ext cx="2848186" cy="19872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EF1314D-B224-4431-A2AB-D86E52FD4F85}"/>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44</a:t>
            </a:fld>
            <a:endParaRPr lang="en-US" altLang="en-US" dirty="0">
              <a:solidFill>
                <a:srgbClr val="000000"/>
              </a:solidFill>
            </a:endParaRPr>
          </a:p>
        </p:txBody>
      </p:sp>
    </p:spTree>
    <p:extLst>
      <p:ext uri="{BB962C8B-B14F-4D97-AF65-F5344CB8AC3E}">
        <p14:creationId xmlns:p14="http://schemas.microsoft.com/office/powerpoint/2010/main" val="3702011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7CC8D50-4F99-4384-AC4F-9C477D4808AF}"/>
              </a:ext>
            </a:extLst>
          </p:cNvPr>
          <p:cNvSpPr>
            <a:spLocks noGrp="1" noChangeArrowheads="1"/>
          </p:cNvSpPr>
          <p:nvPr>
            <p:ph type="title"/>
          </p:nvPr>
        </p:nvSpPr>
        <p:spPr>
          <a:xfrm>
            <a:off x="18472" y="685800"/>
            <a:ext cx="9144000" cy="1189038"/>
          </a:xfrm>
        </p:spPr>
        <p:txBody>
          <a:bodyPr/>
          <a:lstStyle/>
          <a:p>
            <a:r>
              <a:rPr lang="en-US" altLang="en-US" sz="3600" dirty="0">
                <a:solidFill>
                  <a:schemeClr val="tx1"/>
                </a:solidFill>
              </a:rPr>
              <a:t>Important Changes – WSLH Transition	</a:t>
            </a:r>
          </a:p>
        </p:txBody>
      </p:sp>
      <p:sp>
        <p:nvSpPr>
          <p:cNvPr id="12291" name="Rectangle 3">
            <a:extLst>
              <a:ext uri="{FF2B5EF4-FFF2-40B4-BE49-F238E27FC236}">
                <a16:creationId xmlns:a16="http://schemas.microsoft.com/office/drawing/2014/main" id="{6BD6D0D6-0110-4295-AA6D-8669A175ECA1}"/>
              </a:ext>
            </a:extLst>
          </p:cNvPr>
          <p:cNvSpPr>
            <a:spLocks noGrp="1" noChangeArrowheads="1"/>
          </p:cNvSpPr>
          <p:nvPr>
            <p:ph type="body" idx="1"/>
          </p:nvPr>
        </p:nvSpPr>
        <p:spPr>
          <a:xfrm>
            <a:off x="304801" y="1600200"/>
            <a:ext cx="8820727" cy="4953000"/>
          </a:xfrm>
        </p:spPr>
        <p:txBody>
          <a:bodyPr/>
          <a:lstStyle/>
          <a:p>
            <a:pPr marL="0" indent="0">
              <a:buNone/>
            </a:pPr>
            <a:endParaRPr lang="en-US" altLang="en-US" sz="1800" dirty="0">
              <a:solidFill>
                <a:srgbClr val="FF0000"/>
              </a:solidFill>
            </a:endParaRPr>
          </a:p>
          <a:p>
            <a:pPr marL="0" indent="0">
              <a:buNone/>
            </a:pPr>
            <a:r>
              <a:rPr lang="en-US" altLang="en-US" sz="2400" dirty="0"/>
              <a:t>WSLH will provide sample bags and labels</a:t>
            </a:r>
          </a:p>
          <a:p>
            <a:pPr marL="0" indent="0">
              <a:buNone/>
            </a:pPr>
            <a:endParaRPr lang="en-US" altLang="en-US" sz="2400" dirty="0"/>
          </a:p>
          <a:p>
            <a:pPr marL="0" indent="0">
              <a:buNone/>
            </a:pPr>
            <a:endParaRPr lang="en-US" altLang="en-US" sz="2400" dirty="0"/>
          </a:p>
          <a:p>
            <a:pPr marL="0" indent="0">
              <a:buNone/>
            </a:pPr>
            <a:r>
              <a:rPr lang="en-US" altLang="en-US" sz="2400" dirty="0"/>
              <a:t>Deadline to Submit Samples - </a:t>
            </a:r>
            <a:r>
              <a:rPr lang="en-US" altLang="en-US" sz="2400" b="1" dirty="0">
                <a:solidFill>
                  <a:srgbClr val="FF0000"/>
                </a:solidFill>
              </a:rPr>
              <a:t>October 31</a:t>
            </a:r>
            <a:r>
              <a:rPr lang="en-US" altLang="en-US" sz="2400" b="1" baseline="30000" dirty="0">
                <a:solidFill>
                  <a:srgbClr val="FF0000"/>
                </a:solidFill>
              </a:rPr>
              <a:t>st</a:t>
            </a:r>
            <a:endParaRPr lang="en-US" altLang="en-US" sz="2400" b="1" dirty="0">
              <a:solidFill>
                <a:srgbClr val="FF0000"/>
              </a:solidFill>
            </a:endParaRPr>
          </a:p>
          <a:p>
            <a:pPr marL="0" indent="0">
              <a:buNone/>
            </a:pPr>
            <a:endParaRPr lang="en-US" altLang="en-US" sz="2400" dirty="0"/>
          </a:p>
          <a:p>
            <a:pPr marL="0" indent="0">
              <a:buNone/>
            </a:pPr>
            <a:endParaRPr lang="en-US" altLang="en-US" sz="2400" dirty="0"/>
          </a:p>
          <a:p>
            <a:pPr marL="0" indent="0">
              <a:buNone/>
            </a:pPr>
            <a:r>
              <a:rPr lang="en-US" altLang="en-US" sz="2400" dirty="0"/>
              <a:t>When submitting </a:t>
            </a:r>
            <a:r>
              <a:rPr lang="en-US" altLang="en-US" sz="2400" b="1" u="sng" dirty="0">
                <a:solidFill>
                  <a:srgbClr val="FF0000"/>
                </a:solidFill>
              </a:rPr>
              <a:t>&gt;</a:t>
            </a:r>
            <a:r>
              <a:rPr lang="en-US" altLang="en-US" sz="2400" b="1" dirty="0">
                <a:solidFill>
                  <a:srgbClr val="FF0000"/>
                </a:solidFill>
              </a:rPr>
              <a:t>10 Samples </a:t>
            </a:r>
            <a:r>
              <a:rPr lang="en-US" altLang="en-US" sz="2400" dirty="0"/>
              <a:t>at a time, you must notify WSLH prior to delivery/shipment</a:t>
            </a:r>
          </a:p>
          <a:p>
            <a:pPr marL="0" indent="0">
              <a:buNone/>
            </a:pPr>
            <a:r>
              <a:rPr lang="en-US" altLang="en-US" sz="2800" dirty="0"/>
              <a:t>	</a:t>
            </a:r>
            <a:r>
              <a:rPr lang="en-US" altLang="en-US" sz="2000" dirty="0"/>
              <a:t>Email: biomonitoring@slh.wisc.edu</a:t>
            </a:r>
          </a:p>
          <a:p>
            <a:pPr marL="0" indent="0">
              <a:buNone/>
            </a:pPr>
            <a:r>
              <a:rPr lang="en-US" altLang="en-US" sz="2000" dirty="0"/>
              <a:t>	Phone: 608-224-6230</a:t>
            </a:r>
          </a:p>
        </p:txBody>
      </p:sp>
      <p:sp>
        <p:nvSpPr>
          <p:cNvPr id="2" name="Slide Number Placeholder 1">
            <a:extLst>
              <a:ext uri="{FF2B5EF4-FFF2-40B4-BE49-F238E27FC236}">
                <a16:creationId xmlns:a16="http://schemas.microsoft.com/office/drawing/2014/main" id="{8264192B-2386-4662-865B-FEF2E6EC3865}"/>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45</a:t>
            </a:fld>
            <a:endParaRPr lang="en-US" altLang="en-US"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EA84-AF0D-45DD-A57D-7DC2C6156D8D}"/>
              </a:ext>
            </a:extLst>
          </p:cNvPr>
          <p:cNvSpPr>
            <a:spLocks noGrp="1"/>
          </p:cNvSpPr>
          <p:nvPr>
            <p:ph type="title"/>
          </p:nvPr>
        </p:nvSpPr>
        <p:spPr>
          <a:xfrm>
            <a:off x="0" y="653473"/>
            <a:ext cx="9144000" cy="990600"/>
          </a:xfrm>
        </p:spPr>
        <p:txBody>
          <a:bodyPr/>
          <a:lstStyle/>
          <a:p>
            <a:r>
              <a:rPr lang="en-US" sz="3600" dirty="0">
                <a:solidFill>
                  <a:schemeClr val="tx1"/>
                </a:solidFill>
              </a:rPr>
              <a:t>Waterflea Sediment Sample Submission - Correct</a:t>
            </a:r>
          </a:p>
        </p:txBody>
      </p:sp>
      <p:sp>
        <p:nvSpPr>
          <p:cNvPr id="5" name="Content Placeholder 4">
            <a:extLst>
              <a:ext uri="{FF2B5EF4-FFF2-40B4-BE49-F238E27FC236}">
                <a16:creationId xmlns:a16="http://schemas.microsoft.com/office/drawing/2014/main" id="{1586DB59-1F45-478A-8445-0B15BBD7DBB4}"/>
              </a:ext>
            </a:extLst>
          </p:cNvPr>
          <p:cNvSpPr>
            <a:spLocks noGrp="1"/>
          </p:cNvSpPr>
          <p:nvPr>
            <p:ph sz="half" idx="2"/>
          </p:nvPr>
        </p:nvSpPr>
        <p:spPr>
          <a:xfrm>
            <a:off x="4410364" y="2209800"/>
            <a:ext cx="4724400" cy="3794269"/>
          </a:xfrm>
        </p:spPr>
        <p:txBody>
          <a:bodyPr/>
          <a:lstStyle/>
          <a:p>
            <a:r>
              <a:rPr lang="en-US" dirty="0"/>
              <a:t>WSLH Provided Bag</a:t>
            </a:r>
          </a:p>
          <a:p>
            <a:r>
              <a:rPr lang="en-US" dirty="0"/>
              <a:t>Double-Bagged</a:t>
            </a:r>
          </a:p>
          <a:p>
            <a:r>
              <a:rPr lang="en-US" dirty="0"/>
              <a:t>Bag filled 1-2 inches of sediment </a:t>
            </a:r>
          </a:p>
          <a:p>
            <a:r>
              <a:rPr lang="en-US" dirty="0"/>
              <a:t>Complete Label</a:t>
            </a:r>
          </a:p>
          <a:p>
            <a:r>
              <a:rPr lang="en-US" dirty="0"/>
              <a:t>Frozen</a:t>
            </a:r>
          </a:p>
          <a:p>
            <a:pPr marL="0" indent="0">
              <a:buNone/>
            </a:pPr>
            <a:endParaRPr lang="en-US" dirty="0"/>
          </a:p>
        </p:txBody>
      </p:sp>
      <p:pic>
        <p:nvPicPr>
          <p:cNvPr id="7" name="Picture 6">
            <a:extLst>
              <a:ext uri="{FF2B5EF4-FFF2-40B4-BE49-F238E27FC236}">
                <a16:creationId xmlns:a16="http://schemas.microsoft.com/office/drawing/2014/main" id="{DC736569-31CA-4A62-BD39-357EFC0A3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1" y="2049534"/>
            <a:ext cx="4373908" cy="4114800"/>
          </a:xfrm>
          <a:prstGeom prst="rect">
            <a:avLst/>
          </a:prstGeom>
        </p:spPr>
      </p:pic>
      <p:sp>
        <p:nvSpPr>
          <p:cNvPr id="3" name="Slide Number Placeholder 2">
            <a:extLst>
              <a:ext uri="{FF2B5EF4-FFF2-40B4-BE49-F238E27FC236}">
                <a16:creationId xmlns:a16="http://schemas.microsoft.com/office/drawing/2014/main" id="{304DC469-B47B-4C6C-AE59-89CF9956D7D5}"/>
              </a:ext>
            </a:extLst>
          </p:cNvPr>
          <p:cNvSpPr>
            <a:spLocks noGrp="1"/>
          </p:cNvSpPr>
          <p:nvPr>
            <p:ph type="sldNum" sz="quarter" idx="12"/>
          </p:nvPr>
        </p:nvSpPr>
        <p:spPr/>
        <p:txBody>
          <a:bodyPr/>
          <a:lstStyle/>
          <a:p>
            <a:fld id="{E4B3898D-D6D9-488D-A6FA-FC06AE8301DE}" type="slidenum">
              <a:rPr lang="en-US" altLang="en-US" smtClean="0">
                <a:solidFill>
                  <a:srgbClr val="000000"/>
                </a:solidFill>
              </a:rPr>
              <a:pPr/>
              <a:t>46</a:t>
            </a:fld>
            <a:endParaRPr lang="en-US" altLang="en-US" dirty="0">
              <a:solidFill>
                <a:srgbClr val="000000"/>
              </a:solidFill>
            </a:endParaRPr>
          </a:p>
        </p:txBody>
      </p:sp>
    </p:spTree>
    <p:extLst>
      <p:ext uri="{BB962C8B-B14F-4D97-AF65-F5344CB8AC3E}">
        <p14:creationId xmlns:p14="http://schemas.microsoft.com/office/powerpoint/2010/main" val="289477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69B2-736A-4939-8744-714849997F30}"/>
              </a:ext>
            </a:extLst>
          </p:cNvPr>
          <p:cNvSpPr>
            <a:spLocks noGrp="1"/>
          </p:cNvSpPr>
          <p:nvPr>
            <p:ph type="title"/>
          </p:nvPr>
        </p:nvSpPr>
        <p:spPr>
          <a:xfrm>
            <a:off x="457200" y="792162"/>
            <a:ext cx="8229600" cy="808038"/>
          </a:xfrm>
        </p:spPr>
        <p:txBody>
          <a:bodyPr/>
          <a:lstStyle/>
          <a:p>
            <a:r>
              <a:rPr lang="en-US" sz="3600" dirty="0">
                <a:solidFill>
                  <a:schemeClr val="tx1"/>
                </a:solidFill>
              </a:rPr>
              <a:t>Waterflea Sediment Sample Submission – Common Mistakes</a:t>
            </a:r>
          </a:p>
        </p:txBody>
      </p:sp>
      <p:sp>
        <p:nvSpPr>
          <p:cNvPr id="5" name="Content Placeholder 4">
            <a:extLst>
              <a:ext uri="{FF2B5EF4-FFF2-40B4-BE49-F238E27FC236}">
                <a16:creationId xmlns:a16="http://schemas.microsoft.com/office/drawing/2014/main" id="{3F62AEBC-1421-49EC-8A8C-06E90A36CFDC}"/>
              </a:ext>
            </a:extLst>
          </p:cNvPr>
          <p:cNvSpPr>
            <a:spLocks noGrp="1"/>
          </p:cNvSpPr>
          <p:nvPr>
            <p:ph sz="half" idx="2"/>
          </p:nvPr>
        </p:nvSpPr>
        <p:spPr>
          <a:xfrm>
            <a:off x="4648202" y="2286000"/>
            <a:ext cx="4495798" cy="3886200"/>
          </a:xfrm>
        </p:spPr>
        <p:txBody>
          <a:bodyPr/>
          <a:lstStyle/>
          <a:p>
            <a:r>
              <a:rPr lang="en-US" sz="2800" dirty="0"/>
              <a:t>Single-Bagged</a:t>
            </a:r>
          </a:p>
          <a:p>
            <a:r>
              <a:rPr lang="en-US" sz="2800" dirty="0"/>
              <a:t>Overfilled Bag</a:t>
            </a:r>
          </a:p>
          <a:p>
            <a:r>
              <a:rPr lang="en-US" sz="2800" dirty="0"/>
              <a:t>Incomplete Label</a:t>
            </a:r>
          </a:p>
          <a:p>
            <a:r>
              <a:rPr lang="en-US" sz="2800" dirty="0"/>
              <a:t>Preserved with ethanol</a:t>
            </a:r>
          </a:p>
          <a:p>
            <a:r>
              <a:rPr lang="en-US" sz="2800" dirty="0"/>
              <a:t>Sample submitted a in bottle</a:t>
            </a:r>
          </a:p>
          <a:p>
            <a:pPr marL="0" indent="0">
              <a:buNone/>
            </a:pPr>
            <a:endParaRPr lang="en-US" dirty="0"/>
          </a:p>
        </p:txBody>
      </p:sp>
      <p:pic>
        <p:nvPicPr>
          <p:cNvPr id="4" name="Picture 3">
            <a:extLst>
              <a:ext uri="{FF2B5EF4-FFF2-40B4-BE49-F238E27FC236}">
                <a16:creationId xmlns:a16="http://schemas.microsoft.com/office/drawing/2014/main" id="{96BC5A55-CF49-40B2-892E-05A9753D20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96" r="6962"/>
          <a:stretch/>
        </p:blipFill>
        <p:spPr>
          <a:xfrm rot="5400000">
            <a:off x="170375" y="2275609"/>
            <a:ext cx="4549903" cy="3906982"/>
          </a:xfrm>
          <a:prstGeom prst="rect">
            <a:avLst/>
          </a:prstGeom>
        </p:spPr>
      </p:pic>
      <p:sp>
        <p:nvSpPr>
          <p:cNvPr id="3" name="Slide Number Placeholder 2">
            <a:extLst>
              <a:ext uri="{FF2B5EF4-FFF2-40B4-BE49-F238E27FC236}">
                <a16:creationId xmlns:a16="http://schemas.microsoft.com/office/drawing/2014/main" id="{F5F67A4C-CF82-4FEE-80EE-585AFF7867AD}"/>
              </a:ext>
            </a:extLst>
          </p:cNvPr>
          <p:cNvSpPr>
            <a:spLocks noGrp="1"/>
          </p:cNvSpPr>
          <p:nvPr>
            <p:ph type="sldNum" sz="quarter" idx="12"/>
          </p:nvPr>
        </p:nvSpPr>
        <p:spPr/>
        <p:txBody>
          <a:bodyPr/>
          <a:lstStyle/>
          <a:p>
            <a:fld id="{E4B3898D-D6D9-488D-A6FA-FC06AE8301DE}" type="slidenum">
              <a:rPr lang="en-US" altLang="en-US" smtClean="0">
                <a:solidFill>
                  <a:srgbClr val="000000"/>
                </a:solidFill>
              </a:rPr>
              <a:pPr/>
              <a:t>47</a:t>
            </a:fld>
            <a:endParaRPr lang="en-US" altLang="en-US" dirty="0">
              <a:solidFill>
                <a:srgbClr val="000000"/>
              </a:solidFill>
            </a:endParaRPr>
          </a:p>
        </p:txBody>
      </p:sp>
    </p:spTree>
    <p:extLst>
      <p:ext uri="{BB962C8B-B14F-4D97-AF65-F5344CB8AC3E}">
        <p14:creationId xmlns:p14="http://schemas.microsoft.com/office/powerpoint/2010/main" val="300887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A89D-4F33-456D-968C-DE49E3F8C676}"/>
              </a:ext>
            </a:extLst>
          </p:cNvPr>
          <p:cNvSpPr>
            <a:spLocks noGrp="1"/>
          </p:cNvSpPr>
          <p:nvPr>
            <p:ph type="title"/>
          </p:nvPr>
        </p:nvSpPr>
        <p:spPr>
          <a:xfrm>
            <a:off x="457200" y="533400"/>
            <a:ext cx="8229600" cy="1219200"/>
          </a:xfrm>
        </p:spPr>
        <p:txBody>
          <a:bodyPr/>
          <a:lstStyle/>
          <a:p>
            <a:r>
              <a:rPr lang="en-US" sz="3600" dirty="0">
                <a:solidFill>
                  <a:schemeClr val="tx1"/>
                </a:solidFill>
              </a:rPr>
              <a:t>Waterflea and Zebra Mussel Tow Sample Submission – Correct</a:t>
            </a:r>
            <a:r>
              <a:rPr lang="en-US" sz="3600" dirty="0"/>
              <a:t>	</a:t>
            </a:r>
          </a:p>
        </p:txBody>
      </p:sp>
      <p:sp>
        <p:nvSpPr>
          <p:cNvPr id="4" name="Content Placeholder 3">
            <a:extLst>
              <a:ext uri="{FF2B5EF4-FFF2-40B4-BE49-F238E27FC236}">
                <a16:creationId xmlns:a16="http://schemas.microsoft.com/office/drawing/2014/main" id="{311530E2-7578-4E80-A34E-6945D97E5AF2}"/>
              </a:ext>
            </a:extLst>
          </p:cNvPr>
          <p:cNvSpPr>
            <a:spLocks noGrp="1"/>
          </p:cNvSpPr>
          <p:nvPr>
            <p:ph sz="half" idx="2"/>
          </p:nvPr>
        </p:nvSpPr>
        <p:spPr>
          <a:xfrm>
            <a:off x="4419600" y="2209800"/>
            <a:ext cx="4572000" cy="3924300"/>
          </a:xfrm>
        </p:spPr>
        <p:txBody>
          <a:bodyPr/>
          <a:lstStyle/>
          <a:p>
            <a:r>
              <a:rPr lang="en-US" sz="2800" dirty="0"/>
              <a:t>250 mL or 1 L Sample Bottle </a:t>
            </a:r>
          </a:p>
          <a:p>
            <a:r>
              <a:rPr lang="en-US" sz="2800" dirty="0"/>
              <a:t>Preserved with correct ethanol:sample ratio (4:1)</a:t>
            </a:r>
          </a:p>
          <a:p>
            <a:r>
              <a:rPr lang="en-US" sz="2800" dirty="0"/>
              <a:t>Complete Label</a:t>
            </a:r>
          </a:p>
          <a:p>
            <a:pPr marL="0" indent="0">
              <a:buNone/>
            </a:pPr>
            <a:endParaRPr lang="en-US" dirty="0"/>
          </a:p>
          <a:p>
            <a:pPr marL="0" indent="0">
              <a:buNone/>
            </a:pPr>
            <a:endParaRPr lang="en-US" dirty="0">
              <a:highlight>
                <a:srgbClr val="FFFF00"/>
              </a:highlight>
            </a:endParaRPr>
          </a:p>
        </p:txBody>
      </p:sp>
      <p:pic>
        <p:nvPicPr>
          <p:cNvPr id="5" name="Picture 4">
            <a:extLst>
              <a:ext uri="{FF2B5EF4-FFF2-40B4-BE49-F238E27FC236}">
                <a16:creationId xmlns:a16="http://schemas.microsoft.com/office/drawing/2014/main" id="{0823B55F-261E-4418-B6AA-4379BAEEE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0012" y="2528888"/>
            <a:ext cx="4686300" cy="3514725"/>
          </a:xfrm>
          <a:prstGeom prst="rect">
            <a:avLst/>
          </a:prstGeom>
        </p:spPr>
      </p:pic>
      <p:sp>
        <p:nvSpPr>
          <p:cNvPr id="3" name="Slide Number Placeholder 2">
            <a:extLst>
              <a:ext uri="{FF2B5EF4-FFF2-40B4-BE49-F238E27FC236}">
                <a16:creationId xmlns:a16="http://schemas.microsoft.com/office/drawing/2014/main" id="{27429198-788B-4057-AE54-4D42155CE163}"/>
              </a:ext>
            </a:extLst>
          </p:cNvPr>
          <p:cNvSpPr>
            <a:spLocks noGrp="1"/>
          </p:cNvSpPr>
          <p:nvPr>
            <p:ph type="sldNum" sz="quarter" idx="12"/>
          </p:nvPr>
        </p:nvSpPr>
        <p:spPr/>
        <p:txBody>
          <a:bodyPr/>
          <a:lstStyle/>
          <a:p>
            <a:fld id="{E4B3898D-D6D9-488D-A6FA-FC06AE8301DE}" type="slidenum">
              <a:rPr lang="en-US" altLang="en-US" smtClean="0">
                <a:solidFill>
                  <a:srgbClr val="000000"/>
                </a:solidFill>
              </a:rPr>
              <a:pPr/>
              <a:t>48</a:t>
            </a:fld>
            <a:endParaRPr lang="en-US" altLang="en-US" dirty="0">
              <a:solidFill>
                <a:srgbClr val="000000"/>
              </a:solidFill>
            </a:endParaRPr>
          </a:p>
        </p:txBody>
      </p:sp>
    </p:spTree>
    <p:extLst>
      <p:ext uri="{BB962C8B-B14F-4D97-AF65-F5344CB8AC3E}">
        <p14:creationId xmlns:p14="http://schemas.microsoft.com/office/powerpoint/2010/main" val="2427944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DDE4-34D7-4B21-A568-29B435823FD6}"/>
              </a:ext>
            </a:extLst>
          </p:cNvPr>
          <p:cNvSpPr>
            <a:spLocks noGrp="1"/>
          </p:cNvSpPr>
          <p:nvPr>
            <p:ph type="title"/>
          </p:nvPr>
        </p:nvSpPr>
        <p:spPr>
          <a:xfrm>
            <a:off x="0" y="584200"/>
            <a:ext cx="9144000" cy="1143000"/>
          </a:xfrm>
        </p:spPr>
        <p:txBody>
          <a:bodyPr/>
          <a:lstStyle/>
          <a:p>
            <a:r>
              <a:rPr lang="en-US" sz="3200" dirty="0">
                <a:solidFill>
                  <a:schemeClr val="tx1"/>
                </a:solidFill>
              </a:rPr>
              <a:t>Waterflea and Zebra Mussel Tow Sample Submission – Common Mistakes</a:t>
            </a:r>
          </a:p>
        </p:txBody>
      </p:sp>
      <p:sp>
        <p:nvSpPr>
          <p:cNvPr id="4" name="Content Placeholder 3">
            <a:extLst>
              <a:ext uri="{FF2B5EF4-FFF2-40B4-BE49-F238E27FC236}">
                <a16:creationId xmlns:a16="http://schemas.microsoft.com/office/drawing/2014/main" id="{D79834AE-2D9A-44A4-9FDD-3AC968AEDA4D}"/>
              </a:ext>
            </a:extLst>
          </p:cNvPr>
          <p:cNvSpPr>
            <a:spLocks noGrp="1"/>
          </p:cNvSpPr>
          <p:nvPr>
            <p:ph sz="half" idx="2"/>
          </p:nvPr>
        </p:nvSpPr>
        <p:spPr>
          <a:xfrm>
            <a:off x="4114800" y="2514600"/>
            <a:ext cx="5029200" cy="3048000"/>
          </a:xfrm>
        </p:spPr>
        <p:txBody>
          <a:bodyPr/>
          <a:lstStyle/>
          <a:p>
            <a:r>
              <a:rPr lang="en-US" sz="2800" dirty="0"/>
              <a:t>Inadequately Preserved </a:t>
            </a:r>
          </a:p>
          <a:p>
            <a:r>
              <a:rPr lang="en-US" sz="2800" dirty="0"/>
              <a:t>Incorrect bottle size</a:t>
            </a:r>
          </a:p>
          <a:p>
            <a:r>
              <a:rPr lang="en-US" sz="2800" dirty="0"/>
              <a:t>Incomplete label</a:t>
            </a:r>
          </a:p>
          <a:p>
            <a:r>
              <a:rPr lang="en-US" sz="2800" dirty="0"/>
              <a:t>Abundance of sediment/muck in sample</a:t>
            </a:r>
          </a:p>
          <a:p>
            <a:endParaRPr lang="en-US" dirty="0"/>
          </a:p>
        </p:txBody>
      </p:sp>
      <p:pic>
        <p:nvPicPr>
          <p:cNvPr id="5" name="Picture 4">
            <a:extLst>
              <a:ext uri="{FF2B5EF4-FFF2-40B4-BE49-F238E27FC236}">
                <a16:creationId xmlns:a16="http://schemas.microsoft.com/office/drawing/2014/main" id="{108E1BBF-9CE4-4622-AB58-403270EE0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338" y="2471738"/>
            <a:ext cx="4533900" cy="3400425"/>
          </a:xfrm>
          <a:prstGeom prst="rect">
            <a:avLst/>
          </a:prstGeom>
        </p:spPr>
      </p:pic>
      <p:sp>
        <p:nvSpPr>
          <p:cNvPr id="3" name="Slide Number Placeholder 2">
            <a:extLst>
              <a:ext uri="{FF2B5EF4-FFF2-40B4-BE49-F238E27FC236}">
                <a16:creationId xmlns:a16="http://schemas.microsoft.com/office/drawing/2014/main" id="{A118F8EC-5C2B-4D90-86A3-477C66106F45}"/>
              </a:ext>
            </a:extLst>
          </p:cNvPr>
          <p:cNvSpPr>
            <a:spLocks noGrp="1"/>
          </p:cNvSpPr>
          <p:nvPr>
            <p:ph type="sldNum" sz="quarter" idx="12"/>
          </p:nvPr>
        </p:nvSpPr>
        <p:spPr/>
        <p:txBody>
          <a:bodyPr/>
          <a:lstStyle/>
          <a:p>
            <a:fld id="{E4B3898D-D6D9-488D-A6FA-FC06AE8301DE}" type="slidenum">
              <a:rPr lang="en-US" altLang="en-US" smtClean="0">
                <a:solidFill>
                  <a:srgbClr val="000000"/>
                </a:solidFill>
              </a:rPr>
              <a:pPr/>
              <a:t>49</a:t>
            </a:fld>
            <a:endParaRPr lang="en-US" altLang="en-US" dirty="0">
              <a:solidFill>
                <a:srgbClr val="000000"/>
              </a:solidFill>
            </a:endParaRPr>
          </a:p>
        </p:txBody>
      </p:sp>
    </p:spTree>
    <p:extLst>
      <p:ext uri="{BB962C8B-B14F-4D97-AF65-F5344CB8AC3E}">
        <p14:creationId xmlns:p14="http://schemas.microsoft.com/office/powerpoint/2010/main" val="401960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6EBD-7E6C-49EB-9415-6BDE1273C693}"/>
              </a:ext>
            </a:extLst>
          </p:cNvPr>
          <p:cNvSpPr>
            <a:spLocks noGrp="1"/>
          </p:cNvSpPr>
          <p:nvPr>
            <p:ph type="title"/>
          </p:nvPr>
        </p:nvSpPr>
        <p:spPr/>
        <p:txBody>
          <a:bodyPr/>
          <a:lstStyle/>
          <a:p>
            <a:r>
              <a:rPr lang="en-US" dirty="0"/>
              <a:t>Lab slips/data form</a:t>
            </a:r>
          </a:p>
        </p:txBody>
      </p:sp>
      <p:sp>
        <p:nvSpPr>
          <p:cNvPr id="3" name="Content Placeholder 2">
            <a:extLst>
              <a:ext uri="{FF2B5EF4-FFF2-40B4-BE49-F238E27FC236}">
                <a16:creationId xmlns:a16="http://schemas.microsoft.com/office/drawing/2014/main" id="{4A8831DC-773D-4570-9E50-2FE704084531}"/>
              </a:ext>
            </a:extLst>
          </p:cNvPr>
          <p:cNvSpPr>
            <a:spLocks noGrp="1"/>
          </p:cNvSpPr>
          <p:nvPr>
            <p:ph idx="1"/>
          </p:nvPr>
        </p:nvSpPr>
        <p:spPr/>
        <p:txBody>
          <a:bodyPr/>
          <a:lstStyle/>
          <a:p>
            <a:r>
              <a:rPr lang="en-US" dirty="0"/>
              <a:t>Generated in SWIMS – collectors w/o SWIMS access will request pre-filled lab slip from </a:t>
            </a:r>
          </a:p>
          <a:p>
            <a:pPr marL="0" indent="0">
              <a:buNone/>
            </a:pPr>
            <a:r>
              <a:rPr lang="en-US" dirty="0"/>
              <a:t>  the regional </a:t>
            </a:r>
          </a:p>
          <a:p>
            <a:pPr marL="0" indent="0">
              <a:buNone/>
            </a:pPr>
            <a:r>
              <a:rPr lang="en-US" dirty="0"/>
              <a:t>  DNR AIS </a:t>
            </a:r>
          </a:p>
          <a:p>
            <a:pPr marL="0" indent="0">
              <a:buNone/>
            </a:pPr>
            <a:r>
              <a:rPr lang="en-US" dirty="0"/>
              <a:t>  coordinator </a:t>
            </a:r>
          </a:p>
          <a:p>
            <a:pPr marL="0" indent="0">
              <a:buNone/>
            </a:pPr>
            <a:r>
              <a:rPr lang="en-US" dirty="0"/>
              <a:t>  following </a:t>
            </a:r>
          </a:p>
          <a:p>
            <a:pPr marL="0" indent="0">
              <a:buNone/>
            </a:pPr>
            <a:r>
              <a:rPr lang="en-US" dirty="0"/>
              <a:t>  notification </a:t>
            </a:r>
          </a:p>
          <a:p>
            <a:endParaRPr lang="en-US" dirty="0"/>
          </a:p>
        </p:txBody>
      </p:sp>
      <p:pic>
        <p:nvPicPr>
          <p:cNvPr id="4" name="Picture 3">
            <a:extLst>
              <a:ext uri="{FF2B5EF4-FFF2-40B4-BE49-F238E27FC236}">
                <a16:creationId xmlns:a16="http://schemas.microsoft.com/office/drawing/2014/main" id="{A3E4E488-B237-4CFF-8370-1E30F3740D8E}"/>
              </a:ext>
            </a:extLst>
          </p:cNvPr>
          <p:cNvPicPr>
            <a:picLocks noChangeAspect="1"/>
          </p:cNvPicPr>
          <p:nvPr/>
        </p:nvPicPr>
        <p:blipFill rotWithShape="1">
          <a:blip r:embed="rId2"/>
          <a:srcRect r="2458"/>
          <a:stretch/>
        </p:blipFill>
        <p:spPr>
          <a:xfrm>
            <a:off x="3962400" y="2926675"/>
            <a:ext cx="4202262" cy="3199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a:extLst>
              <a:ext uri="{FF2B5EF4-FFF2-40B4-BE49-F238E27FC236}">
                <a16:creationId xmlns:a16="http://schemas.microsoft.com/office/drawing/2014/main" id="{5CF4CFEB-6895-47A1-93DE-0273E1AC5186}"/>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3773693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4099BC-43D5-4015-8199-3597DC0D4F53}"/>
              </a:ext>
            </a:extLst>
          </p:cNvPr>
          <p:cNvSpPr>
            <a:spLocks noGrp="1"/>
          </p:cNvSpPr>
          <p:nvPr>
            <p:ph type="title"/>
          </p:nvPr>
        </p:nvSpPr>
        <p:spPr>
          <a:xfrm>
            <a:off x="0" y="304800"/>
            <a:ext cx="9144000" cy="914400"/>
          </a:xfrm>
        </p:spPr>
        <p:txBody>
          <a:bodyPr/>
          <a:lstStyle/>
          <a:p>
            <a:r>
              <a:rPr lang="en-US" dirty="0">
                <a:solidFill>
                  <a:schemeClr val="tx1"/>
                </a:solidFill>
              </a:rPr>
              <a:t>Label Guidance</a:t>
            </a:r>
            <a:br>
              <a:rPr lang="en-US" dirty="0">
                <a:solidFill>
                  <a:schemeClr val="tx1"/>
                </a:solidFill>
              </a:rPr>
            </a:br>
            <a:r>
              <a:rPr lang="en-US" sz="2400" dirty="0">
                <a:solidFill>
                  <a:schemeClr val="tx1"/>
                </a:solidFill>
              </a:rPr>
              <a:t>New WSLH Label </a:t>
            </a:r>
          </a:p>
        </p:txBody>
      </p:sp>
      <p:pic>
        <p:nvPicPr>
          <p:cNvPr id="4" name="Picture 3">
            <a:extLst>
              <a:ext uri="{FF2B5EF4-FFF2-40B4-BE49-F238E27FC236}">
                <a16:creationId xmlns:a16="http://schemas.microsoft.com/office/drawing/2014/main" id="{B7BFD4B0-972E-446E-B2BE-D4CF291D149F}"/>
              </a:ext>
            </a:extLst>
          </p:cNvPr>
          <p:cNvPicPr>
            <a:picLocks noChangeAspect="1"/>
          </p:cNvPicPr>
          <p:nvPr/>
        </p:nvPicPr>
        <p:blipFill rotWithShape="1">
          <a:blip r:embed="rId3"/>
          <a:srcRect t="7477" b="48087"/>
          <a:stretch/>
        </p:blipFill>
        <p:spPr>
          <a:xfrm>
            <a:off x="0" y="1371600"/>
            <a:ext cx="9144000" cy="2590799"/>
          </a:xfrm>
          <a:prstGeom prst="rect">
            <a:avLst/>
          </a:prstGeom>
        </p:spPr>
      </p:pic>
      <p:pic>
        <p:nvPicPr>
          <p:cNvPr id="7" name="Picture 6">
            <a:extLst>
              <a:ext uri="{FF2B5EF4-FFF2-40B4-BE49-F238E27FC236}">
                <a16:creationId xmlns:a16="http://schemas.microsoft.com/office/drawing/2014/main" id="{02F55B1B-D5D7-4862-9BF3-1D05AB8B2B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53"/>
          <a:stretch/>
        </p:blipFill>
        <p:spPr>
          <a:xfrm>
            <a:off x="152400" y="4031972"/>
            <a:ext cx="4457700" cy="2800927"/>
          </a:xfrm>
          <a:prstGeom prst="rect">
            <a:avLst/>
          </a:prstGeom>
        </p:spPr>
      </p:pic>
      <p:sp>
        <p:nvSpPr>
          <p:cNvPr id="8" name="TextBox 7">
            <a:extLst>
              <a:ext uri="{FF2B5EF4-FFF2-40B4-BE49-F238E27FC236}">
                <a16:creationId xmlns:a16="http://schemas.microsoft.com/office/drawing/2014/main" id="{8C51FC15-5C6C-4900-AB07-7C5F9009AD39}"/>
              </a:ext>
            </a:extLst>
          </p:cNvPr>
          <p:cNvSpPr txBox="1"/>
          <p:nvPr/>
        </p:nvSpPr>
        <p:spPr>
          <a:xfrm>
            <a:off x="396122" y="4960960"/>
            <a:ext cx="1984086" cy="307777"/>
          </a:xfrm>
          <a:prstGeom prst="rect">
            <a:avLst/>
          </a:prstGeom>
          <a:solidFill>
            <a:schemeClr val="bg2">
              <a:lumMod val="20000"/>
              <a:lumOff val="80000"/>
            </a:schemeClr>
          </a:solidFill>
        </p:spPr>
        <p:txBody>
          <a:bodyPr wrap="square" rtlCol="0">
            <a:spAutoFit/>
          </a:bodyPr>
          <a:lstStyle/>
          <a:p>
            <a:r>
              <a:rPr lang="en-US" sz="1400" b="1" dirty="0">
                <a:latin typeface="MV Boli" panose="02000500030200090000" pitchFamily="2" charset="0"/>
                <a:cs typeface="MV Boli" panose="02000500030200090000" pitchFamily="2" charset="0"/>
              </a:rPr>
              <a:t>BeckmanLake_ZMTow</a:t>
            </a:r>
          </a:p>
        </p:txBody>
      </p:sp>
      <p:sp>
        <p:nvSpPr>
          <p:cNvPr id="9" name="TextBox 8">
            <a:extLst>
              <a:ext uri="{FF2B5EF4-FFF2-40B4-BE49-F238E27FC236}">
                <a16:creationId xmlns:a16="http://schemas.microsoft.com/office/drawing/2014/main" id="{E1905C3D-05C8-48A5-BB5C-308B001840CC}"/>
              </a:ext>
            </a:extLst>
          </p:cNvPr>
          <p:cNvSpPr txBox="1"/>
          <p:nvPr/>
        </p:nvSpPr>
        <p:spPr>
          <a:xfrm>
            <a:off x="2295004" y="4960960"/>
            <a:ext cx="1749714" cy="307777"/>
          </a:xfrm>
          <a:prstGeom prst="rect">
            <a:avLst/>
          </a:prstGeom>
          <a:solidFill>
            <a:schemeClr val="bg2">
              <a:lumMod val="20000"/>
              <a:lumOff val="80000"/>
            </a:schemeClr>
          </a:solidFill>
        </p:spPr>
        <p:txBody>
          <a:bodyPr wrap="square" rtlCol="0">
            <a:spAutoFit/>
          </a:bodyPr>
          <a:lstStyle/>
          <a:p>
            <a:pPr algn="ctr"/>
            <a:r>
              <a:rPr lang="en-US" sz="1400" b="1" dirty="0">
                <a:latin typeface="MV Boli" panose="02000500030200090000" pitchFamily="2" charset="0"/>
                <a:cs typeface="MV Boli" panose="02000500030200090000" pitchFamily="2" charset="0"/>
              </a:rPr>
              <a:t>08/07/2020</a:t>
            </a:r>
          </a:p>
        </p:txBody>
      </p:sp>
      <p:sp>
        <p:nvSpPr>
          <p:cNvPr id="10" name="Rectangle 9">
            <a:extLst>
              <a:ext uri="{FF2B5EF4-FFF2-40B4-BE49-F238E27FC236}">
                <a16:creationId xmlns:a16="http://schemas.microsoft.com/office/drawing/2014/main" id="{689443F4-24C1-4EA4-96CF-F24A5BA09DCB}"/>
              </a:ext>
            </a:extLst>
          </p:cNvPr>
          <p:cNvSpPr/>
          <p:nvPr/>
        </p:nvSpPr>
        <p:spPr>
          <a:xfrm>
            <a:off x="2286000" y="4732360"/>
            <a:ext cx="1673514" cy="228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469A11E-D5C5-4120-9B52-AF6F9692ACC3}"/>
              </a:ext>
            </a:extLst>
          </p:cNvPr>
          <p:cNvCxnSpPr>
            <a:cxnSpLocks/>
          </p:cNvCxnSpPr>
          <p:nvPr/>
        </p:nvCxnSpPr>
        <p:spPr>
          <a:xfrm>
            <a:off x="551408" y="5268737"/>
            <a:ext cx="3657600" cy="0"/>
          </a:xfrm>
          <a:prstGeom prst="line">
            <a:avLst/>
          </a:prstGeom>
          <a:ln w="38100"/>
        </p:spPr>
        <p:style>
          <a:lnRef idx="3">
            <a:schemeClr val="accent4"/>
          </a:lnRef>
          <a:fillRef idx="0">
            <a:schemeClr val="accent4"/>
          </a:fillRef>
          <a:effectRef idx="2">
            <a:schemeClr val="accent4"/>
          </a:effectRef>
          <a:fontRef idx="minor">
            <a:schemeClr val="tx1"/>
          </a:fontRef>
        </p:style>
      </p:cxnSp>
      <p:sp>
        <p:nvSpPr>
          <p:cNvPr id="18" name="Rectangle 17">
            <a:extLst>
              <a:ext uri="{FF2B5EF4-FFF2-40B4-BE49-F238E27FC236}">
                <a16:creationId xmlns:a16="http://schemas.microsoft.com/office/drawing/2014/main" id="{3087FEFF-31BB-4B09-AABE-9346DC2F4903}"/>
              </a:ext>
            </a:extLst>
          </p:cNvPr>
          <p:cNvSpPr/>
          <p:nvPr/>
        </p:nvSpPr>
        <p:spPr>
          <a:xfrm>
            <a:off x="2286000" y="2057400"/>
            <a:ext cx="3733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E0D4E3-40CB-47D6-8AB4-CB86A8B8B651}"/>
              </a:ext>
            </a:extLst>
          </p:cNvPr>
          <p:cNvSpPr/>
          <p:nvPr/>
        </p:nvSpPr>
        <p:spPr>
          <a:xfrm>
            <a:off x="152400" y="3505200"/>
            <a:ext cx="2133600" cy="457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FA0C642-6941-4F5D-A8B1-C75E5944D82E}"/>
              </a:ext>
            </a:extLst>
          </p:cNvPr>
          <p:cNvSpPr txBox="1"/>
          <p:nvPr/>
        </p:nvSpPr>
        <p:spPr>
          <a:xfrm>
            <a:off x="396122" y="5758548"/>
            <a:ext cx="3886200" cy="369332"/>
          </a:xfrm>
          <a:prstGeom prst="rect">
            <a:avLst/>
          </a:prstGeom>
          <a:solidFill>
            <a:schemeClr val="bg2">
              <a:lumMod val="20000"/>
              <a:lumOff val="80000"/>
            </a:schemeClr>
          </a:solidFill>
        </p:spPr>
        <p:txBody>
          <a:bodyPr wrap="square" rtlCol="0">
            <a:spAutoFit/>
          </a:bodyPr>
          <a:lstStyle/>
          <a:p>
            <a:pPr algn="ctr"/>
            <a:r>
              <a:rPr lang="en-US" b="1" dirty="0">
                <a:latin typeface="MV Boli" panose="02000500030200090000" pitchFamily="2" charset="0"/>
                <a:cs typeface="MV Boli" panose="02000500030200090000" pitchFamily="2" charset="0"/>
              </a:rPr>
              <a:t>Beckman Lake – Deep Hole </a:t>
            </a:r>
          </a:p>
        </p:txBody>
      </p:sp>
      <p:cxnSp>
        <p:nvCxnSpPr>
          <p:cNvPr id="22" name="Straight Connector 21">
            <a:extLst>
              <a:ext uri="{FF2B5EF4-FFF2-40B4-BE49-F238E27FC236}">
                <a16:creationId xmlns:a16="http://schemas.microsoft.com/office/drawing/2014/main" id="{4F5B416B-0E6F-4564-9805-FBEDD286D511}"/>
              </a:ext>
            </a:extLst>
          </p:cNvPr>
          <p:cNvCxnSpPr>
            <a:cxnSpLocks/>
          </p:cNvCxnSpPr>
          <p:nvPr/>
        </p:nvCxnSpPr>
        <p:spPr>
          <a:xfrm>
            <a:off x="539518" y="6127880"/>
            <a:ext cx="3505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AD1F01-D552-4630-95FE-B560A1777647}"/>
              </a:ext>
            </a:extLst>
          </p:cNvPr>
          <p:cNvSpPr txBox="1"/>
          <p:nvPr/>
        </p:nvSpPr>
        <p:spPr>
          <a:xfrm>
            <a:off x="6135988" y="4031972"/>
            <a:ext cx="1676400" cy="369332"/>
          </a:xfrm>
          <a:prstGeom prst="rect">
            <a:avLst/>
          </a:prstGeom>
          <a:noFill/>
        </p:spPr>
        <p:txBody>
          <a:bodyPr wrap="square" rtlCol="0">
            <a:spAutoFit/>
          </a:bodyPr>
          <a:lstStyle/>
          <a:p>
            <a:pPr algn="ctr"/>
            <a:r>
              <a:rPr lang="en-US" u="sng" dirty="0"/>
              <a:t>Split Samples</a:t>
            </a:r>
          </a:p>
        </p:txBody>
      </p:sp>
      <p:pic>
        <p:nvPicPr>
          <p:cNvPr id="14" name="Picture 13">
            <a:extLst>
              <a:ext uri="{FF2B5EF4-FFF2-40B4-BE49-F238E27FC236}">
                <a16:creationId xmlns:a16="http://schemas.microsoft.com/office/drawing/2014/main" id="{849979E3-8DC3-40D4-B33C-C54DC8A08A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86" t="13009" r="3005" b="8430"/>
          <a:stretch/>
        </p:blipFill>
        <p:spPr>
          <a:xfrm rot="5400000">
            <a:off x="6741808" y="4845926"/>
            <a:ext cx="2356854" cy="1472478"/>
          </a:xfrm>
          <a:prstGeom prst="rect">
            <a:avLst/>
          </a:prstGeom>
        </p:spPr>
      </p:pic>
      <p:pic>
        <p:nvPicPr>
          <p:cNvPr id="15" name="Picture 14">
            <a:extLst>
              <a:ext uri="{FF2B5EF4-FFF2-40B4-BE49-F238E27FC236}">
                <a16:creationId xmlns:a16="http://schemas.microsoft.com/office/drawing/2014/main" id="{745EDB27-6B39-4212-AB00-E87CB85AA4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86" t="13009" r="3005" b="8430"/>
          <a:stretch/>
        </p:blipFill>
        <p:spPr>
          <a:xfrm rot="5400000">
            <a:off x="4849712" y="4845927"/>
            <a:ext cx="2356855" cy="1472478"/>
          </a:xfrm>
          <a:prstGeom prst="rect">
            <a:avLst/>
          </a:prstGeom>
        </p:spPr>
      </p:pic>
      <p:sp>
        <p:nvSpPr>
          <p:cNvPr id="2" name="TextBox 1">
            <a:extLst>
              <a:ext uri="{FF2B5EF4-FFF2-40B4-BE49-F238E27FC236}">
                <a16:creationId xmlns:a16="http://schemas.microsoft.com/office/drawing/2014/main" id="{EDCEDFE5-52CE-4175-9BF8-9B105316E04E}"/>
              </a:ext>
            </a:extLst>
          </p:cNvPr>
          <p:cNvSpPr txBox="1"/>
          <p:nvPr/>
        </p:nvSpPr>
        <p:spPr>
          <a:xfrm rot="20793388">
            <a:off x="7386836" y="6049531"/>
            <a:ext cx="1066800" cy="400110"/>
          </a:xfrm>
          <a:prstGeom prst="rect">
            <a:avLst/>
          </a:prstGeom>
          <a:noFill/>
        </p:spPr>
        <p:txBody>
          <a:bodyPr wrap="square" rtlCol="0">
            <a:spAutoFit/>
          </a:bodyPr>
          <a:lstStyle/>
          <a:p>
            <a:r>
              <a:rPr lang="en-US" sz="2000" b="1" dirty="0">
                <a:latin typeface="MV Boli" panose="02000500030200090000" pitchFamily="2" charset="0"/>
                <a:cs typeface="MV Boli" panose="02000500030200090000" pitchFamily="2" charset="0"/>
              </a:rPr>
              <a:t>2 of 2</a:t>
            </a:r>
          </a:p>
        </p:txBody>
      </p:sp>
      <p:sp>
        <p:nvSpPr>
          <p:cNvPr id="17" name="TextBox 16">
            <a:extLst>
              <a:ext uri="{FF2B5EF4-FFF2-40B4-BE49-F238E27FC236}">
                <a16:creationId xmlns:a16="http://schemas.microsoft.com/office/drawing/2014/main" id="{2B7D83D6-ED42-4647-8BBF-7F8CBD456008}"/>
              </a:ext>
            </a:extLst>
          </p:cNvPr>
          <p:cNvSpPr txBox="1"/>
          <p:nvPr/>
        </p:nvSpPr>
        <p:spPr>
          <a:xfrm rot="20914828">
            <a:off x="5494739" y="6066410"/>
            <a:ext cx="1066800" cy="400110"/>
          </a:xfrm>
          <a:prstGeom prst="rect">
            <a:avLst/>
          </a:prstGeom>
          <a:noFill/>
        </p:spPr>
        <p:txBody>
          <a:bodyPr wrap="square" rtlCol="0">
            <a:spAutoFit/>
          </a:bodyPr>
          <a:lstStyle/>
          <a:p>
            <a:r>
              <a:rPr lang="en-US" sz="2000" b="1" dirty="0">
                <a:latin typeface="MV Boli" panose="02000500030200090000" pitchFamily="2" charset="0"/>
                <a:cs typeface="MV Boli" panose="02000500030200090000" pitchFamily="2" charset="0"/>
              </a:rPr>
              <a:t>1 of 2</a:t>
            </a:r>
          </a:p>
        </p:txBody>
      </p:sp>
      <p:pic>
        <p:nvPicPr>
          <p:cNvPr id="6" name="Picture 5">
            <a:extLst>
              <a:ext uri="{FF2B5EF4-FFF2-40B4-BE49-F238E27FC236}">
                <a16:creationId xmlns:a16="http://schemas.microsoft.com/office/drawing/2014/main" id="{13A15B21-2ACA-4DE3-A745-C92318C28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799" y="5078845"/>
            <a:ext cx="1280001" cy="813736"/>
          </a:xfrm>
          <a:prstGeom prst="rect">
            <a:avLst/>
          </a:prstGeom>
        </p:spPr>
      </p:pic>
      <p:pic>
        <p:nvPicPr>
          <p:cNvPr id="21" name="Picture 20">
            <a:extLst>
              <a:ext uri="{FF2B5EF4-FFF2-40B4-BE49-F238E27FC236}">
                <a16:creationId xmlns:a16="http://schemas.microsoft.com/office/drawing/2014/main" id="{AB1DE5CF-3AE9-4180-9A67-C11AED7F62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0234" y="5078845"/>
            <a:ext cx="1280001" cy="813736"/>
          </a:xfrm>
          <a:prstGeom prst="rect">
            <a:avLst/>
          </a:prstGeom>
        </p:spPr>
      </p:pic>
      <p:sp>
        <p:nvSpPr>
          <p:cNvPr id="3" name="Slide Number Placeholder 2">
            <a:extLst>
              <a:ext uri="{FF2B5EF4-FFF2-40B4-BE49-F238E27FC236}">
                <a16:creationId xmlns:a16="http://schemas.microsoft.com/office/drawing/2014/main" id="{6F73E252-CF51-496B-B3B2-1A1ADE3421CA}"/>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50</a:t>
            </a:fld>
            <a:endParaRPr lang="en-US" altLang="en-US" dirty="0">
              <a:solidFill>
                <a:srgbClr val="000000"/>
              </a:solidFill>
            </a:endParaRPr>
          </a:p>
        </p:txBody>
      </p:sp>
    </p:spTree>
    <p:extLst>
      <p:ext uri="{BB962C8B-B14F-4D97-AF65-F5344CB8AC3E}">
        <p14:creationId xmlns:p14="http://schemas.microsoft.com/office/powerpoint/2010/main" val="107929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A28B-A66B-4225-AC38-B9334141D7D1}"/>
              </a:ext>
            </a:extLst>
          </p:cNvPr>
          <p:cNvSpPr>
            <a:spLocks noGrp="1"/>
          </p:cNvSpPr>
          <p:nvPr>
            <p:ph type="title"/>
          </p:nvPr>
        </p:nvSpPr>
        <p:spPr/>
        <p:txBody>
          <a:bodyPr/>
          <a:lstStyle/>
          <a:p>
            <a:r>
              <a:rPr lang="en-US" dirty="0">
                <a:solidFill>
                  <a:schemeClr val="tx1"/>
                </a:solidFill>
              </a:rPr>
              <a:t>Waterflea Sediment Shipment</a:t>
            </a:r>
          </a:p>
        </p:txBody>
      </p:sp>
      <p:sp>
        <p:nvSpPr>
          <p:cNvPr id="5" name="Content Placeholder 4">
            <a:extLst>
              <a:ext uri="{FF2B5EF4-FFF2-40B4-BE49-F238E27FC236}">
                <a16:creationId xmlns:a16="http://schemas.microsoft.com/office/drawing/2014/main" id="{DDA4FE8B-2436-4D46-8932-C2A2F188AB97}"/>
              </a:ext>
            </a:extLst>
          </p:cNvPr>
          <p:cNvSpPr>
            <a:spLocks noGrp="1"/>
          </p:cNvSpPr>
          <p:nvPr>
            <p:ph idx="1"/>
          </p:nvPr>
        </p:nvSpPr>
        <p:spPr>
          <a:xfrm>
            <a:off x="228600" y="1768619"/>
            <a:ext cx="4495800" cy="4403580"/>
          </a:xfrm>
        </p:spPr>
        <p:txBody>
          <a:bodyPr/>
          <a:lstStyle/>
          <a:p>
            <a:r>
              <a:rPr lang="en-US" sz="2000" dirty="0"/>
              <a:t>Pack double-bagged samples upright in leak proof shipping container</a:t>
            </a:r>
          </a:p>
          <a:p>
            <a:pPr lvl="1"/>
            <a:r>
              <a:rPr lang="en-US" sz="1600" dirty="0"/>
              <a:t>i.e. Styrofoam or Plastic Cooler</a:t>
            </a:r>
          </a:p>
          <a:p>
            <a:endParaRPr lang="en-US" sz="2000" dirty="0"/>
          </a:p>
          <a:p>
            <a:r>
              <a:rPr lang="en-US" sz="2000" dirty="0"/>
              <a:t>Add ice (in sealed bags) or freezer ice packs</a:t>
            </a:r>
          </a:p>
          <a:p>
            <a:pPr marL="0" indent="0">
              <a:buNone/>
            </a:pPr>
            <a:endParaRPr lang="en-US" sz="2000" dirty="0"/>
          </a:p>
          <a:p>
            <a:r>
              <a:rPr lang="en-US" sz="2000" dirty="0" err="1"/>
              <a:t>Labslip</a:t>
            </a:r>
            <a:r>
              <a:rPr lang="en-US" sz="2000" dirty="0"/>
              <a:t>(s) in separate zip bag</a:t>
            </a:r>
          </a:p>
          <a:p>
            <a:endParaRPr lang="en-US" sz="2000" dirty="0"/>
          </a:p>
          <a:p>
            <a:r>
              <a:rPr lang="en-US" sz="2000" dirty="0"/>
              <a:t>Securely tape shut shipping container</a:t>
            </a:r>
          </a:p>
        </p:txBody>
      </p:sp>
      <p:pic>
        <p:nvPicPr>
          <p:cNvPr id="4" name="Picture 3">
            <a:extLst>
              <a:ext uri="{FF2B5EF4-FFF2-40B4-BE49-F238E27FC236}">
                <a16:creationId xmlns:a16="http://schemas.microsoft.com/office/drawing/2014/main" id="{B024C637-C802-4B3C-AF59-33B592DD72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15854" y="2033317"/>
            <a:ext cx="5165580" cy="3874185"/>
          </a:xfrm>
          <a:prstGeom prst="rect">
            <a:avLst/>
          </a:prstGeom>
        </p:spPr>
      </p:pic>
      <p:sp>
        <p:nvSpPr>
          <p:cNvPr id="3" name="Slide Number Placeholder 2">
            <a:extLst>
              <a:ext uri="{FF2B5EF4-FFF2-40B4-BE49-F238E27FC236}">
                <a16:creationId xmlns:a16="http://schemas.microsoft.com/office/drawing/2014/main" id="{061496EC-4F68-4255-8C39-5A030A99258A}"/>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51</a:t>
            </a:fld>
            <a:endParaRPr lang="en-US" altLang="en-US" dirty="0">
              <a:solidFill>
                <a:srgbClr val="000000"/>
              </a:solidFill>
            </a:endParaRPr>
          </a:p>
        </p:txBody>
      </p:sp>
    </p:spTree>
    <p:extLst>
      <p:ext uri="{BB962C8B-B14F-4D97-AF65-F5344CB8AC3E}">
        <p14:creationId xmlns:p14="http://schemas.microsoft.com/office/powerpoint/2010/main" val="3938016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349A-DBC3-420E-9893-DA9CBCBC0275}"/>
              </a:ext>
            </a:extLst>
          </p:cNvPr>
          <p:cNvSpPr>
            <a:spLocks noGrp="1"/>
          </p:cNvSpPr>
          <p:nvPr>
            <p:ph type="title"/>
          </p:nvPr>
        </p:nvSpPr>
        <p:spPr/>
        <p:txBody>
          <a:bodyPr/>
          <a:lstStyle/>
          <a:p>
            <a:r>
              <a:rPr lang="en-US" dirty="0">
                <a:solidFill>
                  <a:schemeClr val="tx1"/>
                </a:solidFill>
              </a:rPr>
              <a:t>Tow Shipment</a:t>
            </a:r>
            <a:endParaRPr lang="en-US" dirty="0"/>
          </a:p>
        </p:txBody>
      </p:sp>
      <p:pic>
        <p:nvPicPr>
          <p:cNvPr id="5" name="Content Placeholder 4">
            <a:extLst>
              <a:ext uri="{FF2B5EF4-FFF2-40B4-BE49-F238E27FC236}">
                <a16:creationId xmlns:a16="http://schemas.microsoft.com/office/drawing/2014/main" id="{D8839416-FA93-4D2D-9122-C9371786B82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2081" y="2052638"/>
            <a:ext cx="5080000" cy="3810000"/>
          </a:xfrm>
        </p:spPr>
      </p:pic>
      <p:sp>
        <p:nvSpPr>
          <p:cNvPr id="7" name="Rectangle 13">
            <a:extLst>
              <a:ext uri="{FF2B5EF4-FFF2-40B4-BE49-F238E27FC236}">
                <a16:creationId xmlns:a16="http://schemas.microsoft.com/office/drawing/2014/main" id="{E63DC967-7BC7-4A51-8B55-71F311D571A2}"/>
              </a:ext>
            </a:extLst>
          </p:cNvPr>
          <p:cNvSpPr>
            <a:spLocks noChangeArrowheads="1"/>
          </p:cNvSpPr>
          <p:nvPr/>
        </p:nvSpPr>
        <p:spPr bwMode="auto">
          <a:xfrm>
            <a:off x="1847850" y="2047875"/>
            <a:ext cx="4419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 name="Group 2">
            <a:extLst>
              <a:ext uri="{FF2B5EF4-FFF2-40B4-BE49-F238E27FC236}">
                <a16:creationId xmlns:a16="http://schemas.microsoft.com/office/drawing/2014/main" id="{660B9AC0-5953-4FB4-8808-8F77E8246EC2}"/>
              </a:ext>
            </a:extLst>
          </p:cNvPr>
          <p:cNvGrpSpPr/>
          <p:nvPr/>
        </p:nvGrpSpPr>
        <p:grpSpPr>
          <a:xfrm>
            <a:off x="5198893" y="3124200"/>
            <a:ext cx="3721440" cy="2990972"/>
            <a:chOff x="5198893" y="3124200"/>
            <a:chExt cx="3721440" cy="2990972"/>
          </a:xfrm>
        </p:grpSpPr>
        <p:pic>
          <p:nvPicPr>
            <p:cNvPr id="8" name="Picture 12" descr="box_unlabeled">
              <a:extLst>
                <a:ext uri="{FF2B5EF4-FFF2-40B4-BE49-F238E27FC236}">
                  <a16:creationId xmlns:a16="http://schemas.microsoft.com/office/drawing/2014/main" id="{E486425C-0A9F-40BE-9CA0-4E8A378B0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893" y="3124200"/>
              <a:ext cx="3721440" cy="299097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8" descr="Limited_Trans2">
              <a:extLst>
                <a:ext uri="{FF2B5EF4-FFF2-40B4-BE49-F238E27FC236}">
                  <a16:creationId xmlns:a16="http://schemas.microsoft.com/office/drawing/2014/main" id="{3E1F6442-98EB-43F7-AE13-73138D1031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241" y="3940562"/>
              <a:ext cx="660156" cy="66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id="{3DF4AF66-FB81-4373-8D46-142ED7354364}"/>
                </a:ext>
              </a:extLst>
            </p:cNvPr>
            <p:cNvSpPr txBox="1">
              <a:spLocks noChangeArrowheads="1"/>
            </p:cNvSpPr>
            <p:nvPr/>
          </p:nvSpPr>
          <p:spPr bwMode="auto">
            <a:xfrm>
              <a:off x="5246212" y="3656759"/>
              <a:ext cx="21764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a:spcBef>
                  <a:spcPts val="500"/>
                </a:spcBef>
                <a:spcAft>
                  <a:spcPts val="500"/>
                </a:spcAft>
              </a:pPr>
              <a:r>
                <a:rPr lang="en-US" sz="1000" b="0" dirty="0">
                  <a:solidFill>
                    <a:srgbClr val="000000"/>
                  </a:solidFill>
                  <a:latin typeface="Times New Roman" pitchFamily="18" charset="0"/>
                </a:rPr>
                <a:t>Wisconsin Dept. of Natural Resources</a:t>
              </a:r>
              <a:br>
                <a:rPr lang="en-US" sz="1000" b="0" dirty="0">
                  <a:solidFill>
                    <a:srgbClr val="000000"/>
                  </a:solidFill>
                  <a:latin typeface="Times New Roman" pitchFamily="18" charset="0"/>
                </a:rPr>
              </a:br>
              <a:r>
                <a:rPr lang="en-US" sz="1000" b="0" dirty="0">
                  <a:solidFill>
                    <a:srgbClr val="000000"/>
                  </a:solidFill>
                  <a:latin typeface="Times New Roman" pitchFamily="18" charset="0"/>
                </a:rPr>
                <a:t>101 N Ogden Road</a:t>
              </a:r>
              <a:br>
                <a:rPr lang="en-US" sz="1000" b="0" dirty="0">
                  <a:solidFill>
                    <a:srgbClr val="000000"/>
                  </a:solidFill>
                  <a:latin typeface="Times New Roman" pitchFamily="18" charset="0"/>
                </a:rPr>
              </a:br>
              <a:r>
                <a:rPr lang="en-US" sz="1000" b="0" dirty="0">
                  <a:solidFill>
                    <a:srgbClr val="000000"/>
                  </a:solidFill>
                  <a:latin typeface="Times New Roman" pitchFamily="18" charset="0"/>
                </a:rPr>
                <a:t>Peshtigo, WI 54157-1708</a:t>
              </a:r>
              <a:r>
                <a:rPr lang="en-US" b="0" dirty="0">
                  <a:solidFill>
                    <a:srgbClr val="000000"/>
                  </a:solidFill>
                  <a:latin typeface="Times New Roman" pitchFamily="18" charset="0"/>
                </a:rPr>
                <a:t> </a:t>
              </a:r>
            </a:p>
          </p:txBody>
        </p:sp>
        <p:sp>
          <p:nvSpPr>
            <p:cNvPr id="14" name="Text Box 8">
              <a:extLst>
                <a:ext uri="{FF2B5EF4-FFF2-40B4-BE49-F238E27FC236}">
                  <a16:creationId xmlns:a16="http://schemas.microsoft.com/office/drawing/2014/main" id="{67F4BF31-0D6D-45DC-8CE2-B849A2B36A67}"/>
                </a:ext>
              </a:extLst>
            </p:cNvPr>
            <p:cNvSpPr txBox="1">
              <a:spLocks noChangeArrowheads="1"/>
            </p:cNvSpPr>
            <p:nvPr/>
          </p:nvSpPr>
          <p:spPr bwMode="auto">
            <a:xfrm>
              <a:off x="5621991" y="4776162"/>
              <a:ext cx="2590800" cy="61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lnSpc>
                  <a:spcPct val="70000"/>
                </a:lnSpc>
              </a:pPr>
              <a:r>
                <a:rPr lang="en-US" sz="1200" dirty="0">
                  <a:solidFill>
                    <a:srgbClr val="000000"/>
                  </a:solidFill>
                  <a:latin typeface="Times New Roman" pitchFamily="18" charset="0"/>
                </a:rPr>
                <a:t>State Laboratory of Hygiene</a:t>
              </a:r>
            </a:p>
            <a:p>
              <a:pPr algn="l" eaLnBrk="1" hangingPunct="1">
                <a:lnSpc>
                  <a:spcPct val="70000"/>
                </a:lnSpc>
              </a:pPr>
              <a:r>
                <a:rPr lang="en-US" sz="1200" dirty="0">
                  <a:solidFill>
                    <a:srgbClr val="000000"/>
                  </a:solidFill>
                  <a:latin typeface="Times New Roman" pitchFamily="18" charset="0"/>
                </a:rPr>
                <a:t>c/o Environmental Toxicology Dept</a:t>
              </a:r>
            </a:p>
            <a:p>
              <a:pPr algn="l" eaLnBrk="1" hangingPunct="1">
                <a:lnSpc>
                  <a:spcPct val="70000"/>
                </a:lnSpc>
              </a:pPr>
              <a:r>
                <a:rPr lang="en-US" sz="1200" dirty="0">
                  <a:solidFill>
                    <a:srgbClr val="000000"/>
                  </a:solidFill>
                  <a:latin typeface="Times New Roman" pitchFamily="18" charset="0"/>
                </a:rPr>
                <a:t>2601 Agriculture Drive</a:t>
              </a:r>
            </a:p>
            <a:p>
              <a:pPr algn="l" eaLnBrk="1" hangingPunct="1">
                <a:lnSpc>
                  <a:spcPct val="70000"/>
                </a:lnSpc>
              </a:pPr>
              <a:r>
                <a:rPr lang="en-US" sz="1200" dirty="0">
                  <a:solidFill>
                    <a:srgbClr val="000000"/>
                  </a:solidFill>
                  <a:latin typeface="Times New Roman" pitchFamily="18" charset="0"/>
                </a:rPr>
                <a:t>Madison, WI 53718</a:t>
              </a:r>
            </a:p>
          </p:txBody>
        </p:sp>
      </p:grpSp>
      <p:sp>
        <p:nvSpPr>
          <p:cNvPr id="15" name="Slide Number Placeholder 14">
            <a:extLst>
              <a:ext uri="{FF2B5EF4-FFF2-40B4-BE49-F238E27FC236}">
                <a16:creationId xmlns:a16="http://schemas.microsoft.com/office/drawing/2014/main" id="{A3A4FFFB-A868-45BF-8EE7-A503E1FF90F3}"/>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52</a:t>
            </a:fld>
            <a:endParaRPr lang="en-US" altLang="en-US" dirty="0">
              <a:solidFill>
                <a:srgbClr val="000000"/>
              </a:solidFill>
            </a:endParaRPr>
          </a:p>
        </p:txBody>
      </p:sp>
    </p:spTree>
    <p:extLst>
      <p:ext uri="{BB962C8B-B14F-4D97-AF65-F5344CB8AC3E}">
        <p14:creationId xmlns:p14="http://schemas.microsoft.com/office/powerpoint/2010/main" val="2524370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C64E-1A89-4267-9786-54AA70546CE5}"/>
              </a:ext>
            </a:extLst>
          </p:cNvPr>
          <p:cNvSpPr>
            <a:spLocks noGrp="1"/>
          </p:cNvSpPr>
          <p:nvPr>
            <p:ph type="title"/>
          </p:nvPr>
        </p:nvSpPr>
        <p:spPr>
          <a:xfrm>
            <a:off x="0" y="609600"/>
            <a:ext cx="9144000" cy="808038"/>
          </a:xfrm>
        </p:spPr>
        <p:txBody>
          <a:bodyPr/>
          <a:lstStyle/>
          <a:p>
            <a:r>
              <a:rPr lang="en-US" sz="3200" dirty="0">
                <a:solidFill>
                  <a:schemeClr val="tx1"/>
                </a:solidFill>
              </a:rPr>
              <a:t>Waterflea and Zebra Mussel Tow Shipment </a:t>
            </a:r>
          </a:p>
        </p:txBody>
      </p:sp>
      <p:sp>
        <p:nvSpPr>
          <p:cNvPr id="5" name="Content Placeholder 4">
            <a:extLst>
              <a:ext uri="{FF2B5EF4-FFF2-40B4-BE49-F238E27FC236}">
                <a16:creationId xmlns:a16="http://schemas.microsoft.com/office/drawing/2014/main" id="{5E786C83-E05A-44E6-9683-95302A30B02A}"/>
              </a:ext>
            </a:extLst>
          </p:cNvPr>
          <p:cNvSpPr>
            <a:spLocks noGrp="1"/>
          </p:cNvSpPr>
          <p:nvPr>
            <p:ph idx="1"/>
          </p:nvPr>
        </p:nvSpPr>
        <p:spPr>
          <a:xfrm>
            <a:off x="266700" y="1905000"/>
            <a:ext cx="8610600" cy="4648200"/>
          </a:xfrm>
        </p:spPr>
        <p:txBody>
          <a:bodyPr/>
          <a:lstStyle/>
          <a:p>
            <a:pPr marL="0" indent="0">
              <a:buNone/>
            </a:pPr>
            <a:r>
              <a:rPr lang="en-US" sz="2400" dirty="0"/>
              <a:t>Classified as a flammable liquid by US Department of Transportation – ethanol solution </a:t>
            </a:r>
          </a:p>
          <a:p>
            <a:pPr marL="0" indent="0">
              <a:buNone/>
            </a:pPr>
            <a:endParaRPr lang="en-US" sz="2400" dirty="0"/>
          </a:p>
          <a:p>
            <a:pPr marL="0" indent="0">
              <a:buNone/>
            </a:pPr>
            <a:r>
              <a:rPr lang="en-US" sz="2400" dirty="0"/>
              <a:t>For shipment, </a:t>
            </a:r>
            <a:r>
              <a:rPr lang="en-US" sz="2400" u="sng" dirty="0">
                <a:solidFill>
                  <a:srgbClr val="FF0000"/>
                </a:solidFill>
              </a:rPr>
              <a:t>must</a:t>
            </a:r>
            <a:r>
              <a:rPr lang="en-US" sz="2400" dirty="0"/>
              <a:t> be certified in hazardous shipping. </a:t>
            </a:r>
          </a:p>
          <a:p>
            <a:pPr marL="0" indent="0">
              <a:buNone/>
            </a:pPr>
            <a:r>
              <a:rPr lang="en-US" sz="1800" dirty="0"/>
              <a:t>   </a:t>
            </a:r>
            <a:r>
              <a:rPr lang="en-US" sz="1800" u="sng" dirty="0">
                <a:hlinkClick r:id="rId2"/>
              </a:rPr>
              <a:t>http://intranet.dnr.state.wi.us/int/es/science/ls/Shipping/Training/</a:t>
            </a:r>
            <a:endParaRPr lang="en-US" sz="1800" u="sng" dirty="0"/>
          </a:p>
          <a:p>
            <a:pPr marL="0" indent="0">
              <a:buNone/>
            </a:pPr>
            <a:endParaRPr lang="en-US" sz="1800" dirty="0"/>
          </a:p>
          <a:p>
            <a:pPr marL="0" indent="0">
              <a:buNone/>
            </a:pPr>
            <a:r>
              <a:rPr lang="en-US" sz="2400" dirty="0"/>
              <a:t>DNR Staff must use State </a:t>
            </a:r>
            <a:r>
              <a:rPr lang="en-US" sz="2400" dirty="0" err="1"/>
              <a:t>Spee</a:t>
            </a:r>
            <a:r>
              <a:rPr lang="en-US" sz="2400" dirty="0"/>
              <a:t>-Dee Delivery contract. </a:t>
            </a:r>
          </a:p>
          <a:p>
            <a:pPr marL="0" indent="0">
              <a:buNone/>
            </a:pPr>
            <a:r>
              <a:rPr lang="en-US" sz="1800" dirty="0"/>
              <a:t>  </a:t>
            </a:r>
            <a:r>
              <a:rPr lang="en-US" sz="1800" u="sng" dirty="0">
                <a:hlinkClick r:id="rId3"/>
              </a:rPr>
              <a:t>http://www.speedeedelivery.com/walkin-wi.html</a:t>
            </a:r>
            <a:endParaRPr lang="en-US" sz="1800" dirty="0"/>
          </a:p>
          <a:p>
            <a:pPr marL="0" indent="0">
              <a:buNone/>
            </a:pPr>
            <a:r>
              <a:rPr lang="en-US" sz="1800" dirty="0"/>
              <a:t>  </a:t>
            </a:r>
            <a:r>
              <a:rPr lang="en-US" sz="1800" u="sng" dirty="0">
                <a:hlinkClick r:id="rId4"/>
              </a:rPr>
              <a:t>http://www.speedeedelivery.com/OnCallLetter.pdf</a:t>
            </a:r>
            <a:endParaRPr lang="en-US" sz="1800" dirty="0"/>
          </a:p>
          <a:p>
            <a:pPr marL="0" indent="0">
              <a:buNone/>
            </a:pPr>
            <a:endParaRPr lang="en-US" dirty="0"/>
          </a:p>
        </p:txBody>
      </p:sp>
      <p:sp>
        <p:nvSpPr>
          <p:cNvPr id="3" name="Slide Number Placeholder 2">
            <a:extLst>
              <a:ext uri="{FF2B5EF4-FFF2-40B4-BE49-F238E27FC236}">
                <a16:creationId xmlns:a16="http://schemas.microsoft.com/office/drawing/2014/main" id="{C213A0BD-AC49-4063-9366-0F211FF326C9}"/>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53</a:t>
            </a:fld>
            <a:endParaRPr lang="en-US" altLang="en-US" dirty="0">
              <a:solidFill>
                <a:srgbClr val="000000"/>
              </a:solidFill>
            </a:endParaRPr>
          </a:p>
        </p:txBody>
      </p:sp>
    </p:spTree>
    <p:extLst>
      <p:ext uri="{BB962C8B-B14F-4D97-AF65-F5344CB8AC3E}">
        <p14:creationId xmlns:p14="http://schemas.microsoft.com/office/powerpoint/2010/main" val="4243161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pattFill prst="lgConfetti">
          <a:fgClr>
            <a:schemeClr val="bg2"/>
          </a:fgClr>
          <a:bgClr>
            <a:srgbClr val="D8CFA7"/>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799" y="3390734"/>
            <a:ext cx="7772400" cy="702510"/>
          </a:xfrm>
        </p:spPr>
        <p:txBody>
          <a:bodyPr>
            <a:noAutofit/>
          </a:bodyPr>
          <a:lstStyle/>
          <a:p>
            <a:r>
              <a:rPr lang="en-US" sz="5400" dirty="0"/>
              <a:t>AIS Analysis</a:t>
            </a:r>
          </a:p>
        </p:txBody>
      </p:sp>
      <p:sp>
        <p:nvSpPr>
          <p:cNvPr id="3" name="Subtitle 2"/>
          <p:cNvSpPr>
            <a:spLocks noGrp="1"/>
          </p:cNvSpPr>
          <p:nvPr>
            <p:ph type="subTitle" idx="1"/>
          </p:nvPr>
        </p:nvSpPr>
        <p:spPr>
          <a:xfrm>
            <a:off x="1371600" y="4312318"/>
            <a:ext cx="6400800" cy="1253104"/>
          </a:xfrm>
        </p:spPr>
        <p:txBody>
          <a:bodyPr>
            <a:normAutofit/>
          </a:bodyPr>
          <a:lstStyle/>
          <a:p>
            <a:r>
              <a:rPr lang="en-US" dirty="0"/>
              <a:t>Presented by Abigail Merrick</a:t>
            </a:r>
          </a:p>
          <a:p>
            <a:r>
              <a:rPr lang="en-US" dirty="0"/>
              <a:t>WSLH</a:t>
            </a:r>
          </a:p>
        </p:txBody>
      </p:sp>
      <p:pic>
        <p:nvPicPr>
          <p:cNvPr id="5" name="Picture 2" descr="Photo of spiny waterflea magnified, actual size is 3/8 inch.">
            <a:extLst>
              <a:ext uri="{FF2B5EF4-FFF2-40B4-BE49-F238E27FC236}">
                <a16:creationId xmlns:a16="http://schemas.microsoft.com/office/drawing/2014/main" id="{992011D9-8442-412A-B792-D1756617F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19" y="892201"/>
            <a:ext cx="2857500" cy="1905000"/>
          </a:xfrm>
          <a:prstGeom prst="ellipse">
            <a:avLst/>
          </a:prstGeom>
          <a:noFill/>
          <a:ln w="57150">
            <a:solidFill>
              <a:srgbClr val="B70000"/>
            </a:solidFill>
          </a:ln>
          <a:extLst>
            <a:ext uri="{909E8E84-426E-40DD-AFC4-6F175D3DCCD1}">
              <a14:hiddenFill xmlns:a14="http://schemas.microsoft.com/office/drawing/2010/main">
                <a:solidFill>
                  <a:srgbClr val="FFFFFF"/>
                </a:solidFill>
              </a14:hiddenFill>
            </a:ext>
          </a:extLst>
        </p:spPr>
      </p:pic>
      <p:pic>
        <p:nvPicPr>
          <p:cNvPr id="6" name="Picture 4" descr="Many zebra mussels attached to a native mussel.">
            <a:extLst>
              <a:ext uri="{FF2B5EF4-FFF2-40B4-BE49-F238E27FC236}">
                <a16:creationId xmlns:a16="http://schemas.microsoft.com/office/drawing/2014/main" id="{4A8A9BCB-883F-4FC8-96E7-D2BEA1E39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637" y="892201"/>
            <a:ext cx="2857500" cy="1905000"/>
          </a:xfrm>
          <a:prstGeom prst="ellipse">
            <a:avLst/>
          </a:prstGeom>
          <a:noFill/>
          <a:ln w="76200">
            <a:solidFill>
              <a:srgbClr val="B70014"/>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568ECD-59C6-486F-AA40-1F996D36E95C}"/>
              </a:ext>
            </a:extLst>
          </p:cNvPr>
          <p:cNvSpPr txBox="1"/>
          <p:nvPr/>
        </p:nvSpPr>
        <p:spPr>
          <a:xfrm>
            <a:off x="1702469" y="2480472"/>
            <a:ext cx="1219200"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Georgia" pitchFamily="18" charset="0"/>
                <a:ea typeface="MS PGothic" pitchFamily="34" charset="-128"/>
                <a:cs typeface="+mn-cs"/>
              </a:rPr>
              <a:t>MN DNR</a:t>
            </a:r>
          </a:p>
        </p:txBody>
      </p:sp>
      <p:sp>
        <p:nvSpPr>
          <p:cNvPr id="8" name="TextBox 7">
            <a:extLst>
              <a:ext uri="{FF2B5EF4-FFF2-40B4-BE49-F238E27FC236}">
                <a16:creationId xmlns:a16="http://schemas.microsoft.com/office/drawing/2014/main" id="{A5568ECD-59C6-486F-AA40-1F996D36E95C}"/>
              </a:ext>
            </a:extLst>
          </p:cNvPr>
          <p:cNvSpPr txBox="1"/>
          <p:nvPr/>
        </p:nvSpPr>
        <p:spPr>
          <a:xfrm>
            <a:off x="6014787" y="2581757"/>
            <a:ext cx="1219200"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MN DNR</a:t>
            </a:r>
          </a:p>
        </p:txBody>
      </p:sp>
    </p:spTree>
    <p:extLst>
      <p:ext uri="{BB962C8B-B14F-4D97-AF65-F5344CB8AC3E}">
        <p14:creationId xmlns:p14="http://schemas.microsoft.com/office/powerpoint/2010/main" val="36191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385846"/>
            <a:ext cx="7367337" cy="1250950"/>
          </a:xfrm>
        </p:spPr>
        <p:txBody>
          <a:bodyPr>
            <a:normAutofit/>
          </a:bodyPr>
          <a:lstStyle/>
          <a:p>
            <a:r>
              <a:rPr lang="en-US" sz="3600" dirty="0"/>
              <a:t>When samples are submitted to WSLH…</a:t>
            </a:r>
          </a:p>
        </p:txBody>
      </p:sp>
      <p:pic>
        <p:nvPicPr>
          <p:cNvPr id="3" name="Picture 2" descr="AG Drive 2x3">
            <a:extLst>
              <a:ext uri="{FF2B5EF4-FFF2-40B4-BE49-F238E27FC236}">
                <a16:creationId xmlns:a16="http://schemas.microsoft.com/office/drawing/2014/main" id="{8C4220F3-5460-44FE-AAEF-FC34537E42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66" r="18609" b="-2"/>
          <a:stretch/>
        </p:blipFill>
        <p:spPr bwMode="auto">
          <a:xfrm>
            <a:off x="512132" y="1636796"/>
            <a:ext cx="3948837" cy="4505735"/>
          </a:xfrm>
          <a:prstGeom prst="rect">
            <a:avLst/>
          </a:prstGeom>
          <a:solidFill>
            <a:srgbClr val="FFFFFF"/>
          </a:solidFill>
          <a:ln w="28575">
            <a:solidFill>
              <a:srgbClr val="B70000"/>
            </a:solidFill>
          </a:ln>
        </p:spPr>
      </p:pic>
      <p:sp>
        <p:nvSpPr>
          <p:cNvPr id="4" name="TextBox 3">
            <a:extLst>
              <a:ext uri="{FF2B5EF4-FFF2-40B4-BE49-F238E27FC236}">
                <a16:creationId xmlns:a16="http://schemas.microsoft.com/office/drawing/2014/main" id="{1F986ED7-ADB2-46CA-9A88-7EF0231A16F9}"/>
              </a:ext>
            </a:extLst>
          </p:cNvPr>
          <p:cNvSpPr txBox="1"/>
          <p:nvPr/>
        </p:nvSpPr>
        <p:spPr>
          <a:xfrm>
            <a:off x="537729" y="1679274"/>
            <a:ext cx="3923242" cy="107721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rPr>
              <a:t>2601 Agriculture Drive</a:t>
            </a:r>
            <a:b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rPr>
            </a:br>
            <a: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rPr>
              <a:t>Madison, WI 53718</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hlinkClick r:id="rId3">
                  <a:extLst>
                    <a:ext uri="{A12FA001-AC4F-418D-AE19-62706E023703}">
                      <ahyp:hlinkClr xmlns:ahyp="http://schemas.microsoft.com/office/drawing/2018/hyperlinkcolor" val="tx"/>
                    </a:ext>
                  </a:extLst>
                </a:hlinkClick>
              </a:rPr>
              <a:t>biomonitoring@mail.slh.wisc.edu</a:t>
            </a:r>
            <a:b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rPr>
            </a:br>
            <a:r>
              <a:rPr kumimoji="0" lang="en-US" sz="1600" b="1" i="0" u="none" strike="noStrike" kern="1200" cap="none" spc="0" normalizeH="0" baseline="0" noProof="0" dirty="0">
                <a:ln>
                  <a:noFill/>
                </a:ln>
                <a:solidFill>
                  <a:prstClr val="black">
                    <a:lumMod val="75000"/>
                    <a:lumOff val="25000"/>
                  </a:prstClr>
                </a:solidFill>
                <a:effectLst/>
                <a:uLnTx/>
                <a:uFillTx/>
                <a:latin typeface="Georgia" pitchFamily="18" charset="0"/>
                <a:ea typeface="MS PGothic" pitchFamily="34" charset="-128"/>
                <a:cs typeface="+mn-cs"/>
              </a:rPr>
              <a:t>Ph: 608-224-6230</a:t>
            </a:r>
          </a:p>
        </p:txBody>
      </p:sp>
      <p:sp>
        <p:nvSpPr>
          <p:cNvPr id="10" name="Content Placeholder 2"/>
          <p:cNvSpPr>
            <a:spLocks noGrp="1"/>
          </p:cNvSpPr>
          <p:nvPr>
            <p:ph idx="1"/>
          </p:nvPr>
        </p:nvSpPr>
        <p:spPr>
          <a:xfrm>
            <a:off x="4644188" y="1631129"/>
            <a:ext cx="3737811" cy="4511402"/>
          </a:xfrm>
        </p:spPr>
        <p:txBody>
          <a:bodyPr>
            <a:normAutofit fontScale="70000" lnSpcReduction="20000"/>
          </a:bodyPr>
          <a:lstStyle/>
          <a:p>
            <a:pPr>
              <a:lnSpc>
                <a:spcPct val="150000"/>
              </a:lnSpc>
            </a:pPr>
            <a:r>
              <a:rPr lang="en-US" sz="2600" dirty="0"/>
              <a:t>Goes through our receiving department </a:t>
            </a:r>
          </a:p>
          <a:p>
            <a:pPr lvl="1">
              <a:lnSpc>
                <a:spcPct val="150000"/>
              </a:lnSpc>
            </a:pPr>
            <a:r>
              <a:rPr lang="en-US" sz="2300" dirty="0"/>
              <a:t>will not be accepted without the </a:t>
            </a:r>
            <a:r>
              <a:rPr lang="en-US" sz="2300" dirty="0" err="1"/>
              <a:t>labslip</a:t>
            </a:r>
            <a:endParaRPr lang="en-US" sz="2100" dirty="0"/>
          </a:p>
          <a:p>
            <a:pPr>
              <a:lnSpc>
                <a:spcPct val="150000"/>
              </a:lnSpc>
            </a:pPr>
            <a:r>
              <a:rPr lang="en-US" sz="2600" dirty="0"/>
              <a:t>We review the </a:t>
            </a:r>
            <a:r>
              <a:rPr lang="en-US" sz="2600" dirty="0" err="1"/>
              <a:t>labslip</a:t>
            </a:r>
            <a:r>
              <a:rPr lang="en-US" sz="2600" dirty="0"/>
              <a:t> to determine… </a:t>
            </a:r>
          </a:p>
          <a:p>
            <a:pPr lvl="1">
              <a:lnSpc>
                <a:spcPct val="150000"/>
              </a:lnSpc>
            </a:pPr>
            <a:r>
              <a:rPr lang="en-US" sz="2100" dirty="0"/>
              <a:t>What analyses are to be completed on the submitted samples (i.e. veliger, SWF, etc.)</a:t>
            </a:r>
          </a:p>
          <a:p>
            <a:pPr lvl="1">
              <a:lnSpc>
                <a:spcPct val="150000"/>
              </a:lnSpc>
            </a:pPr>
            <a:r>
              <a:rPr lang="en-US" sz="2100" dirty="0"/>
              <a:t>If there is missing information</a:t>
            </a:r>
          </a:p>
          <a:p>
            <a:pPr lvl="1">
              <a:lnSpc>
                <a:spcPct val="150000"/>
              </a:lnSpc>
            </a:pPr>
            <a:r>
              <a:rPr lang="en-US" sz="2100" dirty="0"/>
              <a:t>Who we should contact if there are any questions regarding the samples</a:t>
            </a:r>
          </a:p>
          <a:p>
            <a:pPr lvl="1">
              <a:lnSpc>
                <a:spcPct val="90000"/>
              </a:lnSpc>
            </a:pPr>
            <a:endParaRPr lang="en-US" sz="1800" dirty="0"/>
          </a:p>
        </p:txBody>
      </p:sp>
    </p:spTree>
    <p:extLst>
      <p:ext uri="{BB962C8B-B14F-4D97-AF65-F5344CB8AC3E}">
        <p14:creationId xmlns:p14="http://schemas.microsoft.com/office/powerpoint/2010/main" val="83341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err="1"/>
              <a:t>Dreissena</a:t>
            </a:r>
            <a:r>
              <a:rPr lang="en-US" sz="5400" dirty="0"/>
              <a:t> </a:t>
            </a:r>
            <a:r>
              <a:rPr lang="en-US" sz="5400" dirty="0" err="1"/>
              <a:t>Veligers</a:t>
            </a:r>
            <a:endParaRPr lang="en-US" sz="5400" dirty="0"/>
          </a:p>
        </p:txBody>
      </p:sp>
      <p:sp>
        <p:nvSpPr>
          <p:cNvPr id="5" name="Subtitle 4"/>
          <p:cNvSpPr>
            <a:spLocks noGrp="1"/>
          </p:cNvSpPr>
          <p:nvPr>
            <p:ph type="subTitle" idx="1"/>
          </p:nvPr>
        </p:nvSpPr>
        <p:spPr/>
        <p:txBody>
          <a:bodyPr/>
          <a:lstStyle/>
          <a:p>
            <a:r>
              <a:rPr lang="en-US" dirty="0"/>
              <a:t>Plankton Tow Method</a:t>
            </a:r>
          </a:p>
        </p:txBody>
      </p:sp>
    </p:spTree>
    <p:extLst>
      <p:ext uri="{BB962C8B-B14F-4D97-AF65-F5344CB8AC3E}">
        <p14:creationId xmlns:p14="http://schemas.microsoft.com/office/powerpoint/2010/main" val="568603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69" t="18682" r="23221" b="20050"/>
          <a:stretch/>
        </p:blipFill>
        <p:spPr bwMode="auto">
          <a:xfrm>
            <a:off x="6384439" y="3962400"/>
            <a:ext cx="2282038" cy="22098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41643" y="445564"/>
            <a:ext cx="4242654" cy="626521"/>
          </a:xfrm>
        </p:spPr>
        <p:txBody>
          <a:bodyPr/>
          <a:lstStyle/>
          <a:p>
            <a:r>
              <a:rPr lang="en-US" dirty="0"/>
              <a:t>Veliger analysis</a:t>
            </a:r>
          </a:p>
        </p:txBody>
      </p:sp>
      <p:sp>
        <p:nvSpPr>
          <p:cNvPr id="3" name="Content Placeholder 2"/>
          <p:cNvSpPr>
            <a:spLocks noGrp="1"/>
          </p:cNvSpPr>
          <p:nvPr>
            <p:ph idx="1"/>
          </p:nvPr>
        </p:nvSpPr>
        <p:spPr>
          <a:xfrm>
            <a:off x="0" y="1933611"/>
            <a:ext cx="2646947" cy="3759152"/>
          </a:xfrm>
        </p:spPr>
        <p:txBody>
          <a:bodyPr>
            <a:normAutofit/>
          </a:bodyPr>
          <a:lstStyle/>
          <a:p>
            <a:pPr lvl="1"/>
            <a:r>
              <a:rPr lang="en-US" dirty="0"/>
              <a:t>5 x 10mL aliquots from the settled material in the sampled using a cross-polarizing dissecting scope</a:t>
            </a:r>
          </a:p>
        </p:txBody>
      </p:sp>
      <p:pic>
        <p:nvPicPr>
          <p:cNvPr id="1026" name="Picture 2" descr="https://lh3.googleusercontent.com/gy1WFIYgEzbAyQLwc7ucrKddl5K452RG0s3-o68tMTJHidkvvImqEHIe36ugAFqmMug6XP-U3e2KBYXm12rMqLW2HlUMSJNhvO8NgzE2V8LV4qBQHYJ8-5Nw7VQSc0Qd0yA-kBRT1RBTiAp-XJ5wWb6oyqUOfZ-Uf9fHTlsFDUqMkMya_VddFgq4V2ODvSrdYucGkpCe-TsW-YnGP5v8GwmnSOdi013Y-VyBFjRZX13DWWAS3EmPmG-tQPTTId3J52QhLCNgPuXwmwtYHS32lzHkIJy3uu7iLUFbc21Ozhlv_bRudZsPF6j8uxXcdh6ZizRy2qbvxxiySxlCcILnqvGVoMBTIZisZO703oK7HqXuCYTID35E8i9ynzb20-Jfw-LSOLSB3qLFCMmNUqb39O0RpNw9dH8_UVqzUEmRD1s0L-HLjiKaG7kSC13Jz48gFXs2nF7trJpa3BxXolw668VbnbsI_sJ82tzPA0EfyBLQtK87u9hFq-t06fyKAEBEul22M5ycxybtXd4BbgAJgagf8mUYN3ZZKc0qavC3tbmZwjU9a-rYUgMgk19QWXbOutAmX8oNV85G5_x32ugZzDEesxX_L37Q2qUYih5AToerEnoZeXtaPkQf1oSWj-AoKWLJPBl_tDxMmDVoMcYIL2_YMkEtxttbspOB6rweBNZfySGRdHSVY8VyXFx8yw=w652-h869-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47" t="20931" r="2355" b="13336"/>
          <a:stretch/>
        </p:blipFill>
        <p:spPr bwMode="auto">
          <a:xfrm>
            <a:off x="6562234" y="533513"/>
            <a:ext cx="2186777" cy="2179677"/>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53BD319-A0E1-4CB4-8539-8E3614B7C9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445" r="7008" b="10261"/>
          <a:stretch/>
        </p:blipFill>
        <p:spPr bwMode="auto">
          <a:xfrm>
            <a:off x="3810708" y="1298649"/>
            <a:ext cx="2573589" cy="277926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5028285-1EEA-4FDD-863E-F85BB754E57A}"/>
              </a:ext>
            </a:extLst>
          </p:cNvPr>
          <p:cNvCxnSpPr>
            <a:cxnSpLocks/>
            <a:endCxn id="1026" idx="3"/>
          </p:cNvCxnSpPr>
          <p:nvPr/>
        </p:nvCxnSpPr>
        <p:spPr>
          <a:xfrm>
            <a:off x="6087979" y="1455821"/>
            <a:ext cx="794501" cy="938163"/>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4E66D9FE-DDA7-456D-8537-7B3FAB3E1077}"/>
              </a:ext>
            </a:extLst>
          </p:cNvPr>
          <p:cNvCxnSpPr>
            <a:cxnSpLocks/>
            <a:endCxn id="1026" idx="1"/>
          </p:cNvCxnSpPr>
          <p:nvPr/>
        </p:nvCxnSpPr>
        <p:spPr>
          <a:xfrm flipV="1">
            <a:off x="6087979" y="852719"/>
            <a:ext cx="794501" cy="603102"/>
          </a:xfrm>
          <a:prstGeom prst="line">
            <a:avLst/>
          </a:prstGeom>
          <a:ln w="38100"/>
        </p:spPr>
        <p:style>
          <a:lnRef idx="3">
            <a:schemeClr val="dk1"/>
          </a:lnRef>
          <a:fillRef idx="0">
            <a:schemeClr val="dk1"/>
          </a:fillRef>
          <a:effectRef idx="2">
            <a:schemeClr val="dk1"/>
          </a:effectRef>
          <a:fontRef idx="minor">
            <a:schemeClr val="tx1"/>
          </a:fontRef>
        </p:style>
      </p:cxnSp>
      <p:pic>
        <p:nvPicPr>
          <p:cNvPr id="1030" name="Picture 6">
            <a:extLst>
              <a:ext uri="{FF2B5EF4-FFF2-40B4-BE49-F238E27FC236}">
                <a16:creationId xmlns:a16="http://schemas.microsoft.com/office/drawing/2014/main" id="{3CFE295C-D88C-46FC-99A4-B33140BD92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6947" y="2094636"/>
            <a:ext cx="2319216" cy="309324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48E7204-A1C7-4BDE-9E17-46E5BFAC271F}"/>
              </a:ext>
            </a:extLst>
          </p:cNvPr>
          <p:cNvSpPr txBox="1"/>
          <p:nvPr/>
        </p:nvSpPr>
        <p:spPr>
          <a:xfrm>
            <a:off x="621111" y="5664548"/>
            <a:ext cx="5257800" cy="58477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F81BD">
                    <a:lumMod val="50000"/>
                  </a:srgbClr>
                </a:solidFill>
                <a:effectLst/>
                <a:uLnTx/>
                <a:uFillTx/>
                <a:latin typeface="Georgia" pitchFamily="18" charset="0"/>
                <a:ea typeface="MS PGothic" pitchFamily="34" charset="-128"/>
                <a:cs typeface="+mn-cs"/>
              </a:rPr>
              <a:t>When we find a positive…</a:t>
            </a:r>
          </a:p>
        </p:txBody>
      </p:sp>
      <p:cxnSp>
        <p:nvCxnSpPr>
          <p:cNvPr id="33" name="Connector: Elbow 32">
            <a:extLst>
              <a:ext uri="{FF2B5EF4-FFF2-40B4-BE49-F238E27FC236}">
                <a16:creationId xmlns:a16="http://schemas.microsoft.com/office/drawing/2014/main" id="{7C75B645-55D4-4B51-9874-31B678954136}"/>
              </a:ext>
            </a:extLst>
          </p:cNvPr>
          <p:cNvCxnSpPr>
            <a:cxnSpLocks/>
          </p:cNvCxnSpPr>
          <p:nvPr/>
        </p:nvCxnSpPr>
        <p:spPr>
          <a:xfrm flipV="1">
            <a:off x="5452494" y="5100521"/>
            <a:ext cx="1525822" cy="990240"/>
          </a:xfrm>
          <a:prstGeom prst="bentConnector3">
            <a:avLst>
              <a:gd name="adj1" fmla="val 50000"/>
            </a:avLst>
          </a:prstGeom>
          <a:ln w="57150">
            <a:solidFill>
              <a:srgbClr val="B7001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DC73956-2CBB-4CF5-BCCB-6C3E953C943E}"/>
              </a:ext>
            </a:extLst>
          </p:cNvPr>
          <p:cNvSpPr txBox="1"/>
          <p:nvPr/>
        </p:nvSpPr>
        <p:spPr>
          <a:xfrm>
            <a:off x="6634840" y="2695212"/>
            <a:ext cx="2272916" cy="52322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Submitted sample filled with zooplankton</a:t>
            </a:r>
          </a:p>
        </p:txBody>
      </p:sp>
      <p:sp>
        <p:nvSpPr>
          <p:cNvPr id="5" name="TextBox 4"/>
          <p:cNvSpPr txBox="1"/>
          <p:nvPr/>
        </p:nvSpPr>
        <p:spPr>
          <a:xfrm>
            <a:off x="7085813" y="6133907"/>
            <a:ext cx="1664889"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Photo by Gina LaLiberte</a:t>
            </a:r>
          </a:p>
        </p:txBody>
      </p:sp>
      <p:sp>
        <p:nvSpPr>
          <p:cNvPr id="17" name="TextBox 16"/>
          <p:cNvSpPr txBox="1"/>
          <p:nvPr/>
        </p:nvSpPr>
        <p:spPr>
          <a:xfrm>
            <a:off x="476731" y="1225725"/>
            <a:ext cx="3329824"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 1. </a:t>
            </a:r>
            <a:r>
              <a:rPr kumimoji="0" lang="en-US" sz="3200" b="1"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Screening</a:t>
            </a:r>
            <a:endParaRPr kumimoji="0" lang="en-US" sz="32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spTree>
    <p:extLst>
      <p:ext uri="{BB962C8B-B14F-4D97-AF65-F5344CB8AC3E}">
        <p14:creationId xmlns:p14="http://schemas.microsoft.com/office/powerpoint/2010/main" val="1577454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229" y="-145411"/>
            <a:ext cx="3277881" cy="793051"/>
          </a:xfrm>
        </p:spPr>
        <p:txBody>
          <a:bodyPr anchor="ctr">
            <a:normAutofit/>
          </a:bodyPr>
          <a:lstStyle/>
          <a:p>
            <a:r>
              <a:rPr lang="en-US" sz="2000" dirty="0"/>
              <a:t>Veliger analysis</a:t>
            </a:r>
          </a:p>
        </p:txBody>
      </p:sp>
      <p:sp>
        <p:nvSpPr>
          <p:cNvPr id="3" name="Content Placeholder 2"/>
          <p:cNvSpPr>
            <a:spLocks noGrp="1"/>
          </p:cNvSpPr>
          <p:nvPr>
            <p:ph sz="half" idx="1"/>
          </p:nvPr>
        </p:nvSpPr>
        <p:spPr>
          <a:xfrm>
            <a:off x="397551" y="1133979"/>
            <a:ext cx="4038600" cy="5191066"/>
          </a:xfrm>
        </p:spPr>
        <p:txBody>
          <a:bodyPr>
            <a:normAutofit lnSpcReduction="10000"/>
          </a:bodyPr>
          <a:lstStyle/>
          <a:p>
            <a:pPr lvl="1">
              <a:lnSpc>
                <a:spcPct val="150000"/>
              </a:lnSpc>
            </a:pPr>
            <a:r>
              <a:rPr lang="en-US" sz="2100" dirty="0"/>
              <a:t>10 x 1mL Sedgewick-Rafter counting chambers</a:t>
            </a:r>
          </a:p>
          <a:p>
            <a:pPr>
              <a:lnSpc>
                <a:spcPct val="150000"/>
              </a:lnSpc>
            </a:pPr>
            <a:r>
              <a:rPr lang="en-US" sz="2000" dirty="0"/>
              <a:t>Calculation of organisms/meter</a:t>
            </a:r>
            <a:r>
              <a:rPr lang="en-US" sz="2000" baseline="30000" dirty="0"/>
              <a:t>3</a:t>
            </a:r>
            <a:r>
              <a:rPr lang="en-US" sz="2000" dirty="0"/>
              <a:t> is based on… </a:t>
            </a:r>
          </a:p>
          <a:p>
            <a:pPr marL="114300" indent="0">
              <a:lnSpc>
                <a:spcPct val="150000"/>
              </a:lnSpc>
              <a:buNone/>
            </a:pPr>
            <a:r>
              <a:rPr lang="en-US" sz="1800" dirty="0"/>
              <a:t>	1.) average </a:t>
            </a:r>
            <a:r>
              <a:rPr lang="en-US" sz="1800" dirty="0" err="1"/>
              <a:t>veligers</a:t>
            </a:r>
            <a:r>
              <a:rPr lang="en-US" sz="1800" dirty="0"/>
              <a:t> in counts </a:t>
            </a:r>
          </a:p>
          <a:p>
            <a:pPr marL="114300" indent="0">
              <a:lnSpc>
                <a:spcPct val="150000"/>
              </a:lnSpc>
              <a:buNone/>
            </a:pPr>
            <a:r>
              <a:rPr lang="en-US" sz="1800" dirty="0"/>
              <a:t>	2.) net diameter</a:t>
            </a:r>
          </a:p>
          <a:p>
            <a:pPr marL="114300" indent="0">
              <a:lnSpc>
                <a:spcPct val="150000"/>
              </a:lnSpc>
              <a:buNone/>
            </a:pPr>
            <a:r>
              <a:rPr lang="en-US" sz="1800" dirty="0"/>
              <a:t>	3.) distance towed</a:t>
            </a:r>
          </a:p>
          <a:p>
            <a:pPr marL="114300" indent="0">
              <a:lnSpc>
                <a:spcPct val="150000"/>
              </a:lnSpc>
              <a:buNone/>
            </a:pPr>
            <a:r>
              <a:rPr lang="en-US" sz="1800" dirty="0"/>
              <a:t>	4.) volume of submitted sample</a:t>
            </a:r>
          </a:p>
          <a:p>
            <a:pPr marL="114300" indent="0">
              <a:lnSpc>
                <a:spcPct val="150000"/>
              </a:lnSpc>
              <a:buNone/>
            </a:pPr>
            <a:endParaRPr lang="en-US" sz="2000" dirty="0"/>
          </a:p>
          <a:p>
            <a:pPr marL="114300" indent="0">
              <a:lnSpc>
                <a:spcPct val="150000"/>
              </a:lnSpc>
              <a:buNone/>
            </a:pPr>
            <a:r>
              <a:rPr lang="en-US" sz="2000" dirty="0"/>
              <a:t>Notification of positive samples will be sent via the </a:t>
            </a:r>
            <a:r>
              <a:rPr lang="en-US" sz="2000" b="1" u="sng" dirty="0"/>
              <a:t>AISD </a:t>
            </a:r>
            <a:r>
              <a:rPr lang="en-US" sz="2000" dirty="0"/>
              <a:t>listserv</a:t>
            </a:r>
          </a:p>
        </p:txBody>
      </p:sp>
      <p:pic>
        <p:nvPicPr>
          <p:cNvPr id="3076" name="Picture 4">
            <a:extLst>
              <a:ext uri="{FF2B5EF4-FFF2-40B4-BE49-F238E27FC236}">
                <a16:creationId xmlns:a16="http://schemas.microsoft.com/office/drawing/2014/main" id="{2682BADE-BF6A-4B34-A5A7-E80AD62B43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59" t="46176" r="15264" b="7777"/>
          <a:stretch/>
        </p:blipFill>
        <p:spPr bwMode="auto">
          <a:xfrm>
            <a:off x="4205753" y="2188511"/>
            <a:ext cx="3841965" cy="3670868"/>
          </a:xfrm>
          <a:prstGeom prst="ellipse">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2763BEE2-3FCD-4437-98C4-3F28714D708A}"/>
              </a:ext>
            </a:extLst>
          </p:cNvPr>
          <p:cNvSpPr/>
          <p:nvPr/>
        </p:nvSpPr>
        <p:spPr>
          <a:xfrm>
            <a:off x="5745736" y="3803938"/>
            <a:ext cx="762000" cy="762000"/>
          </a:xfrm>
          <a:prstGeom prst="ellipse">
            <a:avLst/>
          </a:prstGeom>
          <a:noFill/>
          <a:ln w="57150">
            <a:solidFill>
              <a:srgbClr val="B7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7" name="Straight Arrow Connector 6">
            <a:extLst>
              <a:ext uri="{FF2B5EF4-FFF2-40B4-BE49-F238E27FC236}">
                <a16:creationId xmlns:a16="http://schemas.microsoft.com/office/drawing/2014/main" id="{DC4FAF73-3037-4342-BB7F-D47A74526B38}"/>
              </a:ext>
            </a:extLst>
          </p:cNvPr>
          <p:cNvCxnSpPr>
            <a:cxnSpLocks/>
          </p:cNvCxnSpPr>
          <p:nvPr/>
        </p:nvCxnSpPr>
        <p:spPr>
          <a:xfrm flipH="1" flipV="1">
            <a:off x="6256421" y="4307305"/>
            <a:ext cx="1719781" cy="1552075"/>
          </a:xfrm>
          <a:prstGeom prst="straightConnector1">
            <a:avLst/>
          </a:prstGeom>
          <a:ln w="38100">
            <a:solidFill>
              <a:srgbClr val="B7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09C773-AC29-40DB-9C8F-7E1F836D35F5}"/>
              </a:ext>
            </a:extLst>
          </p:cNvPr>
          <p:cNvSpPr txBox="1"/>
          <p:nvPr/>
        </p:nvSpPr>
        <p:spPr>
          <a:xfrm>
            <a:off x="7434176" y="5859379"/>
            <a:ext cx="1227083"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Veliger</a:t>
            </a:r>
          </a:p>
        </p:txBody>
      </p:sp>
      <p:pic>
        <p:nvPicPr>
          <p:cNvPr id="2050" name="Picture 2">
            <a:extLst>
              <a:ext uri="{FF2B5EF4-FFF2-40B4-BE49-F238E27FC236}">
                <a16:creationId xmlns:a16="http://schemas.microsoft.com/office/drawing/2014/main" id="{015C3F0F-1CA3-457A-9524-B6EB57F00E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0" t="40125" r="26428" b="24105"/>
          <a:stretch/>
        </p:blipFill>
        <p:spPr bwMode="auto">
          <a:xfrm>
            <a:off x="6126736" y="802812"/>
            <a:ext cx="2341754" cy="2083357"/>
          </a:xfrm>
          <a:prstGeom prst="ellipse">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7551" y="341147"/>
            <a:ext cx="3399136" cy="923330"/>
          </a:xfrm>
          <a:prstGeom prst="rect">
            <a:avLst/>
          </a:prstGeom>
        </p:spPr>
        <p:txBody>
          <a:bodyPr wrap="square">
            <a:spAutoFit/>
          </a:bodyPr>
          <a:lstStyle/>
          <a:p>
            <a:pPr marL="114300" marR="0" lvl="0" indent="0" algn="l" defTabSz="457200" rtl="0" eaLnBrk="1" fontAlgn="base" latinLnBrk="0" hangingPunct="1">
              <a:lnSpc>
                <a:spcPct val="15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2. </a:t>
            </a:r>
            <a:r>
              <a:rPr kumimoji="0" lang="en-US" sz="3600" b="1"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Counting </a:t>
            </a:r>
          </a:p>
        </p:txBody>
      </p:sp>
    </p:spTree>
    <p:extLst>
      <p:ext uri="{BB962C8B-B14F-4D97-AF65-F5344CB8AC3E}">
        <p14:creationId xmlns:p14="http://schemas.microsoft.com/office/powerpoint/2010/main" val="1195386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0F4F-4339-42DE-8639-407DD52A66A1}"/>
              </a:ext>
            </a:extLst>
          </p:cNvPr>
          <p:cNvSpPr>
            <a:spLocks noGrp="1"/>
          </p:cNvSpPr>
          <p:nvPr>
            <p:ph type="title"/>
          </p:nvPr>
        </p:nvSpPr>
        <p:spPr/>
        <p:txBody>
          <a:bodyPr/>
          <a:lstStyle/>
          <a:p>
            <a:r>
              <a:rPr lang="en-US" dirty="0"/>
              <a:t>Supplies</a:t>
            </a:r>
          </a:p>
        </p:txBody>
      </p:sp>
      <p:sp>
        <p:nvSpPr>
          <p:cNvPr id="3" name="Content Placeholder 2">
            <a:extLst>
              <a:ext uri="{FF2B5EF4-FFF2-40B4-BE49-F238E27FC236}">
                <a16:creationId xmlns:a16="http://schemas.microsoft.com/office/drawing/2014/main" id="{B5A4E4EE-1488-4796-B49A-8F8B6FCCDBE6}"/>
              </a:ext>
            </a:extLst>
          </p:cNvPr>
          <p:cNvSpPr>
            <a:spLocks noGrp="1"/>
          </p:cNvSpPr>
          <p:nvPr>
            <p:ph idx="1"/>
          </p:nvPr>
        </p:nvSpPr>
        <p:spPr/>
        <p:txBody>
          <a:bodyPr/>
          <a:lstStyle/>
          <a:p>
            <a:r>
              <a:rPr lang="en-US" dirty="0"/>
              <a:t>Use existing bottles until they are used up – then WSLH will provide bottles. </a:t>
            </a:r>
          </a:p>
          <a:p>
            <a:r>
              <a:rPr lang="en-US" dirty="0"/>
              <a:t>WSLH will provide labels for bottles &amp; labelled bags. </a:t>
            </a:r>
          </a:p>
          <a:p>
            <a:r>
              <a:rPr lang="en-US" dirty="0"/>
              <a:t>Supplies will be sent to regional DNR AIS coordinator to distribute for collectors in their region</a:t>
            </a:r>
          </a:p>
          <a:p>
            <a:r>
              <a:rPr lang="en-US" i="1" u="sng" dirty="0"/>
              <a:t>Pending COVID-19</a:t>
            </a:r>
          </a:p>
          <a:p>
            <a:endParaRPr lang="en-US" dirty="0"/>
          </a:p>
        </p:txBody>
      </p:sp>
      <p:sp>
        <p:nvSpPr>
          <p:cNvPr id="4" name="Slide Number Placeholder 3">
            <a:extLst>
              <a:ext uri="{FF2B5EF4-FFF2-40B4-BE49-F238E27FC236}">
                <a16:creationId xmlns:a16="http://schemas.microsoft.com/office/drawing/2014/main" id="{3494DD51-05C9-45D3-BE67-7B9991B2A9FA}"/>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1496208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Spiny </a:t>
            </a:r>
            <a:r>
              <a:rPr lang="en-US" sz="5400" dirty="0" err="1"/>
              <a:t>Waterfleas</a:t>
            </a:r>
            <a:endParaRPr lang="en-US" sz="5400" dirty="0"/>
          </a:p>
        </p:txBody>
      </p:sp>
      <p:sp>
        <p:nvSpPr>
          <p:cNvPr id="5" name="Subtitle 4"/>
          <p:cNvSpPr>
            <a:spLocks noGrp="1"/>
          </p:cNvSpPr>
          <p:nvPr>
            <p:ph type="subTitle" idx="1"/>
          </p:nvPr>
        </p:nvSpPr>
        <p:spPr/>
        <p:txBody>
          <a:bodyPr/>
          <a:lstStyle/>
          <a:p>
            <a:r>
              <a:rPr lang="en-US" dirty="0"/>
              <a:t>Ekman Dredge Method</a:t>
            </a:r>
          </a:p>
        </p:txBody>
      </p:sp>
    </p:spTree>
    <p:extLst>
      <p:ext uri="{BB962C8B-B14F-4D97-AF65-F5344CB8AC3E}">
        <p14:creationId xmlns:p14="http://schemas.microsoft.com/office/powerpoint/2010/main" val="1463314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4CE060-99BB-4FE4-96D9-99C306F454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5" t="19941" r="18644" b="16520"/>
          <a:stretch/>
        </p:blipFill>
        <p:spPr bwMode="auto">
          <a:xfrm>
            <a:off x="228599" y="241724"/>
            <a:ext cx="2895600" cy="2954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EB9BD66-2C28-43E2-A081-725635328A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04" t="18889" r="17380" b="5955"/>
          <a:stretch/>
        </p:blipFill>
        <p:spPr bwMode="auto">
          <a:xfrm>
            <a:off x="1577818" y="3196418"/>
            <a:ext cx="2450807" cy="33831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or: Elbow 5">
            <a:extLst>
              <a:ext uri="{FF2B5EF4-FFF2-40B4-BE49-F238E27FC236}">
                <a16:creationId xmlns:a16="http://schemas.microsoft.com/office/drawing/2014/main" id="{D8B7C21B-4243-4906-9144-B0A5C67A0E3A}"/>
              </a:ext>
            </a:extLst>
          </p:cNvPr>
          <p:cNvCxnSpPr>
            <a:cxnSpLocks/>
          </p:cNvCxnSpPr>
          <p:nvPr/>
        </p:nvCxnSpPr>
        <p:spPr>
          <a:xfrm>
            <a:off x="407064" y="2984330"/>
            <a:ext cx="1770652" cy="974059"/>
          </a:xfrm>
          <a:prstGeom prst="bentConnector3">
            <a:avLst>
              <a:gd name="adj1" fmla="val 50000"/>
            </a:avLst>
          </a:prstGeom>
          <a:ln w="76200">
            <a:solidFill>
              <a:srgbClr val="B7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36A0CDC-D030-4FCC-A963-EA517195CBAC}"/>
              </a:ext>
            </a:extLst>
          </p:cNvPr>
          <p:cNvSpPr txBox="1"/>
          <p:nvPr/>
        </p:nvSpPr>
        <p:spPr>
          <a:xfrm>
            <a:off x="186926" y="2106546"/>
            <a:ext cx="97282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1F497D">
                    <a:lumMod val="20000"/>
                    <a:lumOff val="80000"/>
                  </a:srgbClr>
                </a:solidFill>
                <a:effectLst/>
                <a:uLnTx/>
                <a:uFillTx/>
                <a:latin typeface="Georgia" pitchFamily="18" charset="0"/>
                <a:ea typeface="MS PGothic" pitchFamily="34" charset="-128"/>
                <a:cs typeface="+mn-cs"/>
              </a:rPr>
              <a:t>1.</a:t>
            </a:r>
          </a:p>
        </p:txBody>
      </p:sp>
      <p:sp>
        <p:nvSpPr>
          <p:cNvPr id="23" name="TextBox 22">
            <a:extLst>
              <a:ext uri="{FF2B5EF4-FFF2-40B4-BE49-F238E27FC236}">
                <a16:creationId xmlns:a16="http://schemas.microsoft.com/office/drawing/2014/main" id="{6C680C09-7E51-4560-816F-F94942478677}"/>
              </a:ext>
            </a:extLst>
          </p:cNvPr>
          <p:cNvSpPr txBox="1"/>
          <p:nvPr/>
        </p:nvSpPr>
        <p:spPr>
          <a:xfrm>
            <a:off x="1600733" y="3047999"/>
            <a:ext cx="972820"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2.</a:t>
            </a:r>
          </a:p>
        </p:txBody>
      </p:sp>
      <p:sp>
        <p:nvSpPr>
          <p:cNvPr id="26" name="TextBox 25">
            <a:extLst>
              <a:ext uri="{FF2B5EF4-FFF2-40B4-BE49-F238E27FC236}">
                <a16:creationId xmlns:a16="http://schemas.microsoft.com/office/drawing/2014/main" id="{F9890056-ED3D-4DDE-8546-600FB243EBAE}"/>
              </a:ext>
            </a:extLst>
          </p:cNvPr>
          <p:cNvSpPr txBox="1"/>
          <p:nvPr/>
        </p:nvSpPr>
        <p:spPr>
          <a:xfrm>
            <a:off x="3318362" y="937532"/>
            <a:ext cx="5368437" cy="3670236"/>
          </a:xfrm>
          <a:prstGeom prst="rect">
            <a:avLst/>
          </a:prstGeom>
          <a:noFill/>
        </p:spPr>
        <p:txBody>
          <a:bodyPr wrap="square" rtlCol="0">
            <a:spAutoFit/>
          </a:bodyPr>
          <a:lstStyle/>
          <a:p>
            <a:pPr marL="342900" marR="0" lvl="0" indent="-342900" algn="l" defTabSz="457200" rtl="0" eaLnBrk="1" fontAlgn="base" latinLnBrk="0" hangingPunct="1">
              <a:lnSpc>
                <a:spcPct val="150000"/>
              </a:lnSpc>
              <a:spcBef>
                <a:spcPct val="0"/>
              </a:spcBef>
              <a:spcAft>
                <a:spcPct val="0"/>
              </a:spcAft>
              <a:buClrTx/>
              <a:buSzTx/>
              <a:buFontTx/>
              <a:buAutoNum type="arabicPeriod"/>
              <a:tabLst/>
              <a:defRPr/>
            </a:pPr>
            <a:r>
              <a:rPr kumimoji="0" lang="en-US" sz="1900" b="0" i="0" u="none" strike="noStrike" kern="1200" cap="none" spc="0" normalizeH="0" baseline="0" noProof="0" dirty="0">
                <a:ln>
                  <a:noFill/>
                </a:ln>
                <a:solidFill>
                  <a:srgbClr val="4F81BD">
                    <a:lumMod val="50000"/>
                  </a:srgbClr>
                </a:solidFill>
                <a:effectLst/>
                <a:uLnTx/>
                <a:uFillTx/>
                <a:latin typeface="Georgia" pitchFamily="18" charset="0"/>
                <a:ea typeface="MS PGothic" pitchFamily="34" charset="-128"/>
                <a:cs typeface="+mn-cs"/>
              </a:rPr>
              <a:t>Representative aliquots from the submitted sediment sample are put into a 35mm sieve. </a:t>
            </a:r>
          </a:p>
          <a:p>
            <a:pPr marL="800100" marR="0" lvl="1" indent="-34290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F81BD">
                    <a:lumMod val="50000"/>
                  </a:srgbClr>
                </a:solidFill>
                <a:effectLst/>
                <a:uLnTx/>
                <a:uFillTx/>
                <a:latin typeface="Georgia" pitchFamily="18" charset="0"/>
                <a:ea typeface="MS PGothic" pitchFamily="34" charset="-128"/>
                <a:cs typeface="+mn-cs"/>
              </a:rPr>
              <a:t>It is preferred that submitted samples contain 1-2 inches of sediment. Less is more! </a:t>
            </a: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sp>
        <p:nvSpPr>
          <p:cNvPr id="27" name="TextBox 26">
            <a:extLst>
              <a:ext uri="{FF2B5EF4-FFF2-40B4-BE49-F238E27FC236}">
                <a16:creationId xmlns:a16="http://schemas.microsoft.com/office/drawing/2014/main" id="{84D2590D-34B3-4C29-B21F-3F1F9C3EEF90}"/>
              </a:ext>
            </a:extLst>
          </p:cNvPr>
          <p:cNvSpPr txBox="1"/>
          <p:nvPr/>
        </p:nvSpPr>
        <p:spPr>
          <a:xfrm>
            <a:off x="4257200" y="3282056"/>
            <a:ext cx="4208391" cy="2677656"/>
          </a:xfrm>
          <a:prstGeom prst="rect">
            <a:avLst/>
          </a:prstGeom>
          <a:noFill/>
        </p:spPr>
        <p:txBody>
          <a:bodyPr wrap="square" rtlCol="0">
            <a:spAutoFit/>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F81BD">
                    <a:lumMod val="50000"/>
                  </a:srgbClr>
                </a:solidFill>
                <a:effectLst/>
                <a:uLnTx/>
                <a:uFillTx/>
                <a:latin typeface="Georgia" pitchFamily="18" charset="0"/>
                <a:ea typeface="MS PGothic" pitchFamily="34" charset="-128"/>
                <a:cs typeface="+mn-cs"/>
              </a:rPr>
              <a:t>2. The sediment is then rinsed with tap water to minimize unwanted material. The remaining sample is transferred into a glass petri dish with type I water.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sp>
        <p:nvSpPr>
          <p:cNvPr id="10" name="Title 1"/>
          <p:cNvSpPr txBox="1">
            <a:spLocks/>
          </p:cNvSpPr>
          <p:nvPr/>
        </p:nvSpPr>
        <p:spPr>
          <a:xfrm>
            <a:off x="3693695" y="459790"/>
            <a:ext cx="3789947" cy="971968"/>
          </a:xfrm>
          <a:prstGeom prst="rect">
            <a:avLst/>
          </a:prstGeom>
        </p:spPr>
        <p:txBody>
          <a:bodyPr vert="horz" lIns="0" tIns="0" rIns="0" bIns="0" rtlCol="0" anchor="t" anchorCtr="0">
            <a:normAutofit/>
          </a:bodyPr>
          <a:lstStyle>
            <a:lvl1pPr algn="ctr" defTabSz="457200" rtl="0" eaLnBrk="1" fontAlgn="base" hangingPunct="1">
              <a:spcBef>
                <a:spcPct val="0"/>
              </a:spcBef>
              <a:spcAft>
                <a:spcPct val="0"/>
              </a:spcAft>
              <a:defRPr sz="3800" kern="1200">
                <a:solidFill>
                  <a:srgbClr val="B70000"/>
                </a:solidFill>
                <a:effectLst>
                  <a:outerShdw blurRad="57150" dist="25400" dir="2700000" algn="tl" rotWithShape="0">
                    <a:srgbClr val="000000">
                      <a:alpha val="30000"/>
                    </a:srgbClr>
                  </a:outerShdw>
                </a:effectLst>
                <a:latin typeface="+mj-lt"/>
                <a:ea typeface="MS PGothic" pitchFamily="34" charset="-128"/>
                <a:cs typeface="+mj-cs"/>
              </a:defRPr>
            </a:lvl1pPr>
            <a:lvl2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2pPr>
            <a:lvl3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3pPr>
            <a:lvl4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4pPr>
            <a:lvl5pPr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5pPr>
            <a:lvl6pPr marL="4572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6pPr>
            <a:lvl7pPr marL="9144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7pPr>
            <a:lvl8pPr marL="13716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8pPr>
            <a:lvl9pPr marL="1828800" algn="ctr" defTabSz="457200" rtl="0" eaLnBrk="1" fontAlgn="base" hangingPunct="1">
              <a:spcBef>
                <a:spcPct val="0"/>
              </a:spcBef>
              <a:spcAft>
                <a:spcPct val="0"/>
              </a:spcAft>
              <a:defRPr sz="3800">
                <a:solidFill>
                  <a:srgbClr val="B70000"/>
                </a:solidFill>
                <a:latin typeface="Georgia"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B70000"/>
                </a:solidFill>
                <a:effectLst>
                  <a:outerShdw blurRad="57150" dist="25400" dir="2700000" algn="tl" rotWithShape="0">
                    <a:srgbClr val="000000">
                      <a:alpha val="30000"/>
                    </a:srgbClr>
                  </a:outerShdw>
                </a:effectLst>
                <a:uLnTx/>
                <a:uFillTx/>
                <a:latin typeface="Georgia"/>
                <a:ea typeface="MS PGothic" pitchFamily="34" charset="-128"/>
                <a:cs typeface="+mj-cs"/>
              </a:rPr>
              <a:t>SWF Sediments</a:t>
            </a:r>
          </a:p>
        </p:txBody>
      </p:sp>
    </p:spTree>
    <p:extLst>
      <p:ext uri="{BB962C8B-B14F-4D97-AF65-F5344CB8AC3E}">
        <p14:creationId xmlns:p14="http://schemas.microsoft.com/office/powerpoint/2010/main" val="3538859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34263" y="86728"/>
            <a:ext cx="2590800" cy="373062"/>
          </a:xfrm>
        </p:spPr>
        <p:txBody>
          <a:bodyPr>
            <a:normAutofit/>
          </a:bodyPr>
          <a:lstStyle/>
          <a:p>
            <a:r>
              <a:rPr lang="en-US" sz="2000" dirty="0"/>
              <a:t>SWF Sediments</a:t>
            </a:r>
          </a:p>
        </p:txBody>
      </p:sp>
      <p:pic>
        <p:nvPicPr>
          <p:cNvPr id="2050" name="Picture 2">
            <a:extLst>
              <a:ext uri="{FF2B5EF4-FFF2-40B4-BE49-F238E27FC236}">
                <a16:creationId xmlns:a16="http://schemas.microsoft.com/office/drawing/2014/main" id="{B3F6B3A3-A075-447C-B824-133B9E400033}"/>
              </a:ext>
            </a:extLst>
          </p:cNvPr>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t="10363"/>
          <a:stretch/>
        </p:blipFill>
        <p:spPr bwMode="auto">
          <a:xfrm>
            <a:off x="5073316" y="1620838"/>
            <a:ext cx="35052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7219CB0-1869-43A2-BD22-E15D62317799}"/>
              </a:ext>
            </a:extLst>
          </p:cNvPr>
          <p:cNvSpPr>
            <a:spLocks noGrp="1"/>
          </p:cNvSpPr>
          <p:nvPr>
            <p:ph sz="half" idx="4294967295"/>
          </p:nvPr>
        </p:nvSpPr>
        <p:spPr>
          <a:xfrm>
            <a:off x="381000" y="446505"/>
            <a:ext cx="5170488" cy="2170113"/>
          </a:xfrm>
        </p:spPr>
        <p:txBody>
          <a:bodyPr>
            <a:normAutofit lnSpcReduction="10000"/>
          </a:bodyPr>
          <a:lstStyle/>
          <a:p>
            <a:pPr marL="114300" indent="0">
              <a:lnSpc>
                <a:spcPct val="150000"/>
              </a:lnSpc>
              <a:buNone/>
            </a:pPr>
            <a:r>
              <a:rPr lang="en-US" sz="2400" dirty="0"/>
              <a:t>3. The transferred material in the petri dish is screened for evidence of </a:t>
            </a:r>
            <a:r>
              <a:rPr lang="en-US" sz="2400" dirty="0">
                <a:solidFill>
                  <a:srgbClr val="C00000"/>
                </a:solidFill>
              </a:rPr>
              <a:t>Spiny </a:t>
            </a:r>
            <a:r>
              <a:rPr lang="en-US" sz="2400" dirty="0" err="1">
                <a:solidFill>
                  <a:srgbClr val="C00000"/>
                </a:solidFill>
              </a:rPr>
              <a:t>Waterflea</a:t>
            </a:r>
            <a:r>
              <a:rPr lang="en-US" sz="2400" dirty="0">
                <a:solidFill>
                  <a:srgbClr val="C00000"/>
                </a:solidFill>
              </a:rPr>
              <a:t> spines </a:t>
            </a:r>
            <a:r>
              <a:rPr lang="en-US" sz="2400" dirty="0"/>
              <a:t>using a dissecting microscope. </a:t>
            </a:r>
          </a:p>
          <a:p>
            <a:pPr marL="114300" indent="0">
              <a:lnSpc>
                <a:spcPct val="150000"/>
              </a:lnSpc>
              <a:buNone/>
            </a:pPr>
            <a:endParaRPr lang="en-US" sz="2400" dirty="0"/>
          </a:p>
          <a:p>
            <a:pPr marL="114300" indent="0">
              <a:lnSpc>
                <a:spcPct val="150000"/>
              </a:lnSpc>
              <a:buNone/>
            </a:pPr>
            <a:endParaRPr lang="en-US" sz="2000" dirty="0"/>
          </a:p>
          <a:p>
            <a:pPr marL="114300" indent="0">
              <a:lnSpc>
                <a:spcPct val="150000"/>
              </a:lnSpc>
              <a:buNone/>
            </a:pPr>
            <a:endParaRPr lang="en-US" sz="2000" dirty="0"/>
          </a:p>
          <a:p>
            <a:pPr marL="114300" indent="0">
              <a:lnSpc>
                <a:spcPct val="150000"/>
              </a:lnSpc>
              <a:buNone/>
            </a:pPr>
            <a:endParaRPr lang="en-US" sz="2400" dirty="0"/>
          </a:p>
        </p:txBody>
      </p:sp>
      <p:sp>
        <p:nvSpPr>
          <p:cNvPr id="8" name="TextBox 7">
            <a:extLst>
              <a:ext uri="{FF2B5EF4-FFF2-40B4-BE49-F238E27FC236}">
                <a16:creationId xmlns:a16="http://schemas.microsoft.com/office/drawing/2014/main" id="{EF8C82AF-B44A-4552-87DB-CBD4A8097C15}"/>
              </a:ext>
            </a:extLst>
          </p:cNvPr>
          <p:cNvSpPr txBox="1"/>
          <p:nvPr/>
        </p:nvSpPr>
        <p:spPr>
          <a:xfrm>
            <a:off x="461210" y="2514599"/>
            <a:ext cx="2915653" cy="3924151"/>
          </a:xfrm>
          <a:prstGeom prst="rect">
            <a:avLst/>
          </a:prstGeom>
          <a:noFill/>
        </p:spPr>
        <p:txBody>
          <a:bodyPr wrap="square" rtlCol="0">
            <a:spAutoFit/>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F497D"/>
                </a:solidFill>
                <a:effectLst/>
                <a:uLnTx/>
                <a:uFillTx/>
                <a:latin typeface="Georgia" pitchFamily="18" charset="0"/>
                <a:ea typeface="MS PGothic" pitchFamily="34" charset="-128"/>
                <a:cs typeface="+mn-cs"/>
              </a:rPr>
              <a:t>If spines are found during scanning, that sample is marked as positive </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F497D"/>
                </a:solidFill>
                <a:effectLst/>
                <a:uLnTx/>
                <a:uFillTx/>
                <a:latin typeface="Georgia" pitchFamily="18" charset="0"/>
                <a:ea typeface="MS PGothic" pitchFamily="34" charset="-128"/>
                <a:cs typeface="+mn-cs"/>
              </a:rPr>
              <a:t>and the AISD </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F497D"/>
                </a:solidFill>
                <a:effectLst/>
                <a:uLnTx/>
                <a:uFillTx/>
                <a:latin typeface="Georgia" pitchFamily="18" charset="0"/>
                <a:ea typeface="MS PGothic" pitchFamily="34" charset="-128"/>
                <a:cs typeface="+mn-cs"/>
              </a:rPr>
              <a:t>listserv will </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F497D"/>
                </a:solidFill>
                <a:effectLst/>
                <a:uLnTx/>
                <a:uFillTx/>
                <a:latin typeface="Georgia" pitchFamily="18" charset="0"/>
                <a:ea typeface="MS PGothic" pitchFamily="34" charset="-128"/>
                <a:cs typeface="+mn-cs"/>
              </a:rPr>
              <a:t>be contacted.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pic>
        <p:nvPicPr>
          <p:cNvPr id="9" name="Picture 2" descr="Bythotrephes longimanus">
            <a:extLst>
              <a:ext uri="{FF2B5EF4-FFF2-40B4-BE49-F238E27FC236}">
                <a16:creationId xmlns:a16="http://schemas.microsoft.com/office/drawing/2014/main" id="{35CC4DAA-95D8-4609-A129-BEE66900A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5" t="14012" r="43767" b="5602"/>
          <a:stretch/>
        </p:blipFill>
        <p:spPr bwMode="auto">
          <a:xfrm>
            <a:off x="2279568" y="4373632"/>
            <a:ext cx="2678851" cy="1655158"/>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4B6499C-9351-409F-BE7D-68F1DE27034D}"/>
              </a:ext>
            </a:extLst>
          </p:cNvPr>
          <p:cNvSpPr txBox="1"/>
          <p:nvPr/>
        </p:nvSpPr>
        <p:spPr>
          <a:xfrm>
            <a:off x="3041340" y="5813346"/>
            <a:ext cx="1828800" cy="21544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J. Liebig, NOAA GLERL, 2001</a:t>
            </a:r>
            <a:endParaRPr kumimoji="0" lang="en-US" sz="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cxnSp>
        <p:nvCxnSpPr>
          <p:cNvPr id="5" name="Elbow Connector 4"/>
          <p:cNvCxnSpPr/>
          <p:nvPr/>
        </p:nvCxnSpPr>
        <p:spPr>
          <a:xfrm rot="16200000" flipH="1">
            <a:off x="2758599" y="2717879"/>
            <a:ext cx="2394281" cy="736437"/>
          </a:xfrm>
          <a:prstGeom prst="bentConnector3">
            <a:avLst>
              <a:gd name="adj1" fmla="val 26382"/>
            </a:avLst>
          </a:prstGeom>
          <a:ln w="38100">
            <a:solidFill>
              <a:srgbClr val="B7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820526" y="1473457"/>
            <a:ext cx="757990"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Georgia" pitchFamily="18" charset="0"/>
                <a:ea typeface="MS PGothic" pitchFamily="34" charset="-128"/>
                <a:cs typeface="+mn-cs"/>
              </a:rPr>
              <a:t>3.</a:t>
            </a:r>
          </a:p>
        </p:txBody>
      </p:sp>
    </p:spTree>
    <p:extLst>
      <p:ext uri="{BB962C8B-B14F-4D97-AF65-F5344CB8AC3E}">
        <p14:creationId xmlns:p14="http://schemas.microsoft.com/office/powerpoint/2010/main" val="133197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Spiny </a:t>
            </a:r>
            <a:r>
              <a:rPr lang="en-US" sz="5400" dirty="0" err="1"/>
              <a:t>Waterfleas</a:t>
            </a:r>
            <a:endParaRPr lang="en-US" sz="5400" dirty="0"/>
          </a:p>
        </p:txBody>
      </p:sp>
      <p:sp>
        <p:nvSpPr>
          <p:cNvPr id="5" name="Subtitle 4"/>
          <p:cNvSpPr>
            <a:spLocks noGrp="1"/>
          </p:cNvSpPr>
          <p:nvPr>
            <p:ph type="subTitle" idx="1"/>
          </p:nvPr>
        </p:nvSpPr>
        <p:spPr/>
        <p:txBody>
          <a:bodyPr/>
          <a:lstStyle/>
          <a:p>
            <a:r>
              <a:rPr lang="en-US" dirty="0"/>
              <a:t>Tow methods</a:t>
            </a:r>
          </a:p>
        </p:txBody>
      </p:sp>
    </p:spTree>
    <p:extLst>
      <p:ext uri="{BB962C8B-B14F-4D97-AF65-F5344CB8AC3E}">
        <p14:creationId xmlns:p14="http://schemas.microsoft.com/office/powerpoint/2010/main" val="454054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8A5A-65CF-4AE5-8A2D-6E85CC37052B}"/>
              </a:ext>
            </a:extLst>
          </p:cNvPr>
          <p:cNvSpPr>
            <a:spLocks noGrp="1"/>
          </p:cNvSpPr>
          <p:nvPr>
            <p:ph type="title"/>
          </p:nvPr>
        </p:nvSpPr>
        <p:spPr>
          <a:xfrm>
            <a:off x="1403283" y="398713"/>
            <a:ext cx="5920874" cy="588712"/>
          </a:xfrm>
        </p:spPr>
        <p:txBody>
          <a:bodyPr/>
          <a:lstStyle/>
          <a:p>
            <a:r>
              <a:rPr lang="en-US" dirty="0"/>
              <a:t>SWF Tows</a:t>
            </a:r>
          </a:p>
        </p:txBody>
      </p:sp>
      <p:sp>
        <p:nvSpPr>
          <p:cNvPr id="5" name="Content Placeholder 4">
            <a:extLst>
              <a:ext uri="{FF2B5EF4-FFF2-40B4-BE49-F238E27FC236}">
                <a16:creationId xmlns:a16="http://schemas.microsoft.com/office/drawing/2014/main" id="{559647DD-7F18-4444-AB86-E7683A083B1F}"/>
              </a:ext>
            </a:extLst>
          </p:cNvPr>
          <p:cNvSpPr>
            <a:spLocks noGrp="1"/>
          </p:cNvSpPr>
          <p:nvPr>
            <p:ph idx="1"/>
          </p:nvPr>
        </p:nvSpPr>
        <p:spPr>
          <a:xfrm>
            <a:off x="465221" y="987425"/>
            <a:ext cx="7391399" cy="3200399"/>
          </a:xfrm>
        </p:spPr>
        <p:txBody>
          <a:bodyPr>
            <a:normAutofit fontScale="47500" lnSpcReduction="20000"/>
          </a:bodyPr>
          <a:lstStyle/>
          <a:p>
            <a:pPr>
              <a:lnSpc>
                <a:spcPct val="170000"/>
              </a:lnSpc>
            </a:pPr>
            <a:r>
              <a:rPr lang="en-US" sz="4200" b="1" u="sng" dirty="0"/>
              <a:t>Vertical tows </a:t>
            </a:r>
          </a:p>
          <a:p>
            <a:pPr>
              <a:lnSpc>
                <a:spcPct val="170000"/>
              </a:lnSpc>
            </a:pPr>
            <a:r>
              <a:rPr lang="en-US" sz="4000" dirty="0"/>
              <a:t>Analyzed in the same fashion as </a:t>
            </a:r>
            <a:r>
              <a:rPr lang="en-US" sz="4000" dirty="0" err="1"/>
              <a:t>Dreissena</a:t>
            </a:r>
            <a:r>
              <a:rPr lang="en-US" sz="4000" dirty="0"/>
              <a:t> veliger samples, except they are homogenized before analysis.</a:t>
            </a:r>
          </a:p>
          <a:p>
            <a:pPr marL="457200" indent="-457200">
              <a:lnSpc>
                <a:spcPct val="170000"/>
              </a:lnSpc>
              <a:buFont typeface="Wingdings" panose="05000000000000000000" pitchFamily="2" charset="2"/>
              <a:buChar char="§"/>
            </a:pPr>
            <a:r>
              <a:rPr lang="en-US" sz="3500" dirty="0"/>
              <a:t>If  whole Spiny </a:t>
            </a:r>
            <a:r>
              <a:rPr lang="en-US" sz="3500" dirty="0" err="1"/>
              <a:t>Waterfleas</a:t>
            </a:r>
            <a:r>
              <a:rPr lang="en-US" sz="3500" dirty="0"/>
              <a:t> </a:t>
            </a:r>
          </a:p>
          <a:p>
            <a:pPr marL="457200" lvl="1" indent="0">
              <a:lnSpc>
                <a:spcPct val="170000"/>
              </a:lnSpc>
              <a:buNone/>
            </a:pPr>
            <a:r>
              <a:rPr lang="en-US" sz="3500" dirty="0"/>
              <a:t>are found, they will be </a:t>
            </a:r>
          </a:p>
          <a:p>
            <a:pPr marL="457200" lvl="1" indent="0">
              <a:lnSpc>
                <a:spcPct val="170000"/>
              </a:lnSpc>
              <a:buNone/>
            </a:pPr>
            <a:r>
              <a:rPr lang="en-US" sz="3500" dirty="0"/>
              <a:t>enumerated the same as the </a:t>
            </a:r>
          </a:p>
          <a:p>
            <a:pPr marL="457200" lvl="1" indent="0">
              <a:lnSpc>
                <a:spcPct val="170000"/>
              </a:lnSpc>
              <a:buNone/>
            </a:pPr>
            <a:r>
              <a:rPr lang="en-US" sz="3500" dirty="0" err="1"/>
              <a:t>Dreissena</a:t>
            </a:r>
            <a:r>
              <a:rPr lang="en-US" sz="3500" dirty="0"/>
              <a:t> veliger samples.</a:t>
            </a:r>
          </a:p>
          <a:p>
            <a:pPr marL="457200" lvl="1" indent="0">
              <a:lnSpc>
                <a:spcPct val="170000"/>
              </a:lnSpc>
              <a:buNone/>
            </a:pPr>
            <a:endParaRPr lang="en-US" sz="3500" dirty="0"/>
          </a:p>
          <a:p>
            <a:pPr>
              <a:lnSpc>
                <a:spcPct val="170000"/>
              </a:lnSpc>
            </a:pPr>
            <a:endParaRPr lang="en-US" sz="4000" b="1" dirty="0"/>
          </a:p>
        </p:txBody>
      </p:sp>
      <p:pic>
        <p:nvPicPr>
          <p:cNvPr id="1028" name="Picture 4">
            <a:extLst>
              <a:ext uri="{FF2B5EF4-FFF2-40B4-BE49-F238E27FC236}">
                <a16:creationId xmlns:a16="http://schemas.microsoft.com/office/drawing/2014/main" id="{E3207B25-7876-4AC6-8EBC-0EC60C396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461" y="2693447"/>
            <a:ext cx="4378960" cy="1804433"/>
          </a:xfrm>
          <a:prstGeom prst="rect">
            <a:avLst/>
          </a:prstGeom>
          <a:noFill/>
          <a:ln w="28575">
            <a:solidFill>
              <a:srgbClr val="B700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AAB2DD-D2E3-47E8-BF77-5E4FBEE4F27B}"/>
              </a:ext>
            </a:extLst>
          </p:cNvPr>
          <p:cNvSpPr txBox="1"/>
          <p:nvPr/>
        </p:nvSpPr>
        <p:spPr>
          <a:xfrm>
            <a:off x="4580021" y="4497578"/>
            <a:ext cx="396240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J. Liebig, NOAA GLERL, 2001</a:t>
            </a:r>
            <a:endParaRPr kumimoji="0" lang="en-US" sz="9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sp>
        <p:nvSpPr>
          <p:cNvPr id="4" name="TextBox 3"/>
          <p:cNvSpPr txBox="1"/>
          <p:nvPr/>
        </p:nvSpPr>
        <p:spPr>
          <a:xfrm>
            <a:off x="465221" y="4295273"/>
            <a:ext cx="7692189" cy="1938992"/>
          </a:xfrm>
          <a:prstGeom prst="rect">
            <a:avLst/>
          </a:prstGeom>
          <a:noFill/>
        </p:spPr>
        <p:txBody>
          <a:bodyPr wrap="square" rtlCol="0">
            <a:spAutoFit/>
          </a:bodyPr>
          <a:lstStyle/>
          <a:p>
            <a:pPr marL="0" marR="0" lvl="0" indent="0" algn="l" defTabSz="457200" rtl="0" eaLnBrk="1" fontAlgn="base" latinLnBrk="0" hangingPunct="1">
              <a:lnSpc>
                <a:spcPct val="170000"/>
              </a:lnSpc>
              <a:spcBef>
                <a:spcPct val="0"/>
              </a:spcBef>
              <a:spcAft>
                <a:spcPct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Georgia" pitchFamily="18" charset="0"/>
                <a:ea typeface="MS PGothic" pitchFamily="34" charset="-128"/>
                <a:cs typeface="+mn-cs"/>
              </a:rPr>
              <a:t>Oblique/horizontal tows </a:t>
            </a:r>
          </a:p>
          <a:p>
            <a:pPr marL="0" marR="0" lvl="0" indent="0" algn="l" defTabSz="457200" rtl="0" eaLnBrk="1" fontAlgn="base" latinLnBrk="0" hangingPunct="1">
              <a:lnSpc>
                <a:spcPct val="170000"/>
              </a:lnSpc>
              <a:spcBef>
                <a:spcPct val="0"/>
              </a:spcBef>
              <a:spcAft>
                <a:spcPct val="0"/>
              </a:spcAft>
              <a:buClr>
                <a:srgbClr val="C00000"/>
              </a:buClr>
              <a:buSzTx/>
              <a:buFontTx/>
              <a:buNone/>
              <a:tabLst/>
              <a:defRPr/>
            </a:pPr>
            <a:r>
              <a:rPr kumimoji="0" lang="en-US" sz="20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Will only be screened for presence/absence; no enumeration</a:t>
            </a:r>
          </a:p>
          <a:p>
            <a:pPr marL="0" marR="0" lvl="0" indent="0" algn="l" defTabSz="457200" rtl="0" eaLnBrk="1" fontAlgn="base" latinLnBrk="0" hangingPunct="1">
              <a:lnSpc>
                <a:spcPct val="17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rPr>
              <a:t>AISD listserv will be contacted about any positives.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pitchFamily="18" charset="0"/>
              <a:ea typeface="MS PGothic" pitchFamily="34" charset="-128"/>
              <a:cs typeface="+mn-cs"/>
            </a:endParaRPr>
          </a:p>
        </p:txBody>
      </p:sp>
    </p:spTree>
    <p:extLst>
      <p:ext uri="{BB962C8B-B14F-4D97-AF65-F5344CB8AC3E}">
        <p14:creationId xmlns:p14="http://schemas.microsoft.com/office/powerpoint/2010/main" val="72184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pattFill prst="lgConfetti">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028" name="Picture 4" descr="https://media.graytvinc.com/images/810*455/Untitled+design+(5)2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77" t="11062" r="16413" b="12038"/>
          <a:stretch/>
        </p:blipFill>
        <p:spPr bwMode="auto">
          <a:xfrm>
            <a:off x="152400" y="4794527"/>
            <a:ext cx="2848186" cy="19872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457200"/>
            <a:ext cx="7315200" cy="110799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B70000"/>
                </a:solidFill>
                <a:effectLst/>
                <a:uLnTx/>
                <a:uFillTx/>
                <a:latin typeface="Georgia"/>
                <a:ea typeface="MS PGothic" pitchFamily="34" charset="-128"/>
                <a:cs typeface="+mn-cs"/>
              </a:rPr>
              <a:t>Questions? </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548" r="7983"/>
          <a:stretch/>
        </p:blipFill>
        <p:spPr bwMode="auto">
          <a:xfrm>
            <a:off x="5009147" y="5429250"/>
            <a:ext cx="398245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a:extLst>
              <a:ext uri="{FF2B5EF4-FFF2-40B4-BE49-F238E27FC236}">
                <a16:creationId xmlns:a16="http://schemas.microsoft.com/office/drawing/2014/main" id="{2D118D71-239D-4463-ABCF-1A04AC6077A6}"/>
              </a:ext>
            </a:extLst>
          </p:cNvPr>
          <p:cNvSpPr txBox="1">
            <a:spLocks/>
          </p:cNvSpPr>
          <p:nvPr/>
        </p:nvSpPr>
        <p:spPr>
          <a:xfrm>
            <a:off x="1143000" y="1524000"/>
            <a:ext cx="8229600" cy="4525963"/>
          </a:xfrm>
          <a:prstGeom prst="rect">
            <a:avLst/>
          </a:prstGeom>
        </p:spPr>
        <p:txBody>
          <a:bodyPr/>
          <a:lstStyle>
            <a:lvl1pPr marL="342900" indent="-342900" algn="l" defTabSz="457200" rtl="0" eaLnBrk="1" fontAlgn="base" hangingPunct="1">
              <a:spcBef>
                <a:spcPct val="20000"/>
              </a:spcBef>
              <a:spcAft>
                <a:spcPct val="0"/>
              </a:spcAft>
              <a:buClr>
                <a:srgbClr val="B70000"/>
              </a:buClr>
              <a:buSzPct val="90000"/>
              <a:buFont typeface="Wingdings" pitchFamily="2" charset="2"/>
              <a:buChar char="§"/>
              <a:defRPr sz="2800" kern="1200">
                <a:solidFill>
                  <a:srgbClr val="404040"/>
                </a:solidFill>
                <a:latin typeface="+mn-lt"/>
                <a:ea typeface="MS PGothic" pitchFamily="34" charset="-128"/>
                <a:cs typeface="+mn-cs"/>
              </a:defRPr>
            </a:lvl1pPr>
            <a:lvl2pPr marL="742950" indent="-285750" algn="l" defTabSz="457200" rtl="0" eaLnBrk="1" fontAlgn="base" hangingPunct="1">
              <a:spcBef>
                <a:spcPct val="20000"/>
              </a:spcBef>
              <a:spcAft>
                <a:spcPct val="0"/>
              </a:spcAft>
              <a:buClr>
                <a:srgbClr val="B70000"/>
              </a:buClr>
              <a:buSzPct val="90000"/>
              <a:buFont typeface="Wingdings" pitchFamily="2" charset="2"/>
              <a:buChar char="§"/>
              <a:defRPr sz="2400" kern="1200">
                <a:solidFill>
                  <a:srgbClr val="404040"/>
                </a:solidFill>
                <a:latin typeface="+mn-lt"/>
                <a:ea typeface="MS PGothic" pitchFamily="34" charset="-128"/>
                <a:cs typeface="+mn-cs"/>
              </a:defRPr>
            </a:lvl2pPr>
            <a:lvl3pPr marL="1143000" indent="-228600" algn="l" defTabSz="457200" rtl="0" eaLnBrk="1" fontAlgn="base" hangingPunct="1">
              <a:spcBef>
                <a:spcPct val="20000"/>
              </a:spcBef>
              <a:spcAft>
                <a:spcPct val="0"/>
              </a:spcAft>
              <a:buClr>
                <a:srgbClr val="B70000"/>
              </a:buClr>
              <a:buSzPct val="90000"/>
              <a:buFont typeface="Wingdings" pitchFamily="2" charset="2"/>
              <a:buChar char="§"/>
              <a:defRPr sz="2200" kern="1200">
                <a:solidFill>
                  <a:srgbClr val="404040"/>
                </a:solidFill>
                <a:latin typeface="+mn-lt"/>
                <a:ea typeface="MS PGothic" pitchFamily="34" charset="-128"/>
                <a:cs typeface="+mn-cs"/>
              </a:defRPr>
            </a:lvl3pPr>
            <a:lvl4pPr marL="16002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n-lt"/>
                <a:ea typeface="MS PGothic" pitchFamily="34" charset="-128"/>
                <a:cs typeface="+mn-cs"/>
              </a:defRPr>
            </a:lvl4pPr>
            <a:lvl5pPr marL="2057400" indent="-228600" algn="l" defTabSz="457200" rtl="0" eaLnBrk="1" fontAlgn="base" hangingPunct="1">
              <a:spcBef>
                <a:spcPct val="20000"/>
              </a:spcBef>
              <a:spcAft>
                <a:spcPct val="0"/>
              </a:spcAft>
              <a:buClr>
                <a:srgbClr val="7F7F7F"/>
              </a:buClr>
              <a:buSzPct val="90000"/>
              <a:buFont typeface="Wingdings" pitchFamily="2" charset="2"/>
              <a:buChar char="§"/>
              <a:defRPr kern="1200">
                <a:solidFill>
                  <a:srgbClr val="404040"/>
                </a:solidFill>
                <a:latin typeface="+mj-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Collection – </a:t>
            </a:r>
            <a:r>
              <a:rPr lang="en-US" sz="2400" dirty="0"/>
              <a:t>Maureen Ferry @WDNR</a:t>
            </a:r>
          </a:p>
          <a:p>
            <a:pPr lvl="1"/>
            <a:r>
              <a:rPr lang="en-US" dirty="0"/>
              <a:t>(608) 261-6450</a:t>
            </a:r>
          </a:p>
          <a:p>
            <a:endParaRPr lang="en-US" sz="1800" dirty="0"/>
          </a:p>
          <a:p>
            <a:r>
              <a:rPr lang="en-US" dirty="0"/>
              <a:t>Lab Account Number – </a:t>
            </a:r>
            <a:r>
              <a:rPr lang="en-US" sz="2400" dirty="0"/>
              <a:t>Zana </a:t>
            </a:r>
            <a:r>
              <a:rPr lang="en-US" sz="2400" dirty="0" err="1"/>
              <a:t>Sijan</a:t>
            </a:r>
            <a:r>
              <a:rPr lang="en-US" sz="2400" dirty="0"/>
              <a:t> @WDNR</a:t>
            </a:r>
          </a:p>
          <a:p>
            <a:pPr lvl="1"/>
            <a:r>
              <a:rPr lang="en-US" dirty="0"/>
              <a:t>(608) 264-8589</a:t>
            </a:r>
          </a:p>
          <a:p>
            <a:endParaRPr lang="en-US" sz="1800" dirty="0"/>
          </a:p>
          <a:p>
            <a:r>
              <a:rPr lang="en-US" dirty="0"/>
              <a:t>Analysis </a:t>
            </a:r>
            <a:r>
              <a:rPr lang="en-US" sz="2400" dirty="0"/>
              <a:t>– Environmental Toxicology @WSLH</a:t>
            </a:r>
          </a:p>
          <a:p>
            <a:pPr lvl="1"/>
            <a:r>
              <a:rPr lang="en-US" dirty="0"/>
              <a:t>(608) 224-6230</a:t>
            </a:r>
          </a:p>
        </p:txBody>
      </p:sp>
    </p:spTree>
    <p:extLst>
      <p:ext uri="{BB962C8B-B14F-4D97-AF65-F5344CB8AC3E}">
        <p14:creationId xmlns:p14="http://schemas.microsoft.com/office/powerpoint/2010/main" val="1715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A57E5-003A-4A75-899E-442AC027A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57250"/>
            <a:ext cx="9220199" cy="5143500"/>
          </a:xfrm>
          <a:prstGeom prst="rect">
            <a:avLst/>
          </a:prstGeom>
        </p:spPr>
      </p:pic>
      <p:sp>
        <p:nvSpPr>
          <p:cNvPr id="7" name="Rectangle 6">
            <a:extLst>
              <a:ext uri="{FF2B5EF4-FFF2-40B4-BE49-F238E27FC236}">
                <a16:creationId xmlns:a16="http://schemas.microsoft.com/office/drawing/2014/main" id="{0CF92761-C176-41BC-B0F4-7334DC57D2B2}"/>
              </a:ext>
            </a:extLst>
          </p:cNvPr>
          <p:cNvSpPr/>
          <p:nvPr/>
        </p:nvSpPr>
        <p:spPr>
          <a:xfrm>
            <a:off x="76199" y="4277048"/>
            <a:ext cx="1282338" cy="152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279E5587-2FF9-43E3-81EC-97F36714EA17}"/>
              </a:ext>
            </a:extLst>
          </p:cNvPr>
          <p:cNvSpPr txBox="1"/>
          <p:nvPr/>
        </p:nvSpPr>
        <p:spPr>
          <a:xfrm>
            <a:off x="4865915" y="2829741"/>
            <a:ext cx="4330337" cy="334835"/>
          </a:xfrm>
          <a:prstGeom prst="rect">
            <a:avLst/>
          </a:prstGeom>
          <a:noFill/>
        </p:spPr>
        <p:txBody>
          <a:bodyPr wrap="square" rtlCol="0">
            <a:spAutoFit/>
          </a:bodyPr>
          <a:lstStyle/>
          <a:p>
            <a:pPr defTabSz="685800"/>
            <a:r>
              <a:rPr lang="en-US" sz="788" b="1" dirty="0">
                <a:solidFill>
                  <a:srgbClr val="FF0000"/>
                </a:solidFill>
                <a:latin typeface="Arial" panose="020B0604020202020204" pitchFamily="34" charset="0"/>
                <a:cs typeface="Arial" panose="020B0604020202020204" pitchFamily="34" charset="0"/>
              </a:rPr>
              <a:t>DNR AIS Monitoring - _______ County (Spiny </a:t>
            </a:r>
            <a:r>
              <a:rPr lang="en-US" sz="788" b="1" dirty="0" err="1">
                <a:solidFill>
                  <a:srgbClr val="FF0000"/>
                </a:solidFill>
                <a:latin typeface="Arial" panose="020B0604020202020204" pitchFamily="34" charset="0"/>
                <a:cs typeface="Arial" panose="020B0604020202020204" pitchFamily="34" charset="0"/>
              </a:rPr>
              <a:t>Waterflea</a:t>
            </a:r>
            <a:r>
              <a:rPr lang="en-US" sz="788" b="1" dirty="0">
                <a:solidFill>
                  <a:srgbClr val="FF0000"/>
                </a:solidFill>
                <a:latin typeface="Arial" panose="020B0604020202020204" pitchFamily="34" charset="0"/>
                <a:cs typeface="Arial" panose="020B0604020202020204" pitchFamily="34" charset="0"/>
              </a:rPr>
              <a:t> and Zebra Mussel Veliger Tows)</a:t>
            </a:r>
          </a:p>
        </p:txBody>
      </p:sp>
      <p:sp>
        <p:nvSpPr>
          <p:cNvPr id="2" name="Slide Number Placeholder 1">
            <a:extLst>
              <a:ext uri="{FF2B5EF4-FFF2-40B4-BE49-F238E27FC236}">
                <a16:creationId xmlns:a16="http://schemas.microsoft.com/office/drawing/2014/main" id="{E5D7E239-4C01-45A2-9A36-441C81DE9BF0}"/>
              </a:ext>
            </a:extLst>
          </p:cNvPr>
          <p:cNvSpPr>
            <a:spLocks noGrp="1"/>
          </p:cNvSpPr>
          <p:nvPr>
            <p:ph type="sldNum" sz="quarter" idx="12"/>
          </p:nvPr>
        </p:nvSpPr>
        <p:spPr/>
        <p:txBody>
          <a:bodyPr/>
          <a:lstStyle/>
          <a:p>
            <a:fld id="{B7081638-3408-447B-9F03-276FF01E18D0}" type="slidenum">
              <a:rPr lang="en-US" smtClean="0"/>
              <a:t>66</a:t>
            </a:fld>
            <a:endParaRPr lang="en-US"/>
          </a:p>
        </p:txBody>
      </p:sp>
      <p:pic>
        <p:nvPicPr>
          <p:cNvPr id="3" name="Picture 2">
            <a:extLst>
              <a:ext uri="{FF2B5EF4-FFF2-40B4-BE49-F238E27FC236}">
                <a16:creationId xmlns:a16="http://schemas.microsoft.com/office/drawing/2014/main" id="{972A6C49-33CB-448B-9AEF-88C71F5114C8}"/>
              </a:ext>
            </a:extLst>
          </p:cNvPr>
          <p:cNvPicPr>
            <a:picLocks noChangeAspect="1"/>
          </p:cNvPicPr>
          <p:nvPr/>
        </p:nvPicPr>
        <p:blipFill>
          <a:blip r:embed="rId3"/>
          <a:stretch>
            <a:fillRect/>
          </a:stretch>
        </p:blipFill>
        <p:spPr>
          <a:xfrm>
            <a:off x="77305" y="2145585"/>
            <a:ext cx="1522895" cy="191318"/>
          </a:xfrm>
          <a:prstGeom prst="rect">
            <a:avLst/>
          </a:prstGeom>
        </p:spPr>
      </p:pic>
      <p:pic>
        <p:nvPicPr>
          <p:cNvPr id="4" name="Picture 3">
            <a:extLst>
              <a:ext uri="{FF2B5EF4-FFF2-40B4-BE49-F238E27FC236}">
                <a16:creationId xmlns:a16="http://schemas.microsoft.com/office/drawing/2014/main" id="{3B97D46A-6FE0-4B6D-98E1-2D3B4EBAB54B}"/>
              </a:ext>
            </a:extLst>
          </p:cNvPr>
          <p:cNvPicPr>
            <a:picLocks noChangeAspect="1"/>
          </p:cNvPicPr>
          <p:nvPr/>
        </p:nvPicPr>
        <p:blipFill rotWithShape="1">
          <a:blip r:embed="rId4"/>
          <a:srcRect r="3100" b="2546"/>
          <a:stretch/>
        </p:blipFill>
        <p:spPr>
          <a:xfrm>
            <a:off x="83815" y="2156788"/>
            <a:ext cx="4640585" cy="186385"/>
          </a:xfrm>
          <a:prstGeom prst="rect">
            <a:avLst/>
          </a:prstGeom>
        </p:spPr>
      </p:pic>
      <p:sp>
        <p:nvSpPr>
          <p:cNvPr id="6" name="Rectangle 5">
            <a:extLst>
              <a:ext uri="{FF2B5EF4-FFF2-40B4-BE49-F238E27FC236}">
                <a16:creationId xmlns:a16="http://schemas.microsoft.com/office/drawing/2014/main" id="{32CC6F82-D633-464A-BFB7-EF289CA40D5A}"/>
              </a:ext>
            </a:extLst>
          </p:cNvPr>
          <p:cNvSpPr/>
          <p:nvPr/>
        </p:nvSpPr>
        <p:spPr>
          <a:xfrm>
            <a:off x="76200" y="2145723"/>
            <a:ext cx="2286001" cy="2008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1" name="Straight Arrow Connector 10">
            <a:extLst>
              <a:ext uri="{FF2B5EF4-FFF2-40B4-BE49-F238E27FC236}">
                <a16:creationId xmlns:a16="http://schemas.microsoft.com/office/drawing/2014/main" id="{9A961232-4170-42CD-BCC7-541E6DF07B01}"/>
              </a:ext>
            </a:extLst>
          </p:cNvPr>
          <p:cNvCxnSpPr>
            <a:cxnSpLocks/>
          </p:cNvCxnSpPr>
          <p:nvPr/>
        </p:nvCxnSpPr>
        <p:spPr>
          <a:xfrm>
            <a:off x="2362200" y="2248444"/>
            <a:ext cx="2592977" cy="5812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638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883B7-A2B8-4062-AF5B-F7CD690C3BD0}"/>
              </a:ext>
            </a:extLst>
          </p:cNvPr>
          <p:cNvPicPr>
            <a:picLocks noChangeAspect="1"/>
          </p:cNvPicPr>
          <p:nvPr/>
        </p:nvPicPr>
        <p:blipFill rotWithShape="1">
          <a:blip r:embed="rId2">
            <a:extLst>
              <a:ext uri="{28A0092B-C50C-407E-A947-70E740481C1C}">
                <a14:useLocalDpi xmlns:a14="http://schemas.microsoft.com/office/drawing/2010/main" val="0"/>
              </a:ext>
            </a:extLst>
          </a:blip>
          <a:srcRect r="34166" b="2038"/>
          <a:stretch/>
        </p:blipFill>
        <p:spPr>
          <a:xfrm>
            <a:off x="0" y="857250"/>
            <a:ext cx="9144000" cy="5151832"/>
          </a:xfrm>
          <a:prstGeom prst="rect">
            <a:avLst/>
          </a:prstGeom>
        </p:spPr>
      </p:pic>
      <p:sp>
        <p:nvSpPr>
          <p:cNvPr id="4" name="Rectangle 3">
            <a:extLst>
              <a:ext uri="{FF2B5EF4-FFF2-40B4-BE49-F238E27FC236}">
                <a16:creationId xmlns:a16="http://schemas.microsoft.com/office/drawing/2014/main" id="{3D218C05-6DCC-409A-8C74-5C2E213D2604}"/>
              </a:ext>
            </a:extLst>
          </p:cNvPr>
          <p:cNvSpPr/>
          <p:nvPr/>
        </p:nvSpPr>
        <p:spPr>
          <a:xfrm>
            <a:off x="1297576" y="2145724"/>
            <a:ext cx="3966755" cy="213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FBEF10F0-305E-45F3-903D-74943BE8963B}"/>
              </a:ext>
            </a:extLst>
          </p:cNvPr>
          <p:cNvSpPr/>
          <p:nvPr/>
        </p:nvSpPr>
        <p:spPr>
          <a:xfrm>
            <a:off x="1202870" y="2826475"/>
            <a:ext cx="5557158" cy="213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45DB56B5-9BE7-4D22-95B0-F22086A6FEEF}"/>
              </a:ext>
            </a:extLst>
          </p:cNvPr>
          <p:cNvSpPr/>
          <p:nvPr/>
        </p:nvSpPr>
        <p:spPr>
          <a:xfrm>
            <a:off x="951411" y="3798760"/>
            <a:ext cx="1301932" cy="1520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E4D8A354-F750-44C7-9564-A26AE3364CE3}"/>
              </a:ext>
            </a:extLst>
          </p:cNvPr>
          <p:cNvSpPr/>
          <p:nvPr/>
        </p:nvSpPr>
        <p:spPr>
          <a:xfrm>
            <a:off x="280852" y="4125794"/>
            <a:ext cx="3076303" cy="797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1CD27C7D-4A38-4598-856D-7BB01F56E903}"/>
              </a:ext>
            </a:extLst>
          </p:cNvPr>
          <p:cNvSpPr/>
          <p:nvPr/>
        </p:nvSpPr>
        <p:spPr>
          <a:xfrm>
            <a:off x="280852" y="4923067"/>
            <a:ext cx="3076304" cy="213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E18775DD-5DB1-4947-A3DD-EB57692B428A}"/>
              </a:ext>
            </a:extLst>
          </p:cNvPr>
          <p:cNvSpPr/>
          <p:nvPr/>
        </p:nvSpPr>
        <p:spPr>
          <a:xfrm>
            <a:off x="886097" y="5628023"/>
            <a:ext cx="1693818" cy="30607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F5FCD202-CDA0-4B17-B3E5-E06E43497D4B}"/>
              </a:ext>
            </a:extLst>
          </p:cNvPr>
          <p:cNvSpPr>
            <a:spLocks noGrp="1"/>
          </p:cNvSpPr>
          <p:nvPr>
            <p:ph type="sldNum" sz="quarter" idx="12"/>
          </p:nvPr>
        </p:nvSpPr>
        <p:spPr/>
        <p:txBody>
          <a:bodyPr/>
          <a:lstStyle/>
          <a:p>
            <a:fld id="{B7081638-3408-447B-9F03-276FF01E18D0}" type="slidenum">
              <a:rPr lang="en-US" smtClean="0"/>
              <a:t>67</a:t>
            </a:fld>
            <a:endParaRPr lang="en-US"/>
          </a:p>
        </p:txBody>
      </p:sp>
      <p:pic>
        <p:nvPicPr>
          <p:cNvPr id="11" name="Picture 10">
            <a:extLst>
              <a:ext uri="{FF2B5EF4-FFF2-40B4-BE49-F238E27FC236}">
                <a16:creationId xmlns:a16="http://schemas.microsoft.com/office/drawing/2014/main" id="{2D6CE0B9-7184-4892-903B-7BB523D7AA25}"/>
              </a:ext>
            </a:extLst>
          </p:cNvPr>
          <p:cNvPicPr>
            <a:picLocks noChangeAspect="1"/>
          </p:cNvPicPr>
          <p:nvPr/>
        </p:nvPicPr>
        <p:blipFill rotWithShape="1">
          <a:blip r:embed="rId3"/>
          <a:srcRect l="3500" t="33353" r="19711" b="1374"/>
          <a:stretch/>
        </p:blipFill>
        <p:spPr>
          <a:xfrm>
            <a:off x="1707108" y="2410251"/>
            <a:ext cx="4084092" cy="138639"/>
          </a:xfrm>
          <a:prstGeom prst="rect">
            <a:avLst/>
          </a:prstGeom>
        </p:spPr>
      </p:pic>
      <p:sp>
        <p:nvSpPr>
          <p:cNvPr id="5" name="Rectangle 4">
            <a:extLst>
              <a:ext uri="{FF2B5EF4-FFF2-40B4-BE49-F238E27FC236}">
                <a16:creationId xmlns:a16="http://schemas.microsoft.com/office/drawing/2014/main" id="{DBD629CE-F267-4E7D-9795-924EE9399EA2}"/>
              </a:ext>
            </a:extLst>
          </p:cNvPr>
          <p:cNvSpPr/>
          <p:nvPr/>
        </p:nvSpPr>
        <p:spPr>
          <a:xfrm>
            <a:off x="886097" y="2548890"/>
            <a:ext cx="2288178"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67296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39FD5-D8E6-4427-B5D0-1A821820E39E}"/>
              </a:ext>
            </a:extLst>
          </p:cNvPr>
          <p:cNvSpPr/>
          <p:nvPr/>
        </p:nvSpPr>
        <p:spPr>
          <a:xfrm>
            <a:off x="1" y="3582638"/>
            <a:ext cx="3154680" cy="1729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C57D1239-7C6C-4956-848D-D8177EE92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2" y="4195438"/>
            <a:ext cx="135731" cy="135731"/>
          </a:xfrm>
          <a:prstGeom prst="rect">
            <a:avLst/>
          </a:prstGeom>
        </p:spPr>
      </p:pic>
      <p:pic>
        <p:nvPicPr>
          <p:cNvPr id="8" name="Picture 7">
            <a:extLst>
              <a:ext uri="{FF2B5EF4-FFF2-40B4-BE49-F238E27FC236}">
                <a16:creationId xmlns:a16="http://schemas.microsoft.com/office/drawing/2014/main" id="{C059F9FC-F067-4AA1-A39B-173B386DD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8" y="4022551"/>
            <a:ext cx="142875" cy="157163"/>
          </a:xfrm>
          <a:prstGeom prst="rect">
            <a:avLst/>
          </a:prstGeom>
        </p:spPr>
      </p:pic>
      <p:pic>
        <p:nvPicPr>
          <p:cNvPr id="9" name="Picture 8">
            <a:extLst>
              <a:ext uri="{FF2B5EF4-FFF2-40B4-BE49-F238E27FC236}">
                <a16:creationId xmlns:a16="http://schemas.microsoft.com/office/drawing/2014/main" id="{1573AF21-5FB1-4527-84BF-E5EAEB05A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5343"/>
            <a:ext cx="12192000" cy="6487313"/>
          </a:xfrm>
          <a:prstGeom prst="rect">
            <a:avLst/>
          </a:prstGeom>
        </p:spPr>
      </p:pic>
      <p:sp>
        <p:nvSpPr>
          <p:cNvPr id="10" name="Rectangle 9">
            <a:extLst>
              <a:ext uri="{FF2B5EF4-FFF2-40B4-BE49-F238E27FC236}">
                <a16:creationId xmlns:a16="http://schemas.microsoft.com/office/drawing/2014/main" id="{1D04FB69-6AC8-498C-B5FE-DAE5D2A0CC41}"/>
              </a:ext>
            </a:extLst>
          </p:cNvPr>
          <p:cNvSpPr/>
          <p:nvPr/>
        </p:nvSpPr>
        <p:spPr>
          <a:xfrm>
            <a:off x="0" y="3306618"/>
            <a:ext cx="4206240" cy="2235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7A746A-2F40-4B49-96B7-65A3B86831B3}"/>
              </a:ext>
            </a:extLst>
          </p:cNvPr>
          <p:cNvSpPr/>
          <p:nvPr/>
        </p:nvSpPr>
        <p:spPr>
          <a:xfrm>
            <a:off x="0" y="1556327"/>
            <a:ext cx="4206240" cy="1233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14E2A3C-D1CB-4A3A-A5C7-33BB90F8B2F3}"/>
              </a:ext>
            </a:extLst>
          </p:cNvPr>
          <p:cNvSpPr>
            <a:spLocks noGrp="1"/>
          </p:cNvSpPr>
          <p:nvPr>
            <p:ph type="sldNum" sz="quarter" idx="12"/>
          </p:nvPr>
        </p:nvSpPr>
        <p:spPr/>
        <p:txBody>
          <a:bodyPr/>
          <a:lstStyle/>
          <a:p>
            <a:fld id="{B7081638-3408-447B-9F03-276FF01E18D0}" type="slidenum">
              <a:rPr lang="en-US" smtClean="0"/>
              <a:t>68</a:t>
            </a:fld>
            <a:endParaRPr lang="en-US"/>
          </a:p>
        </p:txBody>
      </p:sp>
    </p:spTree>
    <p:extLst>
      <p:ext uri="{BB962C8B-B14F-4D97-AF65-F5344CB8AC3E}">
        <p14:creationId xmlns:p14="http://schemas.microsoft.com/office/powerpoint/2010/main" val="7292968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883B7-A2B8-4062-AF5B-F7CD690C3BD0}"/>
              </a:ext>
            </a:extLst>
          </p:cNvPr>
          <p:cNvPicPr>
            <a:picLocks noChangeAspect="1"/>
          </p:cNvPicPr>
          <p:nvPr/>
        </p:nvPicPr>
        <p:blipFill rotWithShape="1">
          <a:blip r:embed="rId2">
            <a:extLst>
              <a:ext uri="{28A0092B-C50C-407E-A947-70E740481C1C}">
                <a14:useLocalDpi xmlns:a14="http://schemas.microsoft.com/office/drawing/2010/main" val="0"/>
              </a:ext>
            </a:extLst>
          </a:blip>
          <a:srcRect r="34166" b="2038"/>
          <a:stretch/>
        </p:blipFill>
        <p:spPr>
          <a:xfrm>
            <a:off x="0" y="857250"/>
            <a:ext cx="9144000" cy="5151832"/>
          </a:xfrm>
          <a:prstGeom prst="rect">
            <a:avLst/>
          </a:prstGeom>
        </p:spPr>
      </p:pic>
      <p:sp>
        <p:nvSpPr>
          <p:cNvPr id="11" name="Rectangle 10">
            <a:extLst>
              <a:ext uri="{FF2B5EF4-FFF2-40B4-BE49-F238E27FC236}">
                <a16:creationId xmlns:a16="http://schemas.microsoft.com/office/drawing/2014/main" id="{61BECB18-E4A0-4BDF-BD66-081318F641D5}"/>
              </a:ext>
            </a:extLst>
          </p:cNvPr>
          <p:cNvSpPr/>
          <p:nvPr/>
        </p:nvSpPr>
        <p:spPr>
          <a:xfrm>
            <a:off x="0" y="5632332"/>
            <a:ext cx="949037" cy="30607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4DBF6BA7-163E-49F7-961E-C63AEA4F4380}"/>
              </a:ext>
            </a:extLst>
          </p:cNvPr>
          <p:cNvSpPr>
            <a:spLocks noGrp="1"/>
          </p:cNvSpPr>
          <p:nvPr>
            <p:ph type="sldNum" sz="quarter" idx="12"/>
          </p:nvPr>
        </p:nvSpPr>
        <p:spPr/>
        <p:txBody>
          <a:bodyPr/>
          <a:lstStyle/>
          <a:p>
            <a:fld id="{B7081638-3408-447B-9F03-276FF01E18D0}" type="slidenum">
              <a:rPr lang="en-US" smtClean="0"/>
              <a:t>69</a:t>
            </a:fld>
            <a:endParaRPr lang="en-US"/>
          </a:p>
        </p:txBody>
      </p:sp>
      <p:pic>
        <p:nvPicPr>
          <p:cNvPr id="5" name="Picture 4">
            <a:extLst>
              <a:ext uri="{FF2B5EF4-FFF2-40B4-BE49-F238E27FC236}">
                <a16:creationId xmlns:a16="http://schemas.microsoft.com/office/drawing/2014/main" id="{41A89FD5-C2EC-4B07-9103-0B0E8C010329}"/>
              </a:ext>
            </a:extLst>
          </p:cNvPr>
          <p:cNvPicPr>
            <a:picLocks noChangeAspect="1"/>
          </p:cNvPicPr>
          <p:nvPr/>
        </p:nvPicPr>
        <p:blipFill rotWithShape="1">
          <a:blip r:embed="rId3"/>
          <a:srcRect l="3500" t="33353" r="19711" b="1374"/>
          <a:stretch/>
        </p:blipFill>
        <p:spPr>
          <a:xfrm>
            <a:off x="1707108" y="2410251"/>
            <a:ext cx="4084092" cy="138639"/>
          </a:xfrm>
          <a:prstGeom prst="rect">
            <a:avLst/>
          </a:prstGeom>
        </p:spPr>
      </p:pic>
    </p:spTree>
    <p:extLst>
      <p:ext uri="{BB962C8B-B14F-4D97-AF65-F5344CB8AC3E}">
        <p14:creationId xmlns:p14="http://schemas.microsoft.com/office/powerpoint/2010/main" val="331969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4">
            <a:extLst>
              <a:ext uri="{FF2B5EF4-FFF2-40B4-BE49-F238E27FC236}">
                <a16:creationId xmlns:a16="http://schemas.microsoft.com/office/drawing/2014/main" id="{AF683268-AAEF-4487-BD08-E936F86A64A1}"/>
              </a:ext>
            </a:extLst>
          </p:cNvPr>
          <p:cNvPicPr>
            <a:picLocks noChangeAspect="1"/>
          </p:cNvPicPr>
          <p:nvPr/>
        </p:nvPicPr>
        <p:blipFill rotWithShape="1">
          <a:blip r:embed="rId2">
            <a:extLst>
              <a:ext uri="{28A0092B-C50C-407E-A947-70E740481C1C}">
                <a14:useLocalDpi xmlns:a14="http://schemas.microsoft.com/office/drawing/2010/main" val="0"/>
              </a:ext>
            </a:extLst>
          </a:blip>
          <a:srcRect b="5702"/>
          <a:stretch/>
        </p:blipFill>
        <p:spPr bwMode="auto">
          <a:xfrm>
            <a:off x="4928110" y="1574853"/>
            <a:ext cx="3657600" cy="386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Graphic 15" descr="Microscope">
            <a:extLst>
              <a:ext uri="{FF2B5EF4-FFF2-40B4-BE49-F238E27FC236}">
                <a16:creationId xmlns:a16="http://schemas.microsoft.com/office/drawing/2014/main" id="{CB04D932-586C-40B6-BAA0-4B37B46A5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1210" y="5040739"/>
            <a:ext cx="630600" cy="630600"/>
          </a:xfrm>
          <a:prstGeom prst="rect">
            <a:avLst/>
          </a:prstGeom>
        </p:spPr>
      </p:pic>
      <p:cxnSp>
        <p:nvCxnSpPr>
          <p:cNvPr id="17" name="Connector: Curved 16">
            <a:extLst>
              <a:ext uri="{FF2B5EF4-FFF2-40B4-BE49-F238E27FC236}">
                <a16:creationId xmlns:a16="http://schemas.microsoft.com/office/drawing/2014/main" id="{C17D6C26-67B7-478E-BA24-1EBAFFC7A0B5}"/>
              </a:ext>
            </a:extLst>
          </p:cNvPr>
          <p:cNvCxnSpPr>
            <a:cxnSpLocks/>
          </p:cNvCxnSpPr>
          <p:nvPr/>
        </p:nvCxnSpPr>
        <p:spPr>
          <a:xfrm rot="10800000" flipV="1">
            <a:off x="7239001" y="4495800"/>
            <a:ext cx="630599" cy="516416"/>
          </a:xfrm>
          <a:prstGeom prst="curvedConnector2">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8661604-B061-4D64-85D6-15C2E9BF7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624" y="4353899"/>
            <a:ext cx="2672372" cy="2004279"/>
          </a:xfrm>
          <a:prstGeom prst="rect">
            <a:avLst/>
          </a:prstGeom>
        </p:spPr>
      </p:pic>
      <p:sp>
        <p:nvSpPr>
          <p:cNvPr id="2" name="Title 1">
            <a:extLst>
              <a:ext uri="{FF2B5EF4-FFF2-40B4-BE49-F238E27FC236}">
                <a16:creationId xmlns:a16="http://schemas.microsoft.com/office/drawing/2014/main" id="{2305469B-1840-442E-A031-A2E4C4E6DD16}"/>
              </a:ext>
            </a:extLst>
          </p:cNvPr>
          <p:cNvSpPr>
            <a:spLocks noGrp="1"/>
          </p:cNvSpPr>
          <p:nvPr>
            <p:ph type="title"/>
          </p:nvPr>
        </p:nvSpPr>
        <p:spPr>
          <a:xfrm>
            <a:off x="76200" y="609600"/>
            <a:ext cx="8991600" cy="808038"/>
          </a:xfrm>
        </p:spPr>
        <p:txBody>
          <a:bodyPr/>
          <a:lstStyle/>
          <a:p>
            <a:r>
              <a:rPr lang="en-US" dirty="0"/>
              <a:t>Wisconsin State Lab of Hygiene</a:t>
            </a:r>
          </a:p>
        </p:txBody>
      </p:sp>
      <p:sp>
        <p:nvSpPr>
          <p:cNvPr id="3" name="Content Placeholder 2">
            <a:extLst>
              <a:ext uri="{FF2B5EF4-FFF2-40B4-BE49-F238E27FC236}">
                <a16:creationId xmlns:a16="http://schemas.microsoft.com/office/drawing/2014/main" id="{C596EA4A-8688-45A1-8DD8-B83FCC82B9F6}"/>
              </a:ext>
            </a:extLst>
          </p:cNvPr>
          <p:cNvSpPr>
            <a:spLocks noGrp="1"/>
          </p:cNvSpPr>
          <p:nvPr>
            <p:ph idx="1"/>
          </p:nvPr>
        </p:nvSpPr>
        <p:spPr>
          <a:xfrm>
            <a:off x="457200" y="1600200"/>
            <a:ext cx="4953000" cy="4525963"/>
          </a:xfrm>
        </p:spPr>
        <p:txBody>
          <a:bodyPr/>
          <a:lstStyle/>
          <a:p>
            <a:r>
              <a:rPr lang="en-US" sz="1800" b="1" dirty="0"/>
              <a:t>Communicable Disease, Environmental and Occupational Laboratories; Forensic Toxicology; WSLH Proficiency Testing</a:t>
            </a:r>
            <a:br>
              <a:rPr lang="en-US" sz="1800" b="1" dirty="0"/>
            </a:br>
            <a:r>
              <a:rPr lang="en-US" sz="1800" dirty="0"/>
              <a:t>2601 Agriculture Drive</a:t>
            </a:r>
            <a:br>
              <a:rPr lang="en-US" sz="1800" dirty="0"/>
            </a:br>
            <a:r>
              <a:rPr lang="en-US" sz="1800" dirty="0"/>
              <a:t>Madison, WI 53718</a:t>
            </a:r>
          </a:p>
          <a:p>
            <a:pPr marL="0" indent="0">
              <a:buNone/>
            </a:pPr>
            <a:r>
              <a:rPr lang="en-US" sz="1800" dirty="0"/>
              <a:t>    (608) 224-6230</a:t>
            </a:r>
          </a:p>
          <a:p>
            <a:endParaRPr lang="en-US" sz="1800" dirty="0"/>
          </a:p>
          <a:p>
            <a:r>
              <a:rPr lang="en-US" sz="1800" dirty="0"/>
              <a:t>Send samples monthly or during statewide meetings</a:t>
            </a:r>
          </a:p>
          <a:p>
            <a:r>
              <a:rPr lang="en-US" sz="1800" dirty="0"/>
              <a:t>Call the lab prior to delivering samples (&gt;10) to tell them how many</a:t>
            </a:r>
          </a:p>
          <a:p>
            <a:r>
              <a:rPr lang="en-US" sz="1800" dirty="0"/>
              <a:t>Deadline to submit samples by </a:t>
            </a:r>
            <a:r>
              <a:rPr lang="en-US" sz="1800" u="sng" dirty="0">
                <a:solidFill>
                  <a:srgbClr val="FF0000"/>
                </a:solidFill>
              </a:rPr>
              <a:t>October 31</a:t>
            </a:r>
          </a:p>
          <a:p>
            <a:endParaRPr lang="en-US" sz="1600" dirty="0"/>
          </a:p>
        </p:txBody>
      </p:sp>
      <p:sp>
        <p:nvSpPr>
          <p:cNvPr id="8" name="Speech Bubble: Rectangle 7">
            <a:extLst>
              <a:ext uri="{FF2B5EF4-FFF2-40B4-BE49-F238E27FC236}">
                <a16:creationId xmlns:a16="http://schemas.microsoft.com/office/drawing/2014/main" id="{ED168921-886F-4B54-B796-EBF0FD7414E2}"/>
              </a:ext>
            </a:extLst>
          </p:cNvPr>
          <p:cNvSpPr/>
          <p:nvPr/>
        </p:nvSpPr>
        <p:spPr>
          <a:xfrm>
            <a:off x="5804410" y="1638774"/>
            <a:ext cx="2781300" cy="2129089"/>
          </a:xfrm>
          <a:prstGeom prst="wedgeRectCallout">
            <a:avLst>
              <a:gd name="adj1" fmla="val 1598"/>
              <a:gd name="adj2" fmla="val 10338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61D590-B900-41EF-BBDA-D2247A38D44A}"/>
              </a:ext>
            </a:extLst>
          </p:cNvPr>
          <p:cNvPicPr>
            <a:picLocks noChangeAspect="1"/>
          </p:cNvPicPr>
          <p:nvPr/>
        </p:nvPicPr>
        <p:blipFill>
          <a:blip r:embed="rId6"/>
          <a:stretch>
            <a:fillRect/>
          </a:stretch>
        </p:blipFill>
        <p:spPr>
          <a:xfrm>
            <a:off x="5869249" y="1713162"/>
            <a:ext cx="2651622" cy="2004279"/>
          </a:xfrm>
          <a:prstGeom prst="rect">
            <a:avLst/>
          </a:prstGeom>
        </p:spPr>
      </p:pic>
      <p:sp>
        <p:nvSpPr>
          <p:cNvPr id="4" name="Slide Number Placeholder 3">
            <a:extLst>
              <a:ext uri="{FF2B5EF4-FFF2-40B4-BE49-F238E27FC236}">
                <a16:creationId xmlns:a16="http://schemas.microsoft.com/office/drawing/2014/main" id="{91831ED6-C553-4253-A430-586C600F1F80}"/>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2240836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7180B-08C5-42A8-A081-AF12F7A4933F}"/>
              </a:ext>
            </a:extLst>
          </p:cNvPr>
          <p:cNvPicPr>
            <a:picLocks noChangeAspect="1"/>
          </p:cNvPicPr>
          <p:nvPr/>
        </p:nvPicPr>
        <p:blipFill rotWithShape="1">
          <a:blip r:embed="rId2">
            <a:extLst>
              <a:ext uri="{28A0092B-C50C-407E-A947-70E740481C1C}">
                <a14:useLocalDpi xmlns:a14="http://schemas.microsoft.com/office/drawing/2010/main" val="0"/>
              </a:ext>
            </a:extLst>
          </a:blip>
          <a:srcRect r="25530"/>
          <a:stretch/>
        </p:blipFill>
        <p:spPr>
          <a:xfrm>
            <a:off x="-22325" y="1739703"/>
            <a:ext cx="9166325" cy="3149219"/>
          </a:xfrm>
          <a:prstGeom prst="rect">
            <a:avLst/>
          </a:prstGeom>
        </p:spPr>
      </p:pic>
      <p:sp>
        <p:nvSpPr>
          <p:cNvPr id="4" name="Rectangle 3">
            <a:extLst>
              <a:ext uri="{FF2B5EF4-FFF2-40B4-BE49-F238E27FC236}">
                <a16:creationId xmlns:a16="http://schemas.microsoft.com/office/drawing/2014/main" id="{9377858B-DF40-4667-93C2-941AAE6E6F02}"/>
              </a:ext>
            </a:extLst>
          </p:cNvPr>
          <p:cNvSpPr/>
          <p:nvPr/>
        </p:nvSpPr>
        <p:spPr>
          <a:xfrm>
            <a:off x="4973782" y="2552313"/>
            <a:ext cx="471055" cy="30607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C88EC6AD-41C3-4320-9344-515D901634B8}"/>
              </a:ext>
            </a:extLst>
          </p:cNvPr>
          <p:cNvSpPr>
            <a:spLocks noGrp="1"/>
          </p:cNvSpPr>
          <p:nvPr>
            <p:ph type="sldNum" sz="quarter" idx="12"/>
          </p:nvPr>
        </p:nvSpPr>
        <p:spPr/>
        <p:txBody>
          <a:bodyPr/>
          <a:lstStyle/>
          <a:p>
            <a:fld id="{B7081638-3408-447B-9F03-276FF01E18D0}" type="slidenum">
              <a:rPr lang="en-US" smtClean="0"/>
              <a:t>70</a:t>
            </a:fld>
            <a:endParaRPr lang="en-US"/>
          </a:p>
        </p:txBody>
      </p:sp>
      <p:pic>
        <p:nvPicPr>
          <p:cNvPr id="5" name="Picture 4">
            <a:extLst>
              <a:ext uri="{FF2B5EF4-FFF2-40B4-BE49-F238E27FC236}">
                <a16:creationId xmlns:a16="http://schemas.microsoft.com/office/drawing/2014/main" id="{5352BEE9-E578-4791-A730-817E5E0F3B8E}"/>
              </a:ext>
            </a:extLst>
          </p:cNvPr>
          <p:cNvPicPr>
            <a:picLocks noChangeAspect="1"/>
          </p:cNvPicPr>
          <p:nvPr/>
        </p:nvPicPr>
        <p:blipFill rotWithShape="1">
          <a:blip r:embed="rId3"/>
          <a:srcRect l="3499" t="11147" r="58885" b="17102"/>
          <a:stretch/>
        </p:blipFill>
        <p:spPr>
          <a:xfrm>
            <a:off x="957914" y="2585446"/>
            <a:ext cx="1785285" cy="135992"/>
          </a:xfrm>
          <a:prstGeom prst="rect">
            <a:avLst/>
          </a:prstGeom>
        </p:spPr>
      </p:pic>
    </p:spTree>
    <p:extLst>
      <p:ext uri="{BB962C8B-B14F-4D97-AF65-F5344CB8AC3E}">
        <p14:creationId xmlns:p14="http://schemas.microsoft.com/office/powerpoint/2010/main" val="407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D0BA14-A74D-4E71-A50F-163BC463B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873" y="857251"/>
            <a:ext cx="6851073" cy="5111681"/>
          </a:xfrm>
          <a:prstGeom prst="rect">
            <a:avLst/>
          </a:prstGeom>
        </p:spPr>
      </p:pic>
      <p:sp>
        <p:nvSpPr>
          <p:cNvPr id="4" name="Rectangle 3">
            <a:extLst>
              <a:ext uri="{FF2B5EF4-FFF2-40B4-BE49-F238E27FC236}">
                <a16:creationId xmlns:a16="http://schemas.microsoft.com/office/drawing/2014/main" id="{0D5FB846-41A2-4781-B2E7-3F5F266D3341}"/>
              </a:ext>
            </a:extLst>
          </p:cNvPr>
          <p:cNvSpPr/>
          <p:nvPr/>
        </p:nvSpPr>
        <p:spPr>
          <a:xfrm>
            <a:off x="1177042" y="1655272"/>
            <a:ext cx="1573085"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4D5471B7-F6E8-449F-93BC-5E954FC6ACF1}"/>
              </a:ext>
            </a:extLst>
          </p:cNvPr>
          <p:cNvSpPr/>
          <p:nvPr/>
        </p:nvSpPr>
        <p:spPr>
          <a:xfrm>
            <a:off x="1177042" y="1934242"/>
            <a:ext cx="4454831"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324EFC9C-42DD-4782-AB11-B41EBC349A59}"/>
              </a:ext>
            </a:extLst>
          </p:cNvPr>
          <p:cNvSpPr/>
          <p:nvPr/>
        </p:nvSpPr>
        <p:spPr>
          <a:xfrm>
            <a:off x="1177042" y="3871692"/>
            <a:ext cx="2397431" cy="3308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55CDEAB3-7E6E-4E2A-A099-4F7CBDECC4E5}"/>
              </a:ext>
            </a:extLst>
          </p:cNvPr>
          <p:cNvSpPr/>
          <p:nvPr/>
        </p:nvSpPr>
        <p:spPr>
          <a:xfrm>
            <a:off x="1177041" y="4202540"/>
            <a:ext cx="6595359" cy="721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B8C95376-C541-4137-8B2A-D80586F3F35A}"/>
              </a:ext>
            </a:extLst>
          </p:cNvPr>
          <p:cNvSpPr/>
          <p:nvPr/>
        </p:nvSpPr>
        <p:spPr>
          <a:xfrm>
            <a:off x="1177041" y="5063936"/>
            <a:ext cx="2473632" cy="323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02D1F37F-1095-4776-B413-32CCC8101727}"/>
              </a:ext>
            </a:extLst>
          </p:cNvPr>
          <p:cNvSpPr/>
          <p:nvPr/>
        </p:nvSpPr>
        <p:spPr>
          <a:xfrm>
            <a:off x="4474721" y="5691347"/>
            <a:ext cx="2288178"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703F16B7-2866-4B06-802E-913638AE065B}"/>
              </a:ext>
            </a:extLst>
          </p:cNvPr>
          <p:cNvSpPr/>
          <p:nvPr/>
        </p:nvSpPr>
        <p:spPr>
          <a:xfrm>
            <a:off x="5426924" y="3348990"/>
            <a:ext cx="1573085" cy="2775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770CB4C1-1723-4080-9136-DE028E4E6684}"/>
              </a:ext>
            </a:extLst>
          </p:cNvPr>
          <p:cNvSpPr>
            <a:spLocks noGrp="1"/>
          </p:cNvSpPr>
          <p:nvPr>
            <p:ph type="sldNum" sz="quarter" idx="12"/>
          </p:nvPr>
        </p:nvSpPr>
        <p:spPr/>
        <p:txBody>
          <a:bodyPr/>
          <a:lstStyle/>
          <a:p>
            <a:fld id="{B7081638-3408-447B-9F03-276FF01E18D0}" type="slidenum">
              <a:rPr lang="en-US" smtClean="0"/>
              <a:t>71</a:t>
            </a:fld>
            <a:endParaRPr lang="en-US"/>
          </a:p>
        </p:txBody>
      </p:sp>
    </p:spTree>
    <p:extLst>
      <p:ext uri="{BB962C8B-B14F-4D97-AF65-F5344CB8AC3E}">
        <p14:creationId xmlns:p14="http://schemas.microsoft.com/office/powerpoint/2010/main" val="18029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F258B2-B989-4803-8881-E8350CB68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 y="1342592"/>
            <a:ext cx="9134531" cy="4038168"/>
          </a:xfrm>
          <a:prstGeom prst="rect">
            <a:avLst/>
          </a:prstGeom>
        </p:spPr>
      </p:pic>
      <p:sp>
        <p:nvSpPr>
          <p:cNvPr id="2" name="Slide Number Placeholder 1">
            <a:extLst>
              <a:ext uri="{FF2B5EF4-FFF2-40B4-BE49-F238E27FC236}">
                <a16:creationId xmlns:a16="http://schemas.microsoft.com/office/drawing/2014/main" id="{F57433CB-FA94-4E4E-A135-E23F265E1D2A}"/>
              </a:ext>
            </a:extLst>
          </p:cNvPr>
          <p:cNvSpPr>
            <a:spLocks noGrp="1"/>
          </p:cNvSpPr>
          <p:nvPr>
            <p:ph type="sldNum" sz="quarter" idx="12"/>
          </p:nvPr>
        </p:nvSpPr>
        <p:spPr/>
        <p:txBody>
          <a:bodyPr/>
          <a:lstStyle/>
          <a:p>
            <a:fld id="{B7081638-3408-447B-9F03-276FF01E18D0}" type="slidenum">
              <a:rPr lang="en-US" smtClean="0"/>
              <a:t>72</a:t>
            </a:fld>
            <a:endParaRPr lang="en-US"/>
          </a:p>
        </p:txBody>
      </p:sp>
    </p:spTree>
    <p:extLst>
      <p:ext uri="{BB962C8B-B14F-4D97-AF65-F5344CB8AC3E}">
        <p14:creationId xmlns:p14="http://schemas.microsoft.com/office/powerpoint/2010/main" val="381765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AA15-4246-4933-B466-7534556A1298}"/>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61E943D-32CD-4FF7-9202-580FB9833D3D}"/>
              </a:ext>
            </a:extLst>
          </p:cNvPr>
          <p:cNvSpPr>
            <a:spLocks noGrp="1"/>
          </p:cNvSpPr>
          <p:nvPr>
            <p:ph idx="1"/>
          </p:nvPr>
        </p:nvSpPr>
        <p:spPr/>
        <p:txBody>
          <a:bodyPr/>
          <a:lstStyle/>
          <a:p>
            <a:r>
              <a:rPr lang="en-US" dirty="0"/>
              <a:t>Results will be sent to the regional DNR AIS coordinator to determine appropriate status and follow up</a:t>
            </a:r>
          </a:p>
          <a:p>
            <a:pPr lvl="1"/>
            <a:r>
              <a:rPr lang="en-US" dirty="0"/>
              <a:t>Statuses: </a:t>
            </a:r>
            <a:r>
              <a:rPr lang="en-US" dirty="0">
                <a:hlinkClick r:id="rId2"/>
              </a:rPr>
              <a:t>https://dnrx.wisconsin.gov/swims/downloadDocument.do?id=127413817</a:t>
            </a:r>
            <a:r>
              <a:rPr lang="en-US" b="1" dirty="0"/>
              <a:t> </a:t>
            </a:r>
          </a:p>
          <a:p>
            <a:pPr lvl="1"/>
            <a:r>
              <a:rPr lang="en-US" dirty="0"/>
              <a:t>Need physical specimens of mussel and </a:t>
            </a:r>
            <a:r>
              <a:rPr lang="en-US" dirty="0" err="1"/>
              <a:t>waterflea</a:t>
            </a:r>
            <a:r>
              <a:rPr lang="en-US" dirty="0"/>
              <a:t> to verify population</a:t>
            </a:r>
          </a:p>
          <a:p>
            <a:pPr lvl="1"/>
            <a:endParaRPr lang="en-US" dirty="0"/>
          </a:p>
        </p:txBody>
      </p:sp>
      <p:sp>
        <p:nvSpPr>
          <p:cNvPr id="4" name="Slide Number Placeholder 3">
            <a:extLst>
              <a:ext uri="{FF2B5EF4-FFF2-40B4-BE49-F238E27FC236}">
                <a16:creationId xmlns:a16="http://schemas.microsoft.com/office/drawing/2014/main" id="{C5DDD501-DBA3-4C6D-ACA1-35F73FDF05B3}"/>
              </a:ext>
            </a:extLst>
          </p:cNvPr>
          <p:cNvSpPr>
            <a:spLocks noGrp="1"/>
          </p:cNvSpPr>
          <p:nvPr>
            <p:ph type="sldNum" sz="quarter" idx="12"/>
          </p:nvPr>
        </p:nvSpPr>
        <p:spPr/>
        <p:txBody>
          <a:bodyPr/>
          <a:lstStyle/>
          <a:p>
            <a:fld id="{CD021BC8-5D75-46F5-9CA3-C251D8124F6D}" type="slidenum">
              <a:rPr lang="en-US" altLang="en-US" smtClean="0">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206640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4575-5220-4567-919A-4BB0F026A768}"/>
              </a:ext>
            </a:extLst>
          </p:cNvPr>
          <p:cNvSpPr>
            <a:spLocks noGrp="1"/>
          </p:cNvSpPr>
          <p:nvPr>
            <p:ph type="ctrTitle"/>
          </p:nvPr>
        </p:nvSpPr>
        <p:spPr/>
        <p:txBody>
          <a:bodyPr>
            <a:normAutofit/>
          </a:bodyPr>
          <a:lstStyle/>
          <a:p>
            <a:r>
              <a:rPr lang="en-US" sz="7200" b="1" dirty="0">
                <a:solidFill>
                  <a:schemeClr val="accent6">
                    <a:lumMod val="75000"/>
                  </a:schemeClr>
                </a:solidFill>
              </a:rPr>
              <a:t>Sample Collection</a:t>
            </a:r>
          </a:p>
        </p:txBody>
      </p:sp>
      <p:sp>
        <p:nvSpPr>
          <p:cNvPr id="3" name="Subtitle 2">
            <a:extLst>
              <a:ext uri="{FF2B5EF4-FFF2-40B4-BE49-F238E27FC236}">
                <a16:creationId xmlns:a16="http://schemas.microsoft.com/office/drawing/2014/main" id="{81398892-F3D1-4E45-BABD-921B263A8B9B}"/>
              </a:ext>
            </a:extLst>
          </p:cNvPr>
          <p:cNvSpPr>
            <a:spLocks noGrp="1"/>
          </p:cNvSpPr>
          <p:nvPr>
            <p:ph type="subTitle" idx="1"/>
          </p:nvPr>
        </p:nvSpPr>
        <p:spPr>
          <a:xfrm>
            <a:off x="1143000" y="3602038"/>
            <a:ext cx="6858000" cy="2259500"/>
          </a:xfrm>
        </p:spPr>
        <p:txBody>
          <a:bodyPr>
            <a:normAutofit fontScale="92500" lnSpcReduction="10000"/>
          </a:bodyPr>
          <a:lstStyle/>
          <a:p>
            <a:r>
              <a:rPr lang="en-US" sz="2800" b="1" dirty="0" err="1"/>
              <a:t>Waterflea</a:t>
            </a:r>
            <a:r>
              <a:rPr lang="en-US" sz="2800" b="1" dirty="0"/>
              <a:t> &amp; Veliger Protocol</a:t>
            </a:r>
          </a:p>
          <a:p>
            <a:endParaRPr lang="en-US" sz="2800" b="1" dirty="0"/>
          </a:p>
          <a:p>
            <a:endParaRPr lang="en-US" sz="2800" b="1" dirty="0"/>
          </a:p>
          <a:p>
            <a:r>
              <a:rPr lang="en-US" sz="2800" b="1" dirty="0"/>
              <a:t>Sarah Fanning</a:t>
            </a:r>
          </a:p>
          <a:p>
            <a:r>
              <a:rPr lang="en-US" sz="2800" b="1" dirty="0"/>
              <a:t>WDNR</a:t>
            </a:r>
          </a:p>
        </p:txBody>
      </p:sp>
      <p:sp>
        <p:nvSpPr>
          <p:cNvPr id="4" name="Slide Number Placeholder 3">
            <a:extLst>
              <a:ext uri="{FF2B5EF4-FFF2-40B4-BE49-F238E27FC236}">
                <a16:creationId xmlns:a16="http://schemas.microsoft.com/office/drawing/2014/main" id="{A56B01F8-A75F-4BE2-8501-6F6DD00D8204}"/>
              </a:ext>
            </a:extLst>
          </p:cNvPr>
          <p:cNvSpPr>
            <a:spLocks noGrp="1"/>
          </p:cNvSpPr>
          <p:nvPr>
            <p:ph type="sldNum" sz="quarter" idx="12"/>
          </p:nvPr>
        </p:nvSpPr>
        <p:spPr/>
        <p:txBody>
          <a:bodyPr/>
          <a:lstStyle/>
          <a:p>
            <a:fld id="{B7081638-3408-447B-9F03-276FF01E18D0}" type="slidenum">
              <a:rPr lang="en-US" smtClean="0"/>
              <a:t>9</a:t>
            </a:fld>
            <a:endParaRPr lang="en-US"/>
          </a:p>
        </p:txBody>
      </p:sp>
    </p:spTree>
    <p:extLst>
      <p:ext uri="{BB962C8B-B14F-4D97-AF65-F5344CB8AC3E}">
        <p14:creationId xmlns:p14="http://schemas.microsoft.com/office/powerpoint/2010/main" val="2019717495"/>
      </p:ext>
    </p:extLst>
  </p:cSld>
  <p:clrMapOvr>
    <a:masterClrMapping/>
  </p:clrMapOvr>
</p:sld>
</file>

<file path=ppt/theme/theme1.xml><?xml version="1.0" encoding="utf-8"?>
<a:theme xmlns:a="http://schemas.openxmlformats.org/drawingml/2006/main" name="DN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SLH and UW crest PPT template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50869</TotalTime>
  <Words>3444</Words>
  <Application>Microsoft Office PowerPoint</Application>
  <PresentationFormat>On-screen Show (4:3)</PresentationFormat>
  <Paragraphs>581</Paragraphs>
  <Slides>72</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72</vt:i4>
      </vt:variant>
    </vt:vector>
  </HeadingPairs>
  <TitlesOfParts>
    <vt:vector size="85" baseType="lpstr">
      <vt:lpstr>Arial</vt:lpstr>
      <vt:lpstr>Calibri</vt:lpstr>
      <vt:lpstr>Calibri Light</vt:lpstr>
      <vt:lpstr>Cambria</vt:lpstr>
      <vt:lpstr>Georgia</vt:lpstr>
      <vt:lpstr>MV Boli</vt:lpstr>
      <vt:lpstr>Times New Roman</vt:lpstr>
      <vt:lpstr>Verdana</vt:lpstr>
      <vt:lpstr>Wingdings</vt:lpstr>
      <vt:lpstr>DNR</vt:lpstr>
      <vt:lpstr>WSLH and UW crest PPT template_2017</vt:lpstr>
      <vt:lpstr>Office Theme</vt:lpstr>
      <vt:lpstr>1_Office Theme</vt:lpstr>
      <vt:lpstr>Waterflea &amp; Veliger Sample Collection,  Submission, &amp; Analysis</vt:lpstr>
      <vt:lpstr>Training Agenda</vt:lpstr>
      <vt:lpstr>Background</vt:lpstr>
      <vt:lpstr>PowerPoint Presentation</vt:lpstr>
      <vt:lpstr>Lab slips/data form</vt:lpstr>
      <vt:lpstr>Supplies</vt:lpstr>
      <vt:lpstr>Wisconsin State Lab of Hygiene</vt:lpstr>
      <vt:lpstr>Results</vt:lpstr>
      <vt:lpstr>Sample Collection</vt:lpstr>
      <vt:lpstr>Overview</vt:lpstr>
      <vt:lpstr>Waterflea Methods</vt:lpstr>
      <vt:lpstr>Waterflea Methods</vt:lpstr>
      <vt:lpstr>Waterflea Ekman Sediment Sampling </vt:lpstr>
      <vt:lpstr>PowerPoint Presentation</vt:lpstr>
      <vt:lpstr>Waterflea Ekman Sediment Sampling </vt:lpstr>
      <vt:lpstr>Waterflea Oblique or Horizontal Tows </vt:lpstr>
      <vt:lpstr>PowerPoint Presentation</vt:lpstr>
      <vt:lpstr>Waterflea Oblique or Horizontal Tows </vt:lpstr>
      <vt:lpstr>Waterflea Oblique or Horizontal Tows </vt:lpstr>
      <vt:lpstr>Waterflea Vertical Lake Tow </vt:lpstr>
      <vt:lpstr>Waterflea Vertical Lake Tow </vt:lpstr>
      <vt:lpstr>Veliger Methods</vt:lpstr>
      <vt:lpstr>Veliger Methods</vt:lpstr>
      <vt:lpstr>Veliger Methods</vt:lpstr>
      <vt:lpstr>PowerPoint Presentation</vt:lpstr>
      <vt:lpstr>Veliger Tows</vt:lpstr>
      <vt:lpstr>Decontamination  &amp;  Disinfection</vt:lpstr>
      <vt:lpstr>Decontamination &amp; Disinfection</vt:lpstr>
      <vt:lpstr>Ekman Dredge Decontamination</vt:lpstr>
      <vt:lpstr>Waterflea Tow Net Decontamination</vt:lpstr>
      <vt:lpstr>Veliger Tow Net Decontamination</vt:lpstr>
      <vt:lpstr>PowerPoint Presentation</vt:lpstr>
      <vt:lpstr>NEW FORM 4800-027 (LABSLIP)</vt:lpstr>
      <vt:lpstr>Where To Find FORM 4800-27</vt:lpstr>
      <vt:lpstr>Upper Portion Example</vt:lpstr>
      <vt:lpstr>Mussel Veliger Tow Example-Front</vt:lpstr>
      <vt:lpstr>PowerPoint Presentation</vt:lpstr>
      <vt:lpstr>PowerPoint Presentation</vt:lpstr>
      <vt:lpstr>PowerPoint Presentation</vt:lpstr>
      <vt:lpstr>PowerPoint Presentation</vt:lpstr>
      <vt:lpstr>Mandatory Fields For Data Transfer </vt:lpstr>
      <vt:lpstr>Mandatory Fields For Analysis</vt:lpstr>
      <vt:lpstr>Labslip Creation Tutorial</vt:lpstr>
      <vt:lpstr>Sample Submission</vt:lpstr>
      <vt:lpstr>Important Changes – WSLH Transition </vt:lpstr>
      <vt:lpstr>Waterflea Sediment Sample Submission - Correct</vt:lpstr>
      <vt:lpstr>Waterflea Sediment Sample Submission – Common Mistakes</vt:lpstr>
      <vt:lpstr>Waterflea and Zebra Mussel Tow Sample Submission – Correct </vt:lpstr>
      <vt:lpstr>Waterflea and Zebra Mussel Tow Sample Submission – Common Mistakes</vt:lpstr>
      <vt:lpstr>Label Guidance New WSLH Label </vt:lpstr>
      <vt:lpstr>Waterflea Sediment Shipment</vt:lpstr>
      <vt:lpstr>Tow Shipment</vt:lpstr>
      <vt:lpstr>Waterflea and Zebra Mussel Tow Shipment </vt:lpstr>
      <vt:lpstr>PowerPoint Presentation</vt:lpstr>
      <vt:lpstr>AIS Analysis</vt:lpstr>
      <vt:lpstr>When samples are submitted to WSLH…</vt:lpstr>
      <vt:lpstr>Dreissena Veligers</vt:lpstr>
      <vt:lpstr>Veliger analysis</vt:lpstr>
      <vt:lpstr>Veliger analysis</vt:lpstr>
      <vt:lpstr>Spiny Waterfleas</vt:lpstr>
      <vt:lpstr>PowerPoint Presentation</vt:lpstr>
      <vt:lpstr>SWF Sediments</vt:lpstr>
      <vt:lpstr>Spiny Waterfleas</vt:lpstr>
      <vt:lpstr>SWF Tows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Wisconsin 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Wisconsin DNR Requirements for Equipment Cleaning</dc:title>
  <dc:creator>Perdzock, Amanda R</dc:creator>
  <cp:lastModifiedBy>Ferry, Maureen M - DNR</cp:lastModifiedBy>
  <cp:revision>566</cp:revision>
  <cp:lastPrinted>2018-02-26T17:42:46Z</cp:lastPrinted>
  <dcterms:created xsi:type="dcterms:W3CDTF">2015-02-23T19:12:49Z</dcterms:created>
  <dcterms:modified xsi:type="dcterms:W3CDTF">2020-04-29T17:00:20Z</dcterms:modified>
</cp:coreProperties>
</file>