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8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9" r:id="rId15"/>
    <p:sldId id="270" r:id="rId16"/>
    <p:sldId id="272" r:id="rId17"/>
    <p:sldId id="271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-1061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pcgov\LandWater\DATA\SHARE\Lakes%20Database\BigBlake\AIS%20grant%202012\4.1.15%20Big%20Blake%202014%20Lake%20Resident%20Survey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pcgov\LandWater\DATA\SHARE\Lakes%20Database\BigBlake\AIS%20grant%202012\4.1.15%20Big%20Blake%202014%20Lake%20Resident%20Survey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pcgov\LandWater\DATA\SHARE\Lakes%20Database\BigBlake\AIS%20grant%202012\4.1.15%20Big%20Blake%202014%20Lake%20Resident%20Survey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pcgov\LandWater\DATA\SHARE\Lakes%20Database\BigBlake\AIS%20grant%202012\4.1.15%20Big%20Blake%202014%20Lake%20Resident%20Survey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pcgov\LandWater\DATA\SHARE\Lakes%20Database\BigBlake\AIS%20grant%202012\4.1.15%20Big%20Blake%202014%20Lake%20Resident%20Survey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ln>
              <a:solidFill>
                <a:schemeClr val="tx1"/>
              </a:solidFill>
            </a:ln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Sheet2!$A$1:$H$1</c:f>
              <c:strCache>
                <c:ptCount val="8"/>
                <c:pt idx="0">
                  <c:v>Mowed</c:v>
                </c:pt>
                <c:pt idx="1">
                  <c:v>Unmowed</c:v>
                </c:pt>
                <c:pt idx="2">
                  <c:v>Shrubs</c:v>
                </c:pt>
                <c:pt idx="3">
                  <c:v>Woods</c:v>
                </c:pt>
                <c:pt idx="4">
                  <c:v>Rip Rap</c:v>
                </c:pt>
                <c:pt idx="5">
                  <c:v>Pier/dock</c:v>
                </c:pt>
                <c:pt idx="6">
                  <c:v>Buffer</c:v>
                </c:pt>
                <c:pt idx="7">
                  <c:v>Rain Garden</c:v>
                </c:pt>
              </c:strCache>
            </c:strRef>
          </c:cat>
          <c:val>
            <c:numRef>
              <c:f>Sheet2!$A$2:$H$2</c:f>
              <c:numCache>
                <c:formatCode>0%</c:formatCode>
                <c:ptCount val="8"/>
                <c:pt idx="0">
                  <c:v>0.90598290598290598</c:v>
                </c:pt>
                <c:pt idx="1">
                  <c:v>0.37606837606837606</c:v>
                </c:pt>
                <c:pt idx="2">
                  <c:v>0.44444444444444442</c:v>
                </c:pt>
                <c:pt idx="3">
                  <c:v>0.14529914529914531</c:v>
                </c:pt>
                <c:pt idx="4">
                  <c:v>0.41880341880341881</c:v>
                </c:pt>
                <c:pt idx="5">
                  <c:v>0.48717948717948717</c:v>
                </c:pt>
                <c:pt idx="6">
                  <c:v>9.4017094017094016E-2</c:v>
                </c:pt>
                <c:pt idx="7">
                  <c:v>3.4188034188034191E-2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00977664"/>
        <c:axId val="33522432"/>
      </c:barChart>
      <c:catAx>
        <c:axId val="100977664"/>
        <c:scaling>
          <c:orientation val="minMax"/>
        </c:scaling>
        <c:delete val="0"/>
        <c:axPos val="b"/>
        <c:majorTickMark val="out"/>
        <c:minorTickMark val="none"/>
        <c:tickLblPos val="nextTo"/>
        <c:crossAx val="33522432"/>
        <c:crosses val="autoZero"/>
        <c:auto val="1"/>
        <c:lblAlgn val="ctr"/>
        <c:lblOffset val="100"/>
        <c:noMultiLvlLbl val="0"/>
      </c:catAx>
      <c:valAx>
        <c:axId val="33522432"/>
        <c:scaling>
          <c:orientation val="minMax"/>
        </c:scaling>
        <c:delete val="0"/>
        <c:axPos val="l"/>
        <c:numFmt formatCode="0%" sourceLinked="1"/>
        <c:majorTickMark val="out"/>
        <c:minorTickMark val="none"/>
        <c:tickLblPos val="nextTo"/>
        <c:crossAx val="1009776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6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ln>
              <a:solidFill>
                <a:schemeClr val="tx1"/>
              </a:solidFill>
            </a:ln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Sheet4!$A$1:$F$1</c:f>
              <c:strCache>
                <c:ptCount val="6"/>
                <c:pt idx="0">
                  <c:v>Jet Skis</c:v>
                </c:pt>
                <c:pt idx="1">
                  <c:v>1-20 HP</c:v>
                </c:pt>
                <c:pt idx="2">
                  <c:v>21-50 HP</c:v>
                </c:pt>
                <c:pt idx="3">
                  <c:v>&gt;50 HP</c:v>
                </c:pt>
                <c:pt idx="4">
                  <c:v>Canoes</c:v>
                </c:pt>
                <c:pt idx="5">
                  <c:v>Rowboat</c:v>
                </c:pt>
              </c:strCache>
            </c:strRef>
          </c:cat>
          <c:val>
            <c:numRef>
              <c:f>Sheet4!$A$2:$F$2</c:f>
              <c:numCache>
                <c:formatCode>0%</c:formatCode>
                <c:ptCount val="6"/>
                <c:pt idx="0">
                  <c:v>0.12195121951219512</c:v>
                </c:pt>
                <c:pt idx="1">
                  <c:v>0.26016260162601629</c:v>
                </c:pt>
                <c:pt idx="2">
                  <c:v>0.46341463414634149</c:v>
                </c:pt>
                <c:pt idx="3">
                  <c:v>0.35772357723577236</c:v>
                </c:pt>
                <c:pt idx="4">
                  <c:v>0.45528455284552843</c:v>
                </c:pt>
                <c:pt idx="5">
                  <c:v>0.43902439024390244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4974208"/>
        <c:axId val="98890112"/>
      </c:barChart>
      <c:catAx>
        <c:axId val="84974208"/>
        <c:scaling>
          <c:orientation val="minMax"/>
        </c:scaling>
        <c:delete val="0"/>
        <c:axPos val="b"/>
        <c:majorTickMark val="out"/>
        <c:minorTickMark val="none"/>
        <c:tickLblPos val="nextTo"/>
        <c:crossAx val="98890112"/>
        <c:crosses val="autoZero"/>
        <c:auto val="1"/>
        <c:lblAlgn val="ctr"/>
        <c:lblOffset val="100"/>
        <c:noMultiLvlLbl val="0"/>
      </c:catAx>
      <c:valAx>
        <c:axId val="98890112"/>
        <c:scaling>
          <c:orientation val="minMax"/>
        </c:scaling>
        <c:delete val="0"/>
        <c:axPos val="l"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849742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22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spPr>
            <a:ln>
              <a:solidFill>
                <a:schemeClr val="tx1"/>
              </a:solidFill>
            </a:ln>
          </c:spPr>
          <c:dLbls>
            <c:dLbl>
              <c:idx val="0"/>
              <c:layout>
                <c:manualLayout>
                  <c:x val="0.15061856073960914"/>
                  <c:y val="4.6626046744156983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21132913935851602"/>
                  <c:y val="-4.715348081489814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6.5209582011203818E-2"/>
                  <c:y val="-0.1388888888888889"/>
                </c:manualLayout>
              </c:layout>
              <c:spPr/>
              <c:txPr>
                <a:bodyPr/>
                <a:lstStyle/>
                <a:p>
                  <a:pPr>
                    <a:defRPr sz="1450"/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20063630602497787"/>
                  <c:y val="-2.0828333958255219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0.10225104791005601"/>
                  <c:y val="0.13988095238095238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3.8901751087084262E-2"/>
                  <c:y val="1.984126984126984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Sheet7!$A$1:$F$1</c:f>
              <c:strCache>
                <c:ptCount val="6"/>
                <c:pt idx="0">
                  <c:v>Severely degraded</c:v>
                </c:pt>
                <c:pt idx="1">
                  <c:v>Somewhat degraded</c:v>
                </c:pt>
                <c:pt idx="2">
                  <c:v>Remained unchanged</c:v>
                </c:pt>
                <c:pt idx="3">
                  <c:v>Somewhat improved</c:v>
                </c:pt>
                <c:pt idx="4">
                  <c:v>Greatly improved</c:v>
                </c:pt>
                <c:pt idx="5">
                  <c:v>Unsure</c:v>
                </c:pt>
              </c:strCache>
            </c:strRef>
          </c:cat>
          <c:val>
            <c:numRef>
              <c:f>Sheet7!$A$2:$F$2</c:f>
              <c:numCache>
                <c:formatCode>0%</c:formatCode>
                <c:ptCount val="6"/>
                <c:pt idx="0">
                  <c:v>0.11764705882352941</c:v>
                </c:pt>
                <c:pt idx="1">
                  <c:v>0.30252100840336132</c:v>
                </c:pt>
                <c:pt idx="2">
                  <c:v>0.21008403361344538</c:v>
                </c:pt>
                <c:pt idx="3">
                  <c:v>0.21848739495798319</c:v>
                </c:pt>
                <c:pt idx="4">
                  <c:v>5.0420168067226892E-2</c:v>
                </c:pt>
                <c:pt idx="5">
                  <c:v>0.10084033613445378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5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Sheet11!$B$2</c:f>
              <c:strCache>
                <c:ptCount val="1"/>
                <c:pt idx="0">
                  <c:v>Algae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invertIfNegative val="0"/>
          <c:dLbls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Sheet11!$A$3:$A$6</c:f>
              <c:strCache>
                <c:ptCount val="4"/>
                <c:pt idx="0">
                  <c:v>Swimming</c:v>
                </c:pt>
                <c:pt idx="1">
                  <c:v>Fishing</c:v>
                </c:pt>
                <c:pt idx="2">
                  <c:v>Boating</c:v>
                </c:pt>
                <c:pt idx="3">
                  <c:v>Overall enjoyment</c:v>
                </c:pt>
              </c:strCache>
            </c:strRef>
          </c:cat>
          <c:val>
            <c:numRef>
              <c:f>Sheet11!$B$3:$B$6</c:f>
              <c:numCache>
                <c:formatCode>0%</c:formatCode>
                <c:ptCount val="4"/>
                <c:pt idx="0">
                  <c:v>0.92</c:v>
                </c:pt>
                <c:pt idx="1">
                  <c:v>0.56999999999999995</c:v>
                </c:pt>
                <c:pt idx="2">
                  <c:v>0.52</c:v>
                </c:pt>
                <c:pt idx="3">
                  <c:v>0.84</c:v>
                </c:pt>
              </c:numCache>
            </c:numRef>
          </c:val>
        </c:ser>
        <c:ser>
          <c:idx val="1"/>
          <c:order val="1"/>
          <c:tx>
            <c:strRef>
              <c:f>Sheet11!$C$2</c:f>
              <c:strCache>
                <c:ptCount val="1"/>
                <c:pt idx="0">
                  <c:v>Aquatic plants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invertIfNegative val="0"/>
          <c:dLbls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Sheet11!$A$3:$A$6</c:f>
              <c:strCache>
                <c:ptCount val="4"/>
                <c:pt idx="0">
                  <c:v>Swimming</c:v>
                </c:pt>
                <c:pt idx="1">
                  <c:v>Fishing</c:v>
                </c:pt>
                <c:pt idx="2">
                  <c:v>Boating</c:v>
                </c:pt>
                <c:pt idx="3">
                  <c:v>Overall enjoyment</c:v>
                </c:pt>
              </c:strCache>
            </c:strRef>
          </c:cat>
          <c:val>
            <c:numRef>
              <c:f>Sheet11!$C$3:$C$6</c:f>
              <c:numCache>
                <c:formatCode>0%</c:formatCode>
                <c:ptCount val="4"/>
                <c:pt idx="0">
                  <c:v>0.83</c:v>
                </c:pt>
                <c:pt idx="1">
                  <c:v>0.63</c:v>
                </c:pt>
                <c:pt idx="2">
                  <c:v>0.71</c:v>
                </c:pt>
                <c:pt idx="3">
                  <c:v>0.72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0247808"/>
        <c:axId val="100249600"/>
      </c:barChart>
      <c:catAx>
        <c:axId val="100247808"/>
        <c:scaling>
          <c:orientation val="minMax"/>
        </c:scaling>
        <c:delete val="0"/>
        <c:axPos val="b"/>
        <c:majorTickMark val="out"/>
        <c:minorTickMark val="none"/>
        <c:tickLblPos val="nextTo"/>
        <c:crossAx val="100249600"/>
        <c:crosses val="autoZero"/>
        <c:auto val="1"/>
        <c:lblAlgn val="ctr"/>
        <c:lblOffset val="100"/>
        <c:noMultiLvlLbl val="0"/>
      </c:catAx>
      <c:valAx>
        <c:axId val="100249600"/>
        <c:scaling>
          <c:orientation val="minMax"/>
        </c:scaling>
        <c:delete val="0"/>
        <c:axPos val="l"/>
        <c:numFmt formatCode="0%" sourceLinked="1"/>
        <c:majorTickMark val="out"/>
        <c:minorTickMark val="none"/>
        <c:tickLblPos val="nextTo"/>
        <c:crossAx val="100247808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5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369047619047619"/>
          <c:y val="1.0964912280701754E-3"/>
          <c:w val="0.70436507936507942"/>
          <c:h val="0.77850877192982459"/>
        </c:manualLayout>
      </c:layout>
      <c:pieChart>
        <c:varyColors val="1"/>
        <c:ser>
          <c:idx val="0"/>
          <c:order val="0"/>
          <c:spPr>
            <a:ln>
              <a:solidFill>
                <a:schemeClr val="tx1"/>
              </a:solidFill>
            </a:ln>
          </c:spPr>
          <c:dLbls>
            <c:dLbl>
              <c:idx val="0"/>
              <c:layout>
                <c:manualLayout>
                  <c:x val="-0.24455364954380701"/>
                  <c:y val="7.0549799696090626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8.8861704786901641E-2"/>
                  <c:y val="-0.28615934521342729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26671619172603422"/>
                  <c:y val="0.12705035225859926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Sheet9!$A$1:$C$1</c:f>
              <c:strCache>
                <c:ptCount val="3"/>
                <c:pt idx="0">
                  <c:v>Yes</c:v>
                </c:pt>
                <c:pt idx="1">
                  <c:v>No</c:v>
                </c:pt>
                <c:pt idx="2">
                  <c:v>Unsure</c:v>
                </c:pt>
              </c:strCache>
            </c:strRef>
          </c:cat>
          <c:val>
            <c:numRef>
              <c:f>Sheet9!$A$2:$C$2</c:f>
              <c:numCache>
                <c:formatCode>0%</c:formatCode>
                <c:ptCount val="3"/>
                <c:pt idx="0">
                  <c:v>0.3963963963963964</c:v>
                </c:pt>
                <c:pt idx="1">
                  <c:v>0.27027027027027029</c:v>
                </c:pt>
                <c:pt idx="2">
                  <c:v>0.33333333333333331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5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0909090909090912"/>
          <c:y val="8.3333333333333329E-2"/>
          <c:w val="0.48232323232323232"/>
          <c:h val="0.8842592592592593"/>
        </c:manualLayout>
      </c:layout>
      <c:pieChart>
        <c:varyColors val="1"/>
        <c:ser>
          <c:idx val="0"/>
          <c:order val="0"/>
          <c:spPr>
            <a:ln>
              <a:solidFill>
                <a:schemeClr val="tx1"/>
              </a:solidFill>
            </a:ln>
          </c:spPr>
          <c:dLbls>
            <c:dLbl>
              <c:idx val="1"/>
              <c:layout>
                <c:manualLayout>
                  <c:x val="-0.15023085182534002"/>
                  <c:y val="-0.13895815106445028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5956991171558102"/>
                  <c:y val="-3.1260936132983377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0.10301817386463055"/>
                  <c:y val="0.27430555555555558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0.17555714626580768"/>
                  <c:y val="2.8935185185185185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6.6713791457885946E-2"/>
                  <c:y val="-1.5841353164187808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500"/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Sheet9!$A$31:$F$31</c:f>
              <c:strCache>
                <c:ptCount val="6"/>
                <c:pt idx="0">
                  <c:v>Very satisfied</c:v>
                </c:pt>
                <c:pt idx="1">
                  <c:v>Somewhat satisfied</c:v>
                </c:pt>
                <c:pt idx="2">
                  <c:v>Neutral</c:v>
                </c:pt>
                <c:pt idx="3">
                  <c:v>Somewhat dissatisfied</c:v>
                </c:pt>
                <c:pt idx="4">
                  <c:v>Very Dissaisfied</c:v>
                </c:pt>
                <c:pt idx="5">
                  <c:v>Unsure</c:v>
                </c:pt>
              </c:strCache>
            </c:strRef>
          </c:cat>
          <c:val>
            <c:numRef>
              <c:f>Sheet9!$A$32:$F$32</c:f>
              <c:numCache>
                <c:formatCode>0%</c:formatCode>
                <c:ptCount val="6"/>
                <c:pt idx="0">
                  <c:v>0.19130434782608696</c:v>
                </c:pt>
                <c:pt idx="1">
                  <c:v>0.44347826086956521</c:v>
                </c:pt>
                <c:pt idx="2">
                  <c:v>0.16521739130434782</c:v>
                </c:pt>
                <c:pt idx="3">
                  <c:v>0.10434782608695652</c:v>
                </c:pt>
                <c:pt idx="4">
                  <c:v>1.7391304347826087E-2</c:v>
                </c:pt>
                <c:pt idx="5">
                  <c:v>7.8260869565217397E-2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ln>
              <a:solidFill>
                <a:schemeClr val="tx1"/>
              </a:solidFill>
            </a:ln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Sheet10!$A$1:$F$1</c:f>
              <c:strCache>
                <c:ptCount val="6"/>
                <c:pt idx="0">
                  <c:v>Newsletter</c:v>
                </c:pt>
                <c:pt idx="1">
                  <c:v>Email</c:v>
                </c:pt>
                <c:pt idx="2">
                  <c:v>Website</c:v>
                </c:pt>
                <c:pt idx="3">
                  <c:v>Facebook</c:v>
                </c:pt>
                <c:pt idx="4">
                  <c:v>Annual Mtg</c:v>
                </c:pt>
                <c:pt idx="5">
                  <c:v>No info</c:v>
                </c:pt>
              </c:strCache>
            </c:strRef>
          </c:cat>
          <c:val>
            <c:numRef>
              <c:f>Sheet10!$A$2:$F$2</c:f>
              <c:numCache>
                <c:formatCode>0%</c:formatCode>
                <c:ptCount val="6"/>
                <c:pt idx="0">
                  <c:v>0.85245901639344257</c:v>
                </c:pt>
                <c:pt idx="1">
                  <c:v>0.50819672131147542</c:v>
                </c:pt>
                <c:pt idx="2">
                  <c:v>0.23770491803278687</c:v>
                </c:pt>
                <c:pt idx="3">
                  <c:v>5.737704918032787E-2</c:v>
                </c:pt>
                <c:pt idx="4">
                  <c:v>0.40163934426229508</c:v>
                </c:pt>
                <c:pt idx="5">
                  <c:v>8.1967213114754103E-3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0920320"/>
        <c:axId val="100934400"/>
      </c:barChart>
      <c:catAx>
        <c:axId val="100920320"/>
        <c:scaling>
          <c:orientation val="minMax"/>
        </c:scaling>
        <c:delete val="0"/>
        <c:axPos val="b"/>
        <c:majorTickMark val="out"/>
        <c:minorTickMark val="none"/>
        <c:tickLblPos val="nextTo"/>
        <c:crossAx val="100934400"/>
        <c:crosses val="autoZero"/>
        <c:auto val="1"/>
        <c:lblAlgn val="ctr"/>
        <c:lblOffset val="100"/>
        <c:noMultiLvlLbl val="0"/>
      </c:catAx>
      <c:valAx>
        <c:axId val="100934400"/>
        <c:scaling>
          <c:orientation val="minMax"/>
        </c:scaling>
        <c:delete val="0"/>
        <c:axPos val="l"/>
        <c:numFmt formatCode="0%" sourceLinked="1"/>
        <c:majorTickMark val="out"/>
        <c:minorTickMark val="none"/>
        <c:tickLblPos val="nextTo"/>
        <c:crossAx val="1009203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500"/>
      </a:pPr>
      <a:endParaRPr lang="en-U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D47A2-9C85-452F-8D1C-DF06F95607F8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05BF7-DD38-4026-9AE5-BB234E488E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324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D47A2-9C85-452F-8D1C-DF06F95607F8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05BF7-DD38-4026-9AE5-BB234E488E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275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D47A2-9C85-452F-8D1C-DF06F95607F8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05BF7-DD38-4026-9AE5-BB234E488E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18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D47A2-9C85-452F-8D1C-DF06F95607F8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05BF7-DD38-4026-9AE5-BB234E488E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404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D47A2-9C85-452F-8D1C-DF06F95607F8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05BF7-DD38-4026-9AE5-BB234E488E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771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D47A2-9C85-452F-8D1C-DF06F95607F8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05BF7-DD38-4026-9AE5-BB234E488E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172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D47A2-9C85-452F-8D1C-DF06F95607F8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05BF7-DD38-4026-9AE5-BB234E488E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591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D47A2-9C85-452F-8D1C-DF06F95607F8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05BF7-DD38-4026-9AE5-BB234E488E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724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D47A2-9C85-452F-8D1C-DF06F95607F8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05BF7-DD38-4026-9AE5-BB234E488E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033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D47A2-9C85-452F-8D1C-DF06F95607F8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05BF7-DD38-4026-9AE5-BB234E488E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6751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D47A2-9C85-452F-8D1C-DF06F95607F8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05BF7-DD38-4026-9AE5-BB234E488E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426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3D47A2-9C85-452F-8D1C-DF06F95607F8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F05BF7-DD38-4026-9AE5-BB234E488E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317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1470025"/>
          </a:xfrm>
        </p:spPr>
        <p:txBody>
          <a:bodyPr/>
          <a:lstStyle/>
          <a:p>
            <a:r>
              <a:rPr lang="en-US" dirty="0" smtClean="0"/>
              <a:t>Big Blake Lake Resident Survey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Katelin Holm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Polk County Land and Water Resources Department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442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Uses Impaired by Algae and Aquatic Plants</a:t>
            </a:r>
            <a:endParaRPr lang="en-US" dirty="0"/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5594939"/>
              </p:ext>
            </p:extLst>
          </p:nvPr>
        </p:nvGraphicFramePr>
        <p:xfrm>
          <a:off x="533400" y="1447800"/>
          <a:ext cx="80772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79218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Curly Leaf Pondweed (CLP)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Half of respondents can definitely recognize curly leaf pondweed and another 20% probably can</a:t>
            </a: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9" name="Picture 2" descr="C:\Users\katelin.holm\Downloads\Curly-leaf pondweed_Paul Skawinski_UW Extension Lakes 4 (1)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80"/>
          <a:stretch/>
        </p:blipFill>
        <p:spPr bwMode="auto">
          <a:xfrm>
            <a:off x="533400" y="2624189"/>
            <a:ext cx="4483008" cy="3388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33400" y="6006482"/>
            <a:ext cx="30742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Paul Skawinski, UW-Extension Lakes</a:t>
            </a:r>
            <a:endParaRPr lang="en-US" sz="900" dirty="0"/>
          </a:p>
        </p:txBody>
      </p:sp>
      <p:pic>
        <p:nvPicPr>
          <p:cNvPr id="7170" name="Picture 2" descr="L:\BigBlake\Photos\P101063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99" t="1154" r="12388" b="7905"/>
          <a:stretch/>
        </p:blipFill>
        <p:spPr bwMode="auto">
          <a:xfrm>
            <a:off x="5308940" y="2627376"/>
            <a:ext cx="3377860" cy="3392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052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Aquatic Plant Management Program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5335946"/>
              </p:ext>
            </p:extLst>
          </p:nvPr>
        </p:nvGraphicFramePr>
        <p:xfrm>
          <a:off x="3505200" y="1371600"/>
          <a:ext cx="3200400" cy="289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33400" y="1524000"/>
            <a:ext cx="3048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Is the current program effectively controlling nuisance aquatic plant growth?</a:t>
            </a:r>
          </a:p>
          <a:p>
            <a:endParaRPr lang="en-US" sz="2400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6157742"/>
              </p:ext>
            </p:extLst>
          </p:nvPr>
        </p:nvGraphicFramePr>
        <p:xfrm>
          <a:off x="3810000" y="4114800"/>
          <a:ext cx="50292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295400" y="4419600"/>
            <a:ext cx="2895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How satisfied are property owners with the aquatic plant harvesting program?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3663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Actions to Manage Big Blake Lake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5638800" cy="5105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/>
              <a:t>Ranked by priority</a:t>
            </a:r>
          </a:p>
          <a:p>
            <a:pPr marL="0" indent="0">
              <a:buNone/>
            </a:pPr>
            <a:r>
              <a:rPr lang="en-US" sz="2400" dirty="0" smtClean="0"/>
              <a:t>Bring </a:t>
            </a:r>
            <a:r>
              <a:rPr lang="en-US" sz="2400" dirty="0" smtClean="0"/>
              <a:t>the dam </a:t>
            </a:r>
            <a:r>
              <a:rPr lang="en-US" sz="2400" dirty="0" smtClean="0"/>
              <a:t>up </a:t>
            </a:r>
            <a:r>
              <a:rPr lang="en-US" sz="2400" dirty="0" smtClean="0"/>
              <a:t>to code: 91%</a:t>
            </a:r>
          </a:p>
          <a:p>
            <a:pPr marL="0" indent="0">
              <a:buNone/>
            </a:pPr>
            <a:r>
              <a:rPr lang="en-US" sz="2400" dirty="0" smtClean="0"/>
              <a:t>Programs to prevent and monitor </a:t>
            </a:r>
            <a:r>
              <a:rPr lang="en-US" sz="2400" dirty="0" smtClean="0"/>
              <a:t>AIS: </a:t>
            </a:r>
            <a:r>
              <a:rPr lang="en-US" sz="2400" dirty="0" smtClean="0"/>
              <a:t>89%</a:t>
            </a:r>
          </a:p>
          <a:p>
            <a:pPr marL="0" indent="0">
              <a:buNone/>
            </a:pPr>
            <a:r>
              <a:rPr lang="en-US" sz="2400" dirty="0"/>
              <a:t>E</a:t>
            </a:r>
            <a:r>
              <a:rPr lang="en-US" sz="2400" dirty="0" smtClean="0"/>
              <a:t>nhance fisheries: 78%</a:t>
            </a:r>
          </a:p>
          <a:p>
            <a:pPr marL="0" indent="0">
              <a:buNone/>
            </a:pPr>
            <a:r>
              <a:rPr lang="en-US" sz="2400" dirty="0" smtClean="0"/>
              <a:t>Upgrade non-conforming septic systems: 71%</a:t>
            </a:r>
          </a:p>
          <a:p>
            <a:pPr marL="0" indent="0">
              <a:buNone/>
            </a:pPr>
            <a:r>
              <a:rPr lang="en-US" sz="2400" dirty="0" smtClean="0"/>
              <a:t>Install shoreline </a:t>
            </a:r>
            <a:r>
              <a:rPr lang="en-US" sz="2400" dirty="0" smtClean="0"/>
              <a:t>buffers/rain </a:t>
            </a:r>
            <a:r>
              <a:rPr lang="en-US" sz="2400" dirty="0" smtClean="0"/>
              <a:t>gardens: 61%</a:t>
            </a:r>
          </a:p>
          <a:p>
            <a:pPr marL="0" indent="0">
              <a:buNone/>
            </a:pPr>
            <a:r>
              <a:rPr lang="en-US" sz="2400" dirty="0" smtClean="0"/>
              <a:t>Install farmland conservation practices: 54%</a:t>
            </a:r>
          </a:p>
          <a:p>
            <a:pPr marL="0" indent="0">
              <a:buNone/>
            </a:pPr>
            <a:r>
              <a:rPr lang="en-US" sz="2400" dirty="0" smtClean="0"/>
              <a:t>Lake fairs and workshops: 44%</a:t>
            </a:r>
          </a:p>
          <a:p>
            <a:pPr marL="0" indent="0">
              <a:buNone/>
            </a:pPr>
            <a:r>
              <a:rPr lang="en-US" sz="2400" dirty="0" smtClean="0"/>
              <a:t>Enforce slow no wake zones: 44%</a:t>
            </a: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4" name="Picture 2" descr="L:\BigBlake\Photos\P101055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905000"/>
            <a:ext cx="28575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1361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Actions to Manage Aquatic Invasive Species (AIS)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45720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/>
              <a:t>Ranked by priority</a:t>
            </a:r>
          </a:p>
          <a:p>
            <a:pPr marL="0" indent="0">
              <a:buNone/>
            </a:pPr>
            <a:r>
              <a:rPr lang="en-US" sz="2400" dirty="0" smtClean="0"/>
              <a:t>Harvesting </a:t>
            </a:r>
            <a:r>
              <a:rPr lang="en-US" sz="2400" dirty="0" smtClean="0"/>
              <a:t>CLP: 90%</a:t>
            </a:r>
          </a:p>
          <a:p>
            <a:pPr marL="0" indent="0">
              <a:buNone/>
            </a:pPr>
            <a:r>
              <a:rPr lang="en-US" sz="2400" dirty="0" smtClean="0"/>
              <a:t>Monitoring to detect new AIS: 89%</a:t>
            </a:r>
          </a:p>
          <a:p>
            <a:pPr marL="0" indent="0">
              <a:buNone/>
            </a:pPr>
            <a:r>
              <a:rPr lang="en-US" sz="2400" dirty="0" smtClean="0"/>
              <a:t>Clean Boats, Clean Waters: 86%</a:t>
            </a:r>
          </a:p>
          <a:p>
            <a:pPr marL="0" indent="0">
              <a:buNone/>
            </a:pPr>
            <a:r>
              <a:rPr lang="en-US" sz="2400" dirty="0" smtClean="0"/>
              <a:t>Educational programs: 72%</a:t>
            </a:r>
          </a:p>
          <a:p>
            <a:pPr marL="0" indent="0">
              <a:buNone/>
            </a:pPr>
            <a:r>
              <a:rPr lang="en-US" sz="2400" dirty="0" smtClean="0"/>
              <a:t>Trainings to identify and manage AIS: 69%</a:t>
            </a:r>
          </a:p>
          <a:p>
            <a:pPr marL="0" indent="0">
              <a:buNone/>
            </a:pPr>
            <a:r>
              <a:rPr lang="en-US" sz="2400" dirty="0" smtClean="0"/>
              <a:t>Herbicide control of CLP: 54%</a:t>
            </a:r>
          </a:p>
          <a:p>
            <a:pPr marL="0" indent="0">
              <a:buNone/>
            </a:pPr>
            <a:r>
              <a:rPr lang="en-US" sz="2400" dirty="0" smtClean="0"/>
              <a:t>Boat landing cameras: 37%</a:t>
            </a:r>
          </a:p>
          <a:p>
            <a:pPr marL="0" indent="0">
              <a:buNone/>
            </a:pPr>
            <a:r>
              <a:rPr lang="en-US" sz="2400" dirty="0" smtClean="0"/>
              <a:t>Boat wash stations: 35%</a:t>
            </a:r>
            <a:endParaRPr lang="en-US" sz="2400" dirty="0"/>
          </a:p>
        </p:txBody>
      </p:sp>
      <p:pic>
        <p:nvPicPr>
          <p:cNvPr id="10242" name="Picture 2" descr="L:\BigBlake\Photos\P100085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1" r="10715"/>
          <a:stretch/>
        </p:blipFill>
        <p:spPr bwMode="auto">
          <a:xfrm>
            <a:off x="4988378" y="1752600"/>
            <a:ext cx="3927022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2340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l"/>
            <a:r>
              <a:rPr lang="en-US" dirty="0" smtClean="0"/>
              <a:t>Communication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586309"/>
              </p:ext>
            </p:extLst>
          </p:nvPr>
        </p:nvGraphicFramePr>
        <p:xfrm>
          <a:off x="381000" y="1371600"/>
          <a:ext cx="3962400" cy="49107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724400" y="5181600"/>
            <a:ext cx="4191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Half of property owners were unaware of the Facebook page and another third have never visited the page.</a:t>
            </a:r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24058"/>
            <a:ext cx="3810000" cy="4887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3296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1470025"/>
          </a:xfrm>
        </p:spPr>
        <p:txBody>
          <a:bodyPr/>
          <a:lstStyle/>
          <a:p>
            <a:r>
              <a:rPr lang="en-US" dirty="0" smtClean="0"/>
              <a:t>Grant Update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8911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2015 is the last year of a three year grant!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u="sng" dirty="0" smtClean="0"/>
              <a:t>Projects completed include:</a:t>
            </a:r>
          </a:p>
          <a:p>
            <a:r>
              <a:rPr lang="en-US" sz="2400" dirty="0" smtClean="0"/>
              <a:t>In-lake monitoring for chemistry, algae, zooplankton, plants, and CLP turions</a:t>
            </a:r>
          </a:p>
          <a:p>
            <a:r>
              <a:rPr lang="en-US" sz="2400" dirty="0" smtClean="0"/>
              <a:t>Lake resident survey</a:t>
            </a:r>
          </a:p>
          <a:p>
            <a:r>
              <a:rPr lang="en-US" sz="2400" dirty="0" smtClean="0"/>
              <a:t>Education efforts including: The Landing Blitz, Citizen Lake Monitoring, </a:t>
            </a:r>
            <a:r>
              <a:rPr lang="en-US" sz="2400" dirty="0" smtClean="0"/>
              <a:t>Drain Campaign and </a:t>
            </a:r>
            <a:r>
              <a:rPr lang="en-US" sz="2400" dirty="0" smtClean="0"/>
              <a:t>Clean Boats, Clean Waters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u="sng" dirty="0" smtClean="0"/>
              <a:t>Projects yet to be completed include:</a:t>
            </a:r>
          </a:p>
          <a:p>
            <a:r>
              <a:rPr lang="en-US" sz="2400" dirty="0" smtClean="0"/>
              <a:t>Pontoon Classroom: </a:t>
            </a:r>
            <a:r>
              <a:rPr lang="en-US" sz="2400" b="1" dirty="0" smtClean="0"/>
              <a:t>Saturday, June 13</a:t>
            </a:r>
            <a:r>
              <a:rPr lang="en-US" sz="2400" b="1" baseline="30000" dirty="0" smtClean="0"/>
              <a:t>th</a:t>
            </a:r>
            <a:r>
              <a:rPr lang="en-US" sz="2400" b="1" dirty="0" smtClean="0"/>
              <a:t> from </a:t>
            </a:r>
            <a:r>
              <a:rPr lang="en-US" sz="2400" b="1" dirty="0" smtClean="0"/>
              <a:t>12-2 pm </a:t>
            </a:r>
            <a:r>
              <a:rPr lang="en-US" sz="2400" b="1" dirty="0" smtClean="0"/>
              <a:t>at the North Boat Landing</a:t>
            </a:r>
          </a:p>
          <a:p>
            <a:r>
              <a:rPr lang="en-US" sz="2400" dirty="0" smtClean="0"/>
              <a:t>Development of a Lake Management Plan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33451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562600" y="381000"/>
            <a:ext cx="3429000" cy="5745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Mailed 217 surveys in May 2014</a:t>
            </a:r>
          </a:p>
          <a:p>
            <a:pPr marL="0" indent="0">
              <a:buNone/>
            </a:pPr>
            <a:endParaRPr lang="en-US" sz="1500" dirty="0" smtClean="0"/>
          </a:p>
          <a:p>
            <a:pPr marL="0" indent="0">
              <a:buNone/>
            </a:pPr>
            <a:r>
              <a:rPr lang="en-US" sz="2400" dirty="0" smtClean="0"/>
              <a:t>126 respondents, 58%</a:t>
            </a:r>
          </a:p>
          <a:p>
            <a:pPr marL="0" indent="0">
              <a:buNone/>
            </a:pPr>
            <a:endParaRPr lang="en-US" sz="1500" dirty="0"/>
          </a:p>
          <a:p>
            <a:pPr marL="0" indent="0" algn="ctr">
              <a:buNone/>
            </a:pPr>
            <a:r>
              <a:rPr lang="en-US" sz="2400" dirty="0" smtClean="0"/>
              <a:t>Thank you!</a:t>
            </a: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821" y="381000"/>
            <a:ext cx="4900072" cy="607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L:\BigBlake\Photos\P101093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4679" y="2652485"/>
            <a:ext cx="2849336" cy="3799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4222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Blake Lake Owners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4102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Property ownership: 21 years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People occupying property: 3.6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Number of days property used: 148 days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Most people are weekend residents (56%)</a:t>
            </a:r>
            <a:br>
              <a:rPr lang="en-US" sz="2400" dirty="0" smtClean="0"/>
            </a:br>
            <a:r>
              <a:rPr lang="en-US" sz="2400" dirty="0" smtClean="0"/>
              <a:t>One third are full time residents (33%)</a:t>
            </a:r>
            <a:endParaRPr lang="en-US" sz="2400" dirty="0"/>
          </a:p>
        </p:txBody>
      </p:sp>
      <p:pic>
        <p:nvPicPr>
          <p:cNvPr id="3074" name="Picture 2" descr="L:\BigBlake\Photos\P101049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19" r="39586"/>
          <a:stretch/>
        </p:blipFill>
        <p:spPr bwMode="auto">
          <a:xfrm>
            <a:off x="5898160" y="1524000"/>
            <a:ext cx="301724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5347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Characterizing the Shoreline</a:t>
            </a:r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84483319"/>
              </p:ext>
            </p:extLst>
          </p:nvPr>
        </p:nvGraphicFramePr>
        <p:xfrm>
          <a:off x="4343400" y="1371600"/>
          <a:ext cx="4419600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04800" y="1371600"/>
            <a:ext cx="40386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Half of property owners think the amount of lawn on Big Blake Lake is just right, </a:t>
            </a:r>
          </a:p>
          <a:p>
            <a:endParaRPr lang="en-US" sz="2400" dirty="0"/>
          </a:p>
          <a:p>
            <a:r>
              <a:rPr lang="en-US" sz="2400" dirty="0" smtClean="0"/>
              <a:t>one quarter think there is too much lawn,</a:t>
            </a:r>
          </a:p>
          <a:p>
            <a:endParaRPr lang="en-US" sz="2400" dirty="0"/>
          </a:p>
          <a:p>
            <a:r>
              <a:rPr lang="en-US" sz="2400" dirty="0" smtClean="0"/>
              <a:t>and one quarter are unsure.</a:t>
            </a:r>
          </a:p>
          <a:p>
            <a:endParaRPr lang="en-US" sz="2400" dirty="0"/>
          </a:p>
          <a:p>
            <a:r>
              <a:rPr lang="en-US" sz="2400" dirty="0" smtClean="0"/>
              <a:t>Most believe that buffers, rain gardens, and natives plants are somewhat (34%) or very important (37%) to the water quality of Big Blake Lake.</a:t>
            </a:r>
          </a:p>
        </p:txBody>
      </p:sp>
    </p:spTree>
    <p:extLst>
      <p:ext uri="{BB962C8B-B14F-4D97-AF65-F5344CB8AC3E}">
        <p14:creationId xmlns:p14="http://schemas.microsoft.com/office/powerpoint/2010/main" val="4160101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dirty="0" smtClean="0"/>
              <a:t>Very Positive </a:t>
            </a:r>
            <a:r>
              <a:rPr lang="en-US" dirty="0" smtClean="0"/>
              <a:t>Side Note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98% of survey respondents either don’t use fertilizer or use phosphorus free fertilizers </a:t>
            </a:r>
          </a:p>
        </p:txBody>
      </p:sp>
      <p:pic>
        <p:nvPicPr>
          <p:cNvPr id="8194" name="Picture 2" descr="http://i5.walmartimages.com/dfw/dce07b8c-6939/k2-_e66be15c-c880-4c1c-839a-8699999a14eb.v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371" y="2590800"/>
            <a:ext cx="396240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weblogs.dailypress.com/features/gardening/diggin-in/medium_no-phosphorus-fertiliz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399" y="2590801"/>
            <a:ext cx="2864385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0093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/>
              <a:t>A</a:t>
            </a:r>
            <a:r>
              <a:rPr lang="en-US" dirty="0" smtClean="0"/>
              <a:t>ctivities Enjoyed on Big Blake Lake?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83058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Peace and tranquility (93%)</a:t>
            </a:r>
          </a:p>
          <a:p>
            <a:pPr marL="0" indent="0">
              <a:buNone/>
            </a:pPr>
            <a:r>
              <a:rPr lang="en-US" sz="2400" dirty="0" smtClean="0"/>
              <a:t>Scenic view (89%)</a:t>
            </a:r>
          </a:p>
          <a:p>
            <a:pPr marL="0" indent="0">
              <a:buNone/>
            </a:pPr>
            <a:r>
              <a:rPr lang="en-US" sz="2400" dirty="0" smtClean="0"/>
              <a:t>Fishing (83%)</a:t>
            </a: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Motorized boating (80%)</a:t>
            </a:r>
          </a:p>
          <a:p>
            <a:pPr marL="0" indent="0">
              <a:buNone/>
            </a:pPr>
            <a:r>
              <a:rPr lang="en-US" sz="2400" dirty="0" smtClean="0"/>
              <a:t>Observing birds/wildlife (79%)</a:t>
            </a:r>
          </a:p>
          <a:p>
            <a:pPr marL="0" indent="0">
              <a:buNone/>
            </a:pPr>
            <a:r>
              <a:rPr lang="en-US" sz="2400" dirty="0" smtClean="0"/>
              <a:t>Swimming (70%)</a:t>
            </a:r>
          </a:p>
          <a:p>
            <a:pPr marL="0" indent="0">
              <a:buNone/>
            </a:pPr>
            <a:r>
              <a:rPr lang="en-US" sz="2400" dirty="0" smtClean="0"/>
              <a:t>Non-motorized boating (47%)</a:t>
            </a:r>
          </a:p>
          <a:p>
            <a:pPr marL="0" indent="0">
              <a:buNone/>
            </a:pPr>
            <a:r>
              <a:rPr lang="en-US" sz="2400" dirty="0" smtClean="0"/>
              <a:t>Ice fishing (45%)</a:t>
            </a:r>
            <a:endParaRPr lang="en-US" sz="2400" dirty="0"/>
          </a:p>
        </p:txBody>
      </p:sp>
      <p:pic>
        <p:nvPicPr>
          <p:cNvPr id="4100" name="Picture 4" descr="L:\BigBlake\Photos\P101055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371600"/>
            <a:ext cx="3962400" cy="528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0703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Watercraft and Use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2284415"/>
              </p:ext>
            </p:extLst>
          </p:nvPr>
        </p:nvGraphicFramePr>
        <p:xfrm>
          <a:off x="457200" y="14478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0" y="6324600"/>
            <a:ext cx="914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/>
              <a:t>A quarter of respondents use their watercraft on other waterbodies</a:t>
            </a:r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2849855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Concerns for Big Blake Lake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High or Medium Concern</a:t>
            </a:r>
          </a:p>
          <a:p>
            <a:r>
              <a:rPr lang="en-US" dirty="0" smtClean="0"/>
              <a:t>By 75% of respondents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smtClean="0"/>
              <a:t>New invasive species entering the lake</a:t>
            </a:r>
          </a:p>
          <a:p>
            <a:pPr marL="0" indent="0">
              <a:buNone/>
            </a:pPr>
            <a:r>
              <a:rPr lang="en-US" dirty="0" smtClean="0"/>
              <a:t>*Expansion of curly leaf pondweed</a:t>
            </a:r>
          </a:p>
          <a:p>
            <a:pPr marL="0" indent="0">
              <a:buNone/>
            </a:pPr>
            <a:r>
              <a:rPr lang="en-US" dirty="0" smtClean="0"/>
              <a:t>*Excessive aquatic plant growth</a:t>
            </a:r>
          </a:p>
          <a:p>
            <a:pPr marL="0" indent="0">
              <a:buNone/>
            </a:pPr>
            <a:r>
              <a:rPr lang="en-US" dirty="0" smtClean="0"/>
              <a:t>Excessive algae blooms</a:t>
            </a:r>
          </a:p>
          <a:p>
            <a:pPr marL="0" indent="0">
              <a:buNone/>
            </a:pPr>
            <a:r>
              <a:rPr lang="en-US" dirty="0" smtClean="0"/>
              <a:t>Lack of water clarity </a:t>
            </a:r>
            <a:r>
              <a:rPr lang="en-US" dirty="0" smtClean="0"/>
              <a:t>or </a:t>
            </a:r>
            <a:r>
              <a:rPr lang="en-US" dirty="0" smtClean="0"/>
              <a:t>quality</a:t>
            </a:r>
          </a:p>
          <a:p>
            <a:pPr marL="0" indent="0">
              <a:buNone/>
            </a:pPr>
            <a:r>
              <a:rPr lang="en-US" dirty="0" smtClean="0"/>
              <a:t>Increased nutrient pollution</a:t>
            </a:r>
          </a:p>
          <a:p>
            <a:pPr marL="0" indent="0">
              <a:buNone/>
            </a:pPr>
            <a:r>
              <a:rPr lang="en-US" dirty="0" smtClean="0"/>
              <a:t>Decrease in overall lake health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Low or No Concern</a:t>
            </a:r>
          </a:p>
          <a:p>
            <a:r>
              <a:rPr lang="en-US" dirty="0" smtClean="0"/>
              <a:t>By 60% of respondents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Excessive noise level on the lake</a:t>
            </a:r>
          </a:p>
          <a:p>
            <a:pPr marL="0" indent="0">
              <a:buNone/>
            </a:pPr>
            <a:r>
              <a:rPr lang="en-US" dirty="0" smtClean="0"/>
              <a:t>Decreased wildlife populations</a:t>
            </a:r>
            <a:endParaRPr lang="en-US" dirty="0"/>
          </a:p>
        </p:txBody>
      </p:sp>
      <p:pic>
        <p:nvPicPr>
          <p:cNvPr id="5123" name="Picture 3" descr="L:\BigBlake\Photos\000_00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81400"/>
            <a:ext cx="4228825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4126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Current Conditions on Big Blake Lake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371600"/>
            <a:ext cx="5486400" cy="5257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b="1" dirty="0" smtClean="0"/>
              <a:t>Water level</a:t>
            </a:r>
            <a:r>
              <a:rPr lang="en-US" sz="2400" dirty="0" smtClean="0"/>
              <a:t>: 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too </a:t>
            </a:r>
            <a:r>
              <a:rPr lang="en-US" sz="2400" dirty="0" smtClean="0"/>
              <a:t>low (81%)</a:t>
            </a:r>
          </a:p>
          <a:p>
            <a:pPr marL="0" indent="0">
              <a:buNone/>
            </a:pPr>
            <a:r>
              <a:rPr lang="en-US" sz="2400" b="1" dirty="0" smtClean="0"/>
              <a:t>Water quality</a:t>
            </a:r>
            <a:r>
              <a:rPr lang="en-US" sz="2400" dirty="0" smtClean="0"/>
              <a:t>: 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fair </a:t>
            </a:r>
            <a:r>
              <a:rPr lang="en-US" sz="2400" dirty="0" smtClean="0"/>
              <a:t>(54%) or good (26%)</a:t>
            </a:r>
          </a:p>
          <a:p>
            <a:pPr marL="0" indent="0">
              <a:buNone/>
            </a:pPr>
            <a:r>
              <a:rPr lang="en-US" sz="2400" b="1" dirty="0" smtClean="0"/>
              <a:t>Change in water quality</a:t>
            </a:r>
            <a:r>
              <a:rPr lang="en-US" sz="2400" dirty="0" smtClean="0"/>
              <a:t>: 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graph</a:t>
            </a:r>
            <a:endParaRPr lang="en-US" sz="2400" dirty="0"/>
          </a:p>
          <a:p>
            <a:pPr marL="0" indent="0">
              <a:buNone/>
            </a:pPr>
            <a:r>
              <a:rPr lang="en-US" sz="2400" b="1" dirty="0" smtClean="0"/>
              <a:t>Months </a:t>
            </a:r>
            <a:r>
              <a:rPr lang="en-US" sz="2400" b="1" dirty="0" smtClean="0"/>
              <a:t>algae </a:t>
            </a:r>
            <a:r>
              <a:rPr lang="en-US" sz="2400" b="1" dirty="0" smtClean="0"/>
              <a:t>is </a:t>
            </a:r>
            <a:r>
              <a:rPr lang="en-US" sz="2400" b="1" dirty="0" smtClean="0"/>
              <a:t>a problem: </a:t>
            </a:r>
            <a:endParaRPr lang="en-US" sz="2400" b="1" dirty="0" smtClean="0"/>
          </a:p>
          <a:p>
            <a:pPr marL="0" indent="0">
              <a:buNone/>
            </a:pPr>
            <a:r>
              <a:rPr lang="en-US" sz="2400" dirty="0" smtClean="0"/>
              <a:t>July </a:t>
            </a:r>
            <a:r>
              <a:rPr lang="en-US" sz="2400" dirty="0" smtClean="0"/>
              <a:t>(66%) and August (88%)</a:t>
            </a:r>
          </a:p>
          <a:p>
            <a:pPr marL="0" indent="0">
              <a:buNone/>
            </a:pPr>
            <a:r>
              <a:rPr lang="en-US" sz="2400" b="1" dirty="0" smtClean="0"/>
              <a:t>Aquatic</a:t>
            </a:r>
            <a:r>
              <a:rPr lang="en-US" sz="2400" dirty="0" smtClean="0"/>
              <a:t> </a:t>
            </a:r>
            <a:r>
              <a:rPr lang="en-US" sz="2400" b="1" dirty="0" smtClean="0"/>
              <a:t>plants</a:t>
            </a:r>
            <a:r>
              <a:rPr lang="en-US" sz="2400" dirty="0" smtClean="0"/>
              <a:t>: 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too </a:t>
            </a:r>
            <a:r>
              <a:rPr lang="en-US" sz="2400" dirty="0" smtClean="0"/>
              <a:t>many (69</a:t>
            </a:r>
            <a:r>
              <a:rPr lang="en-US" sz="2400" dirty="0" smtClean="0"/>
              <a:t>%) and healthy </a:t>
            </a:r>
            <a:r>
              <a:rPr lang="en-US" sz="2400" dirty="0" smtClean="0"/>
              <a:t>amount (29%)</a:t>
            </a:r>
          </a:p>
          <a:p>
            <a:pPr marL="0" indent="0">
              <a:buNone/>
            </a:pPr>
            <a:r>
              <a:rPr lang="en-US" sz="2400" b="1" dirty="0" smtClean="0"/>
              <a:t>Months aquatic </a:t>
            </a:r>
            <a:r>
              <a:rPr lang="en-US" sz="2400" b="1" dirty="0" smtClean="0"/>
              <a:t>plants are </a:t>
            </a:r>
            <a:r>
              <a:rPr lang="en-US" sz="2400" b="1" dirty="0" smtClean="0"/>
              <a:t>a problem:</a:t>
            </a:r>
            <a:r>
              <a:rPr lang="en-US" sz="2400" dirty="0" smtClean="0"/>
              <a:t> 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June </a:t>
            </a:r>
            <a:r>
              <a:rPr lang="en-US" sz="2400" dirty="0" smtClean="0"/>
              <a:t>(46%), July (74%), and August (67%)</a:t>
            </a:r>
            <a:endParaRPr lang="en-US" sz="2400" b="1" dirty="0" smtClean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98872813"/>
              </p:ext>
            </p:extLst>
          </p:nvPr>
        </p:nvGraphicFramePr>
        <p:xfrm>
          <a:off x="4256315" y="1600200"/>
          <a:ext cx="4882242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3361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Custom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</TotalTime>
  <Words>709</Words>
  <Application>Microsoft Office PowerPoint</Application>
  <PresentationFormat>On-screen Show (4:3)</PresentationFormat>
  <Paragraphs>118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Big Blake Lake Resident Survey</vt:lpstr>
      <vt:lpstr>PowerPoint Presentation</vt:lpstr>
      <vt:lpstr>Big Blake Lake Owners</vt:lpstr>
      <vt:lpstr>Characterizing the Shoreline</vt:lpstr>
      <vt:lpstr>A Very Positive Side Note</vt:lpstr>
      <vt:lpstr>Activities Enjoyed on Big Blake Lake?</vt:lpstr>
      <vt:lpstr>Watercraft and Use</vt:lpstr>
      <vt:lpstr>Concerns for Big Blake Lake</vt:lpstr>
      <vt:lpstr>Current Conditions on Big Blake Lake</vt:lpstr>
      <vt:lpstr>Uses Impaired by Algae and Aquatic Plants</vt:lpstr>
      <vt:lpstr>Curly Leaf Pondweed (CLP)</vt:lpstr>
      <vt:lpstr>Aquatic Plant Management Program</vt:lpstr>
      <vt:lpstr>Actions to Manage Big Blake Lake</vt:lpstr>
      <vt:lpstr>Actions to Manage Aquatic Invasive Species (AIS)</vt:lpstr>
      <vt:lpstr>Communication</vt:lpstr>
      <vt:lpstr>Grant Update</vt:lpstr>
      <vt:lpstr>PowerPoint Presentation</vt:lpstr>
    </vt:vector>
  </TitlesOfParts>
  <Company>Polk County Government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katelin Holm</dc:creator>
  <cp:lastModifiedBy>katelin Holm</cp:lastModifiedBy>
  <cp:revision>23</cp:revision>
  <dcterms:created xsi:type="dcterms:W3CDTF">2015-05-12T15:57:02Z</dcterms:created>
  <dcterms:modified xsi:type="dcterms:W3CDTF">2015-05-13T13:39:44Z</dcterms:modified>
</cp:coreProperties>
</file>